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8.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9.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0.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1.xml" ContentType="application/vnd.openxmlformats-officedocument.presentationml.notesSlide+xml"/>
  <Override PartName="/ppt/tags/tag61.xml" ContentType="application/vnd.openxmlformats-officedocument.presentationml.tags+xml"/>
  <Override PartName="/ppt/notesSlides/notesSlide12.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3.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4.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5.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6.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17.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4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3"/>
  </p:notesMasterIdLst>
  <p:handoutMasterIdLst>
    <p:handoutMasterId r:id="rId144"/>
  </p:handoutMasterIdLst>
  <p:sldIdLst>
    <p:sldId id="641" r:id="rId2"/>
    <p:sldId id="885" r:id="rId3"/>
    <p:sldId id="886" r:id="rId4"/>
    <p:sldId id="887" r:id="rId5"/>
    <p:sldId id="889" r:id="rId6"/>
    <p:sldId id="705" r:id="rId7"/>
    <p:sldId id="804" r:id="rId8"/>
    <p:sldId id="695" r:id="rId9"/>
    <p:sldId id="838" r:id="rId10"/>
    <p:sldId id="806" r:id="rId11"/>
    <p:sldId id="836" r:id="rId12"/>
    <p:sldId id="837" r:id="rId13"/>
    <p:sldId id="839" r:id="rId14"/>
    <p:sldId id="808" r:id="rId15"/>
    <p:sldId id="646" r:id="rId16"/>
    <p:sldId id="893" r:id="rId17"/>
    <p:sldId id="894" r:id="rId18"/>
    <p:sldId id="895" r:id="rId19"/>
    <p:sldId id="906" r:id="rId20"/>
    <p:sldId id="907" r:id="rId21"/>
    <p:sldId id="908" r:id="rId22"/>
    <p:sldId id="909" r:id="rId23"/>
    <p:sldId id="845" r:id="rId24"/>
    <p:sldId id="846" r:id="rId25"/>
    <p:sldId id="916" r:id="rId26"/>
    <p:sldId id="910" r:id="rId27"/>
    <p:sldId id="911" r:id="rId28"/>
    <p:sldId id="912" r:id="rId29"/>
    <p:sldId id="913" r:id="rId30"/>
    <p:sldId id="914" r:id="rId31"/>
    <p:sldId id="915" r:id="rId32"/>
    <p:sldId id="807" r:id="rId33"/>
    <p:sldId id="825" r:id="rId34"/>
    <p:sldId id="656" r:id="rId35"/>
    <p:sldId id="917" r:id="rId36"/>
    <p:sldId id="918" r:id="rId37"/>
    <p:sldId id="919" r:id="rId38"/>
    <p:sldId id="920" r:id="rId39"/>
    <p:sldId id="921" r:id="rId40"/>
    <p:sldId id="922" r:id="rId41"/>
    <p:sldId id="672" r:id="rId42"/>
    <p:sldId id="923" r:id="rId43"/>
    <p:sldId id="924" r:id="rId44"/>
    <p:sldId id="792" r:id="rId45"/>
    <p:sldId id="884" r:id="rId46"/>
    <p:sldId id="847" r:id="rId47"/>
    <p:sldId id="848" r:id="rId48"/>
    <p:sldId id="849" r:id="rId49"/>
    <p:sldId id="850" r:id="rId50"/>
    <p:sldId id="891" r:id="rId51"/>
    <p:sldId id="701" r:id="rId52"/>
    <p:sldId id="702" r:id="rId53"/>
    <p:sldId id="892" r:id="rId54"/>
    <p:sldId id="896" r:id="rId55"/>
    <p:sldId id="925" r:id="rId56"/>
    <p:sldId id="926" r:id="rId57"/>
    <p:sldId id="927" r:id="rId58"/>
    <p:sldId id="928" r:id="rId59"/>
    <p:sldId id="929" r:id="rId60"/>
    <p:sldId id="930" r:id="rId61"/>
    <p:sldId id="931" r:id="rId62"/>
    <p:sldId id="932" r:id="rId63"/>
    <p:sldId id="714" r:id="rId64"/>
    <p:sldId id="668" r:id="rId65"/>
    <p:sldId id="673" r:id="rId66"/>
    <p:sldId id="933" r:id="rId67"/>
    <p:sldId id="934" r:id="rId68"/>
    <p:sldId id="935" r:id="rId69"/>
    <p:sldId id="936" r:id="rId70"/>
    <p:sldId id="938" r:id="rId71"/>
    <p:sldId id="939" r:id="rId72"/>
    <p:sldId id="955" r:id="rId73"/>
    <p:sldId id="957" r:id="rId74"/>
    <p:sldId id="674" r:id="rId75"/>
    <p:sldId id="717" r:id="rId76"/>
    <p:sldId id="831" r:id="rId77"/>
    <p:sldId id="830" r:id="rId78"/>
    <p:sldId id="832" r:id="rId79"/>
    <p:sldId id="833" r:id="rId80"/>
    <p:sldId id="834" r:id="rId81"/>
    <p:sldId id="835" r:id="rId82"/>
    <p:sldId id="940" r:id="rId83"/>
    <p:sldId id="941" r:id="rId84"/>
    <p:sldId id="679" r:id="rId85"/>
    <p:sldId id="712" r:id="rId86"/>
    <p:sldId id="852" r:id="rId87"/>
    <p:sldId id="853" r:id="rId88"/>
    <p:sldId id="680" r:id="rId89"/>
    <p:sldId id="854" r:id="rId90"/>
    <p:sldId id="840" r:id="rId91"/>
    <p:sldId id="841" r:id="rId92"/>
    <p:sldId id="843" r:id="rId93"/>
    <p:sldId id="842" r:id="rId94"/>
    <p:sldId id="942" r:id="rId95"/>
    <p:sldId id="943" r:id="rId96"/>
    <p:sldId id="944" r:id="rId97"/>
    <p:sldId id="945" r:id="rId98"/>
    <p:sldId id="681" r:id="rId99"/>
    <p:sldId id="855" r:id="rId100"/>
    <p:sldId id="856" r:id="rId101"/>
    <p:sldId id="898" r:id="rId102"/>
    <p:sldId id="899" r:id="rId103"/>
    <p:sldId id="901" r:id="rId104"/>
    <p:sldId id="682" r:id="rId105"/>
    <p:sldId id="897" r:id="rId106"/>
    <p:sldId id="902" r:id="rId107"/>
    <p:sldId id="952" r:id="rId108"/>
    <p:sldId id="953" r:id="rId109"/>
    <p:sldId id="946" r:id="rId110"/>
    <p:sldId id="947" r:id="rId111"/>
    <p:sldId id="950" r:id="rId112"/>
    <p:sldId id="951" r:id="rId113"/>
    <p:sldId id="813" r:id="rId114"/>
    <p:sldId id="686" r:id="rId115"/>
    <p:sldId id="954" r:id="rId116"/>
    <p:sldId id="903" r:id="rId117"/>
    <p:sldId id="958" r:id="rId118"/>
    <p:sldId id="959" r:id="rId119"/>
    <p:sldId id="683" r:id="rId120"/>
    <p:sldId id="960" r:id="rId121"/>
    <p:sldId id="961" r:id="rId122"/>
    <p:sldId id="684" r:id="rId123"/>
    <p:sldId id="962" r:id="rId124"/>
    <p:sldId id="963" r:id="rId125"/>
    <p:sldId id="964" r:id="rId126"/>
    <p:sldId id="965" r:id="rId127"/>
    <p:sldId id="687" r:id="rId128"/>
    <p:sldId id="966" r:id="rId129"/>
    <p:sldId id="967" r:id="rId130"/>
    <p:sldId id="688" r:id="rId131"/>
    <p:sldId id="905" r:id="rId132"/>
    <p:sldId id="858" r:id="rId133"/>
    <p:sldId id="859" r:id="rId134"/>
    <p:sldId id="968" r:id="rId135"/>
    <p:sldId id="969" r:id="rId136"/>
    <p:sldId id="970" r:id="rId137"/>
    <p:sldId id="971" r:id="rId138"/>
    <p:sldId id="972" r:id="rId139"/>
    <p:sldId id="973" r:id="rId140"/>
    <p:sldId id="974" r:id="rId141"/>
    <p:sldId id="975" r:id="rId1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AE4AAA2-0FA5-4870-8DF6-6CC030187F8C}">
          <p14:sldIdLst>
            <p14:sldId id="641"/>
            <p14:sldId id="885"/>
            <p14:sldId id="886"/>
            <p14:sldId id="887"/>
            <p14:sldId id="889"/>
            <p14:sldId id="705"/>
            <p14:sldId id="804"/>
            <p14:sldId id="695"/>
            <p14:sldId id="838"/>
            <p14:sldId id="806"/>
            <p14:sldId id="836"/>
            <p14:sldId id="837"/>
            <p14:sldId id="839"/>
            <p14:sldId id="808"/>
            <p14:sldId id="646"/>
            <p14:sldId id="893"/>
            <p14:sldId id="894"/>
            <p14:sldId id="895"/>
            <p14:sldId id="906"/>
            <p14:sldId id="907"/>
            <p14:sldId id="908"/>
            <p14:sldId id="909"/>
            <p14:sldId id="845"/>
            <p14:sldId id="846"/>
            <p14:sldId id="916"/>
            <p14:sldId id="910"/>
            <p14:sldId id="911"/>
            <p14:sldId id="912"/>
            <p14:sldId id="913"/>
            <p14:sldId id="914"/>
            <p14:sldId id="915"/>
            <p14:sldId id="807"/>
            <p14:sldId id="825"/>
            <p14:sldId id="656"/>
            <p14:sldId id="917"/>
            <p14:sldId id="918"/>
            <p14:sldId id="919"/>
            <p14:sldId id="920"/>
            <p14:sldId id="921"/>
            <p14:sldId id="922"/>
            <p14:sldId id="672"/>
            <p14:sldId id="923"/>
            <p14:sldId id="924"/>
            <p14:sldId id="792"/>
            <p14:sldId id="884"/>
            <p14:sldId id="847"/>
            <p14:sldId id="848"/>
            <p14:sldId id="849"/>
            <p14:sldId id="850"/>
            <p14:sldId id="891"/>
            <p14:sldId id="701"/>
            <p14:sldId id="702"/>
            <p14:sldId id="892"/>
            <p14:sldId id="896"/>
            <p14:sldId id="925"/>
            <p14:sldId id="926"/>
            <p14:sldId id="927"/>
            <p14:sldId id="928"/>
            <p14:sldId id="929"/>
            <p14:sldId id="930"/>
            <p14:sldId id="931"/>
            <p14:sldId id="932"/>
            <p14:sldId id="714"/>
            <p14:sldId id="668"/>
            <p14:sldId id="673"/>
            <p14:sldId id="933"/>
            <p14:sldId id="934"/>
            <p14:sldId id="935"/>
            <p14:sldId id="936"/>
            <p14:sldId id="938"/>
            <p14:sldId id="939"/>
            <p14:sldId id="955"/>
            <p14:sldId id="957"/>
            <p14:sldId id="674"/>
            <p14:sldId id="717"/>
            <p14:sldId id="831"/>
            <p14:sldId id="830"/>
            <p14:sldId id="832"/>
            <p14:sldId id="833"/>
            <p14:sldId id="834"/>
            <p14:sldId id="835"/>
            <p14:sldId id="940"/>
            <p14:sldId id="941"/>
            <p14:sldId id="679"/>
            <p14:sldId id="712"/>
            <p14:sldId id="852"/>
            <p14:sldId id="853"/>
            <p14:sldId id="680"/>
            <p14:sldId id="854"/>
            <p14:sldId id="840"/>
            <p14:sldId id="841"/>
            <p14:sldId id="843"/>
            <p14:sldId id="842"/>
            <p14:sldId id="942"/>
            <p14:sldId id="943"/>
            <p14:sldId id="944"/>
            <p14:sldId id="945"/>
            <p14:sldId id="681"/>
            <p14:sldId id="855"/>
            <p14:sldId id="856"/>
            <p14:sldId id="898"/>
            <p14:sldId id="899"/>
            <p14:sldId id="901"/>
            <p14:sldId id="682"/>
            <p14:sldId id="897"/>
            <p14:sldId id="902"/>
            <p14:sldId id="952"/>
            <p14:sldId id="953"/>
            <p14:sldId id="946"/>
            <p14:sldId id="947"/>
            <p14:sldId id="950"/>
            <p14:sldId id="951"/>
            <p14:sldId id="813"/>
            <p14:sldId id="686"/>
            <p14:sldId id="954"/>
            <p14:sldId id="903"/>
            <p14:sldId id="958"/>
            <p14:sldId id="959"/>
            <p14:sldId id="683"/>
            <p14:sldId id="960"/>
            <p14:sldId id="961"/>
            <p14:sldId id="684"/>
            <p14:sldId id="962"/>
            <p14:sldId id="963"/>
            <p14:sldId id="964"/>
            <p14:sldId id="965"/>
            <p14:sldId id="687"/>
            <p14:sldId id="966"/>
            <p14:sldId id="967"/>
            <p14:sldId id="688"/>
            <p14:sldId id="905"/>
            <p14:sldId id="858"/>
            <p14:sldId id="859"/>
            <p14:sldId id="968"/>
            <p14:sldId id="969"/>
            <p14:sldId id="970"/>
            <p14:sldId id="971"/>
            <p14:sldId id="972"/>
            <p14:sldId id="973"/>
            <p14:sldId id="974"/>
            <p14:sldId id="975"/>
          </p14:sldIdLst>
        </p14:section>
      </p14:sectionLst>
    </p:ext>
    <p:ext uri="{EFAFB233-063F-42B5-8137-9DF3F51BA10A}">
      <p15:sldGuideLst xmlns:p15="http://schemas.microsoft.com/office/powerpoint/2012/main">
        <p15:guide id="1" orient="horz" pos="2273">
          <p15:clr>
            <a:srgbClr val="A4A3A4"/>
          </p15:clr>
        </p15:guide>
        <p15:guide id="2" pos="38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3C0D"/>
    <a:srgbClr val="FFFFFF"/>
    <a:srgbClr val="F2F2F2"/>
    <a:srgbClr val="720201"/>
    <a:srgbClr val="CC0801"/>
    <a:srgbClr val="AC7ECE"/>
    <a:srgbClr val="C00000"/>
    <a:srgbClr val="D33D12"/>
    <a:srgbClr val="E29E86"/>
    <a:srgbClr val="F1CC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30" autoAdjust="0"/>
    <p:restoredTop sz="78125" autoAdjust="0"/>
  </p:normalViewPr>
  <p:slideViewPr>
    <p:cSldViewPr snapToGrid="0">
      <p:cViewPr varScale="1">
        <p:scale>
          <a:sx n="89" d="100"/>
          <a:sy n="89" d="100"/>
        </p:scale>
        <p:origin x="1184" y="176"/>
      </p:cViewPr>
      <p:guideLst>
        <p:guide orient="horz" pos="2273"/>
        <p:guide pos="3863"/>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notesMaster" Target="notesMasters/notesMaster1.xml"/><Relationship Id="rId144" Type="http://schemas.openxmlformats.org/officeDocument/2006/relationships/handoutMaster" Target="handoutMasters/handoutMaster1.xml"/><Relationship Id="rId145" Type="http://schemas.openxmlformats.org/officeDocument/2006/relationships/commentAuthors" Target="commentAuthors.xml"/><Relationship Id="rId146" Type="http://schemas.openxmlformats.org/officeDocument/2006/relationships/presProps" Target="presProps.xml"/><Relationship Id="rId147" Type="http://schemas.openxmlformats.org/officeDocument/2006/relationships/viewProps" Target="viewProps.xml"/><Relationship Id="rId148" Type="http://schemas.openxmlformats.org/officeDocument/2006/relationships/theme" Target="theme/theme1.xml"/><Relationship Id="rId14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18/2/1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250304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7B41C-2517-4BF8-AD08-596BD1D5E37F}" type="datetimeFigureOut">
              <a:rPr lang="zh-CN" altLang="en-US" smtClean="0"/>
              <a:t>18/2/1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F6675-9CA1-4822-BCBC-3C14710B21BA}" type="slidenum">
              <a:rPr lang="zh-CN" altLang="en-US" smtClean="0"/>
              <a:t>‹#›</a:t>
            </a:fld>
            <a:endParaRPr lang="zh-CN" altLang="en-US"/>
          </a:p>
        </p:txBody>
      </p:sp>
    </p:spTree>
    <p:extLst>
      <p:ext uri="{BB962C8B-B14F-4D97-AF65-F5344CB8AC3E}">
        <p14:creationId xmlns:p14="http://schemas.microsoft.com/office/powerpoint/2010/main" val="1875519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a:t>
            </a:fld>
            <a:endParaRPr lang="zh-CN" altLang="en-US"/>
          </a:p>
        </p:txBody>
      </p:sp>
    </p:spTree>
    <p:extLst>
      <p:ext uri="{BB962C8B-B14F-4D97-AF65-F5344CB8AC3E}">
        <p14:creationId xmlns:p14="http://schemas.microsoft.com/office/powerpoint/2010/main" val="1827253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乾隆朝后期，清王朝由盛转衰的表现</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政治上，中央集权进一步强化，官僚机构膨胀</a:t>
            </a:r>
          </a:p>
          <a:p>
            <a:r>
              <a:rPr lang="zh-CN" altLang="en-US" sz="1200" b="0" i="0" kern="1200" dirty="0" smtClean="0">
                <a:solidFill>
                  <a:schemeClr val="tx1"/>
                </a:solidFill>
                <a:effectLst/>
                <a:latin typeface="+mn-lt"/>
                <a:ea typeface="+mn-ea"/>
                <a:cs typeface="+mn-cs"/>
              </a:rPr>
              <a:t>思想文化上，厉行专制主义，大兴文字狱</a:t>
            </a:r>
          </a:p>
          <a:p>
            <a:r>
              <a:rPr lang="zh-CN" altLang="en-US" sz="1200" b="0" i="0" kern="1200" dirty="0" smtClean="0">
                <a:solidFill>
                  <a:schemeClr val="tx1"/>
                </a:solidFill>
                <a:effectLst/>
                <a:latin typeface="+mn-lt"/>
                <a:ea typeface="+mn-ea"/>
                <a:cs typeface="+mn-cs"/>
              </a:rPr>
              <a:t>军事上，军力衰败，军备废弛，军纪荡然</a:t>
            </a:r>
          </a:p>
          <a:p>
            <a:r>
              <a:rPr lang="zh-CN" altLang="en-US" dirty="0" smtClean="0"/>
              <a:t/>
            </a:r>
            <a:br>
              <a:rPr lang="zh-CN" altLang="en-US" dirty="0" smtClean="0"/>
            </a:b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24</a:t>
            </a:fld>
            <a:endParaRPr lang="zh-CN" altLang="en-US"/>
          </a:p>
        </p:txBody>
      </p:sp>
    </p:spTree>
    <p:extLst>
      <p:ext uri="{BB962C8B-B14F-4D97-AF65-F5344CB8AC3E}">
        <p14:creationId xmlns:p14="http://schemas.microsoft.com/office/powerpoint/2010/main" val="1677238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1640</a:t>
            </a:r>
            <a:r>
              <a:rPr kumimoji="1" lang="zh-CN" altLang="en-US" dirty="0" smtClean="0"/>
              <a:t>年英国爆发资产阶级革命，</a:t>
            </a:r>
            <a:r>
              <a:rPr kumimoji="1" lang="en-US" altLang="zh-CN" dirty="0" smtClean="0"/>
              <a:t>18</a:t>
            </a:r>
            <a:r>
              <a:rPr kumimoji="1" lang="zh-CN" altLang="en-US" dirty="0" smtClean="0"/>
              <a:t>世纪，资本主义制度在英美法等欧美国家先后确立，资本主义经济飞速发展，突出表现在工业革命</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1836</a:t>
            </a:r>
            <a:r>
              <a:rPr lang="zh-CN" altLang="en-US" sz="1200" b="0" i="0" kern="1200" dirty="0" smtClean="0">
                <a:solidFill>
                  <a:schemeClr val="tx1"/>
                </a:solidFill>
                <a:effectLst/>
                <a:latin typeface="+mn-lt"/>
                <a:ea typeface="+mn-ea"/>
                <a:cs typeface="+mn-cs"/>
              </a:rPr>
              <a:t>年，英国政府代表扬言要用武力打开中国国门的驻华商务监督义律</a:t>
            </a:r>
          </a:p>
          <a:p>
            <a:r>
              <a:rPr lang="zh-CN" altLang="en-US" sz="1200" b="0" i="0" kern="1200" dirty="0" smtClean="0">
                <a:solidFill>
                  <a:schemeClr val="tx1"/>
                </a:solidFill>
                <a:effectLst/>
                <a:latin typeface="+mn-lt"/>
                <a:ea typeface="+mn-ea"/>
                <a:cs typeface="+mn-cs"/>
              </a:rPr>
              <a:t>西方列强在资本主义制度确立和工业革命之后，其殖民扩张的主要目的是开辟商品倾销市场</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34</a:t>
            </a:fld>
            <a:endParaRPr lang="zh-CN" altLang="en-US"/>
          </a:p>
        </p:txBody>
      </p:sp>
    </p:spTree>
    <p:extLst>
      <p:ext uri="{BB962C8B-B14F-4D97-AF65-F5344CB8AC3E}">
        <p14:creationId xmlns:p14="http://schemas.microsoft.com/office/powerpoint/2010/main" val="924047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7.8</a:t>
            </a:r>
          </a:p>
          <a:p>
            <a:r>
              <a:rPr kumimoji="1" lang="en-US" altLang="zh-CN" dirty="0" smtClean="0"/>
              <a:t>7.2</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41</a:t>
            </a:fld>
            <a:endParaRPr lang="zh-CN" altLang="en-US"/>
          </a:p>
        </p:txBody>
      </p:sp>
    </p:spTree>
    <p:extLst>
      <p:ext uri="{BB962C8B-B14F-4D97-AF65-F5344CB8AC3E}">
        <p14:creationId xmlns:p14="http://schemas.microsoft.com/office/powerpoint/2010/main" val="707769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44</a:t>
            </a:fld>
            <a:endParaRPr lang="zh-CN" altLang="en-US"/>
          </a:p>
        </p:txBody>
      </p:sp>
    </p:spTree>
    <p:extLst>
      <p:ext uri="{BB962C8B-B14F-4D97-AF65-F5344CB8AC3E}">
        <p14:creationId xmlns:p14="http://schemas.microsoft.com/office/powerpoint/2010/main" val="120710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45</a:t>
            </a:fld>
            <a:endParaRPr lang="zh-CN" altLang="en-US"/>
          </a:p>
        </p:txBody>
      </p:sp>
    </p:spTree>
    <p:extLst>
      <p:ext uri="{BB962C8B-B14F-4D97-AF65-F5344CB8AC3E}">
        <p14:creationId xmlns:p14="http://schemas.microsoft.com/office/powerpoint/2010/main" val="747086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46</a:t>
            </a:fld>
            <a:endParaRPr lang="zh-CN" altLang="en-US"/>
          </a:p>
        </p:txBody>
      </p:sp>
    </p:spTree>
    <p:extLst>
      <p:ext uri="{BB962C8B-B14F-4D97-AF65-F5344CB8AC3E}">
        <p14:creationId xmlns:p14="http://schemas.microsoft.com/office/powerpoint/2010/main" val="550053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47</a:t>
            </a:fld>
            <a:endParaRPr lang="zh-CN" altLang="en-US"/>
          </a:p>
        </p:txBody>
      </p:sp>
    </p:spTree>
    <p:extLst>
      <p:ext uri="{BB962C8B-B14F-4D97-AF65-F5344CB8AC3E}">
        <p14:creationId xmlns:p14="http://schemas.microsoft.com/office/powerpoint/2010/main" val="1039955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48</a:t>
            </a:fld>
            <a:endParaRPr lang="zh-CN" altLang="en-US"/>
          </a:p>
        </p:txBody>
      </p:sp>
    </p:spTree>
    <p:extLst>
      <p:ext uri="{BB962C8B-B14F-4D97-AF65-F5344CB8AC3E}">
        <p14:creationId xmlns:p14="http://schemas.microsoft.com/office/powerpoint/2010/main" val="1964868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49</a:t>
            </a:fld>
            <a:endParaRPr lang="zh-CN" altLang="en-US"/>
          </a:p>
        </p:txBody>
      </p:sp>
    </p:spTree>
    <p:extLst>
      <p:ext uri="{BB962C8B-B14F-4D97-AF65-F5344CB8AC3E}">
        <p14:creationId xmlns:p14="http://schemas.microsoft.com/office/powerpoint/2010/main" val="1412069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51</a:t>
            </a:fld>
            <a:endParaRPr lang="zh-CN" altLang="en-US"/>
          </a:p>
        </p:txBody>
      </p:sp>
    </p:spTree>
    <p:extLst>
      <p:ext uri="{BB962C8B-B14F-4D97-AF65-F5344CB8AC3E}">
        <p14:creationId xmlns:p14="http://schemas.microsoft.com/office/powerpoint/2010/main" val="2781437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单选全部来自课堂</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6</a:t>
            </a:fld>
            <a:endParaRPr lang="zh-CN" altLang="en-US"/>
          </a:p>
        </p:txBody>
      </p:sp>
    </p:spTree>
    <p:extLst>
      <p:ext uri="{BB962C8B-B14F-4D97-AF65-F5344CB8AC3E}">
        <p14:creationId xmlns:p14="http://schemas.microsoft.com/office/powerpoint/2010/main" val="1047214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52</a:t>
            </a:fld>
            <a:endParaRPr lang="zh-CN" altLang="en-US"/>
          </a:p>
        </p:txBody>
      </p:sp>
    </p:spTree>
    <p:extLst>
      <p:ext uri="{BB962C8B-B14F-4D97-AF65-F5344CB8AC3E}">
        <p14:creationId xmlns:p14="http://schemas.microsoft.com/office/powerpoint/2010/main" val="878865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smtClean="0"/>
              <a:t>、垄断海关高级官员，掌控海关税务</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外国公使常驻北京，成为清政府的“太上皇”</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3</a:t>
            </a:r>
            <a:r>
              <a:rPr lang="zh-CN" altLang="en-US" dirty="0" smtClean="0"/>
              <a:t>控制中国外交主权，讲究“一体均沾”</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4</a:t>
            </a:r>
            <a:r>
              <a:rPr lang="zh-CN" altLang="en-US" dirty="0" smtClean="0"/>
              <a:t>勾结清政府进行镇压、屠杀</a:t>
            </a:r>
            <a:r>
              <a:rPr lang="en-US" altLang="zh-CN" dirty="0" smtClean="0"/>
              <a:t>,《</a:t>
            </a:r>
            <a:r>
              <a:rPr lang="zh-CN" altLang="en-US" dirty="0" smtClean="0"/>
              <a:t>辛丑</a:t>
            </a:r>
            <a:r>
              <a:rPr lang="en-US" altLang="zh-CN" dirty="0" smtClean="0"/>
              <a:t>》</a:t>
            </a:r>
            <a:r>
              <a:rPr lang="zh-CN" altLang="en-US" dirty="0" smtClean="0"/>
              <a:t>禁止中国反抗侵略</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5</a:t>
            </a:r>
            <a:r>
              <a:rPr lang="zh-CN" altLang="en-US" dirty="0" smtClean="0"/>
              <a:t>清政府、袁世凯、北洋军阀，统治者成为工具，典型半殖民地</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6</a:t>
            </a:r>
            <a:r>
              <a:rPr lang="zh-CN" altLang="en-US" dirty="0" smtClean="0"/>
              <a:t>控制对外司法权，外国人不受中国法律控制，</a:t>
            </a:r>
            <a:r>
              <a:rPr lang="en-US" altLang="zh-CN" dirty="0" smtClean="0"/>
              <a:t>《</a:t>
            </a:r>
            <a:r>
              <a:rPr lang="zh-CN" altLang="en-US" dirty="0" smtClean="0"/>
              <a:t>五口通商章程</a:t>
            </a:r>
            <a:r>
              <a:rPr lang="en-US" altLang="zh-CN" dirty="0" smtClean="0"/>
              <a:t>》《</a:t>
            </a:r>
            <a:r>
              <a:rPr lang="zh-CN" altLang="en-US" dirty="0" smtClean="0"/>
              <a:t>望厦条约</a:t>
            </a:r>
            <a:r>
              <a:rPr lang="en-US" altLang="zh-CN" dirty="0" smtClean="0"/>
              <a:t>》</a:t>
            </a: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63</a:t>
            </a:fld>
            <a:endParaRPr lang="zh-CN" altLang="en-US"/>
          </a:p>
        </p:txBody>
      </p:sp>
    </p:spTree>
    <p:extLst>
      <p:ext uri="{BB962C8B-B14F-4D97-AF65-F5344CB8AC3E}">
        <p14:creationId xmlns:p14="http://schemas.microsoft.com/office/powerpoint/2010/main" val="241697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smtClean="0"/>
              <a:t>海上、路上，控制工商、金融业、建立租界</a:t>
            </a:r>
            <a:r>
              <a:rPr lang="en-US" altLang="zh-CN" dirty="0" smtClean="0"/>
              <a:t>《</a:t>
            </a:r>
            <a:r>
              <a:rPr lang="zh-CN" altLang="en-US" dirty="0" smtClean="0"/>
              <a:t>南京</a:t>
            </a:r>
            <a:r>
              <a:rPr lang="en-US" altLang="zh-CN" dirty="0" smtClean="0"/>
              <a:t>》《</a:t>
            </a:r>
            <a:r>
              <a:rPr lang="zh-CN" altLang="en-US" dirty="0" smtClean="0"/>
              <a:t>天津</a:t>
            </a:r>
            <a:r>
              <a:rPr lang="en-US" altLang="zh-CN" dirty="0" smtClean="0"/>
              <a:t>》《</a:t>
            </a:r>
            <a:r>
              <a:rPr lang="zh-CN" altLang="en-US" dirty="0" smtClean="0"/>
              <a:t>北京</a:t>
            </a:r>
            <a:r>
              <a:rPr lang="en-US" altLang="zh-CN" dirty="0" smtClean="0"/>
              <a:t>》</a:t>
            </a:r>
          </a:p>
          <a:p>
            <a:pPr>
              <a:lnSpc>
                <a:spcPct val="150000"/>
              </a:lnSpc>
            </a:pPr>
            <a:r>
              <a:rPr lang="zh-CN" altLang="en-US" dirty="0" smtClean="0"/>
              <a:t>协定关税，商品倾销，最重要工具</a:t>
            </a:r>
            <a:r>
              <a:rPr lang="en-US" altLang="zh-CN" dirty="0" smtClean="0"/>
              <a:t>《</a:t>
            </a:r>
            <a:r>
              <a:rPr lang="zh-CN" altLang="en-US" dirty="0" smtClean="0"/>
              <a:t>南京</a:t>
            </a:r>
            <a:r>
              <a:rPr lang="en-US" altLang="zh-CN" dirty="0" smtClean="0"/>
              <a:t>》《</a:t>
            </a:r>
            <a:r>
              <a:rPr lang="zh-CN" altLang="en-US" dirty="0" smtClean="0"/>
              <a:t>五口通商</a:t>
            </a:r>
            <a:r>
              <a:rPr lang="en-US" altLang="zh-CN" dirty="0" smtClean="0"/>
              <a:t>》《</a:t>
            </a:r>
            <a:r>
              <a:rPr lang="zh-CN" altLang="en-US" dirty="0" smtClean="0"/>
              <a:t>望厦</a:t>
            </a:r>
            <a:r>
              <a:rPr lang="en-US" altLang="zh-CN" dirty="0" smtClean="0"/>
              <a:t>》《</a:t>
            </a:r>
            <a:r>
              <a:rPr lang="zh-CN" altLang="en-US" dirty="0" smtClean="0"/>
              <a:t>黄埔</a:t>
            </a:r>
            <a:r>
              <a:rPr lang="en-US" altLang="zh-CN" dirty="0" smtClean="0"/>
              <a:t>》《</a:t>
            </a:r>
            <a:r>
              <a:rPr lang="zh-CN" altLang="en-US" dirty="0" smtClean="0"/>
              <a:t>天津</a:t>
            </a:r>
            <a:r>
              <a:rPr lang="en-US" altLang="zh-CN" dirty="0" smtClean="0"/>
              <a:t>》</a:t>
            </a:r>
          </a:p>
          <a:p>
            <a:pPr marL="0" marR="0" indent="0" algn="l" defTabSz="914400" rtl="0" eaLnBrk="1" fontAlgn="auto" latinLnBrk="0" hangingPunct="1">
              <a:lnSpc>
                <a:spcPct val="150000"/>
              </a:lnSpc>
              <a:spcBef>
                <a:spcPts val="0"/>
              </a:spcBef>
              <a:spcAft>
                <a:spcPts val="0"/>
              </a:spcAft>
              <a:buClrTx/>
              <a:buSzTx/>
              <a:buFontTx/>
              <a:buNone/>
              <a:tabLst/>
              <a:defRPr/>
            </a:pPr>
            <a:r>
              <a:rPr lang="zh-CN" altLang="en-US" dirty="0" smtClean="0"/>
              <a:t>民族企业和传统手工业的破坏，鸦片</a:t>
            </a:r>
          </a:p>
          <a:p>
            <a:pPr marL="0" marR="0" indent="0" algn="l" defTabSz="914400" rtl="0" eaLnBrk="1" fontAlgn="auto" latinLnBrk="0" hangingPunct="1">
              <a:lnSpc>
                <a:spcPct val="150000"/>
              </a:lnSpc>
              <a:spcBef>
                <a:spcPts val="0"/>
              </a:spcBef>
              <a:spcAft>
                <a:spcPts val="0"/>
              </a:spcAft>
              <a:buClrTx/>
              <a:buSzTx/>
              <a:buFontTx/>
              <a:buNone/>
              <a:tabLst/>
              <a:defRPr/>
            </a:pPr>
            <a:r>
              <a:rPr lang="zh-CN" altLang="en-US" dirty="0" smtClean="0"/>
              <a:t>二鸦之后，大量工厂、矿场</a:t>
            </a:r>
            <a:endParaRPr lang="en-US" altLang="zh-CN" dirty="0" smtClean="0"/>
          </a:p>
          <a:p>
            <a:pPr marL="0" marR="0" indent="0" algn="l" defTabSz="914400" rtl="0" eaLnBrk="1" fontAlgn="auto" latinLnBrk="0" hangingPunct="1">
              <a:lnSpc>
                <a:spcPct val="150000"/>
              </a:lnSpc>
              <a:spcBef>
                <a:spcPts val="0"/>
              </a:spcBef>
              <a:spcAft>
                <a:spcPts val="0"/>
              </a:spcAft>
              <a:buClrTx/>
              <a:buSzTx/>
              <a:buFontTx/>
              <a:buNone/>
              <a:tabLst/>
              <a:defRPr/>
            </a:pPr>
            <a:r>
              <a:rPr lang="zh-CN" altLang="en-US" dirty="0" smtClean="0"/>
              <a:t>近代工业垄断；借外债以关税和盐税为抵押；建立银行；控制交通运输；破坏农业</a:t>
            </a:r>
          </a:p>
          <a:p>
            <a:pPr>
              <a:lnSpc>
                <a:spcPct val="150000"/>
              </a:lnSpc>
            </a:pPr>
            <a:endParaRPr lang="en-US" altLang="zh-CN" dirty="0" smtClean="0"/>
          </a:p>
          <a:p>
            <a:pPr>
              <a:lnSpc>
                <a:spcPct val="150000"/>
              </a:lnSpc>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64</a:t>
            </a:fld>
            <a:endParaRPr lang="zh-CN" altLang="en-US"/>
          </a:p>
        </p:txBody>
      </p:sp>
    </p:spTree>
    <p:extLst>
      <p:ext uri="{BB962C8B-B14F-4D97-AF65-F5344CB8AC3E}">
        <p14:creationId xmlns:p14="http://schemas.microsoft.com/office/powerpoint/2010/main" val="1390481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间谍侦察、压迫百姓、文化渗透</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宣扬殖民思想、介绍西方先进文化、为侵华行为辩护</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受优等民族的奴役；中国威胁论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solidFill>
                <a:srgbClr val="000000"/>
              </a:solidFill>
              <a:latin typeface="等线" panose="02010600030101010101" pitchFamily="2" charset="-122"/>
              <a:ea typeface="等线" panose="02010600030101010101" pitchFamily="2" charset="-122"/>
              <a:sym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000000"/>
                </a:solidFill>
                <a:latin typeface="等线" panose="02010600030101010101" pitchFamily="2" charset="-122"/>
                <a:ea typeface="等线" panose="02010600030101010101" pitchFamily="2" charset="-122"/>
                <a:sym typeface="Arial" panose="020B0604020202020204" pitchFamily="34" charset="0"/>
              </a:rPr>
              <a:t>1832</a:t>
            </a:r>
            <a:r>
              <a:rPr lang="zh-CN" altLang="en-US" dirty="0" smtClean="0">
                <a:solidFill>
                  <a:srgbClr val="000000"/>
                </a:solidFill>
                <a:latin typeface="等线" panose="02010600030101010101" pitchFamily="2" charset="-122"/>
                <a:ea typeface="等线" panose="02010600030101010101" pitchFamily="2" charset="-122"/>
                <a:sym typeface="Arial" panose="020B0604020202020204" pitchFamily="34" charset="0"/>
              </a:rPr>
              <a:t>年德国基督教传教士郭实腊（</a:t>
            </a:r>
            <a:r>
              <a:rPr lang="zh-CN" altLang="en-US" dirty="0" smtClean="0">
                <a:latin typeface="等线" panose="02010600030101010101" pitchFamily="2" charset="-122"/>
                <a:ea typeface="等线" panose="02010600030101010101" pitchFamily="2" charset="-122"/>
                <a:sym typeface="Arial" panose="020B0604020202020204" pitchFamily="34" charset="0"/>
              </a:rPr>
              <a:t>郭士立</a:t>
            </a:r>
            <a:r>
              <a:rPr lang="zh-CN" altLang="en-US" dirty="0" smtClean="0">
                <a:solidFill>
                  <a:srgbClr val="000000"/>
                </a:solidFill>
                <a:latin typeface="等线" panose="02010600030101010101" pitchFamily="2" charset="-122"/>
                <a:ea typeface="等线" panose="02010600030101010101" pitchFamily="2" charset="-122"/>
                <a:sym typeface="Arial" panose="020B0604020202020204" pitchFamily="34" charset="0"/>
              </a:rPr>
              <a:t>）曾受英国东印度公司派遣，以传教为掩护，在中国沿海进行过长达几个月的间谍侦察活动。</a:t>
            </a: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65</a:t>
            </a:fld>
            <a:endParaRPr lang="zh-CN" altLang="en-US"/>
          </a:p>
        </p:txBody>
      </p:sp>
    </p:spTree>
    <p:extLst>
      <p:ext uri="{BB962C8B-B14F-4D97-AF65-F5344CB8AC3E}">
        <p14:creationId xmlns:p14="http://schemas.microsoft.com/office/powerpoint/2010/main" val="3331363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经济破坏，资本发展，皇帝不爽被控制，但是又依赖，所以勾结帝国，帝国不断膨胀结合资产阶级支配中国</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75</a:t>
            </a:fld>
            <a:endParaRPr lang="zh-CN" altLang="en-US"/>
          </a:p>
        </p:txBody>
      </p:sp>
    </p:spTree>
    <p:extLst>
      <p:ext uri="{BB962C8B-B14F-4D97-AF65-F5344CB8AC3E}">
        <p14:creationId xmlns:p14="http://schemas.microsoft.com/office/powerpoint/2010/main" val="1104434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经济破坏，资本发展，皇帝不爽被控制，但是又依赖，所以勾结帝国，帝国不断膨胀结合资产阶级支配中国</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76</a:t>
            </a:fld>
            <a:endParaRPr lang="zh-CN" altLang="en-US"/>
          </a:p>
        </p:txBody>
      </p:sp>
    </p:spTree>
    <p:extLst>
      <p:ext uri="{BB962C8B-B14F-4D97-AF65-F5344CB8AC3E}">
        <p14:creationId xmlns:p14="http://schemas.microsoft.com/office/powerpoint/2010/main" val="1104434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经济破坏，资本发展，皇帝不爽被控制，但是又依赖，所以勾结帝国，帝国不断膨胀结合资产阶级支配中国</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77</a:t>
            </a:fld>
            <a:endParaRPr lang="zh-CN" altLang="en-US"/>
          </a:p>
        </p:txBody>
      </p:sp>
    </p:spTree>
    <p:extLst>
      <p:ext uri="{BB962C8B-B14F-4D97-AF65-F5344CB8AC3E}">
        <p14:creationId xmlns:p14="http://schemas.microsoft.com/office/powerpoint/2010/main" val="1104434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经济破坏，资本发展，皇帝不爽被控制，但是又依赖，所以勾结帝国，帝国不断膨胀结合资产阶级支配中国</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78</a:t>
            </a:fld>
            <a:endParaRPr lang="zh-CN" altLang="en-US"/>
          </a:p>
        </p:txBody>
      </p:sp>
    </p:spTree>
    <p:extLst>
      <p:ext uri="{BB962C8B-B14F-4D97-AF65-F5344CB8AC3E}">
        <p14:creationId xmlns:p14="http://schemas.microsoft.com/office/powerpoint/2010/main" val="1104434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经济破坏，资本发展，皇帝不爽被控制，但是又依赖，所以勾结帝国，帝国不断膨胀结合资产阶级支配中国</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79</a:t>
            </a:fld>
            <a:endParaRPr lang="zh-CN" altLang="en-US"/>
          </a:p>
        </p:txBody>
      </p:sp>
    </p:spTree>
    <p:extLst>
      <p:ext uri="{BB962C8B-B14F-4D97-AF65-F5344CB8AC3E}">
        <p14:creationId xmlns:p14="http://schemas.microsoft.com/office/powerpoint/2010/main" val="11044344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经济破坏，资本发展，皇帝不爽被控制，但是又依赖，所以勾结帝国，帝国不断膨胀结合资产阶级支配中国</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80</a:t>
            </a:fld>
            <a:endParaRPr lang="zh-CN" altLang="en-US"/>
          </a:p>
        </p:txBody>
      </p:sp>
    </p:spTree>
    <p:extLst>
      <p:ext uri="{BB962C8B-B14F-4D97-AF65-F5344CB8AC3E}">
        <p14:creationId xmlns:p14="http://schemas.microsoft.com/office/powerpoint/2010/main" val="1104434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en-US" dirty="0" smtClean="0"/>
              <a:t>近现代历史，历史长河中的最接近我们的一段历程，什么是历史？</a:t>
            </a:r>
          </a:p>
          <a:p>
            <a:r>
              <a:rPr kumimoji="1" lang="en-US" altLang="en-US" dirty="0" smtClean="0"/>
              <a:t>历史，记载过去。为什么学历史，读史以明志，</a:t>
            </a:r>
            <a:r>
              <a:rPr kumimoji="1" lang="zh-CN" altLang="en-US" dirty="0" smtClean="0"/>
              <a:t>记住历史，</a:t>
            </a:r>
            <a:r>
              <a:rPr kumimoji="1" lang="en-US" altLang="en-US" dirty="0" smtClean="0"/>
              <a:t>吸取历史教训，寻找社会发展的正确方式</a:t>
            </a:r>
          </a:p>
          <a:p>
            <a:r>
              <a:rPr kumimoji="1" lang="en-US" altLang="en-US" dirty="0" smtClean="0"/>
              <a:t>只要是过去的都是历史，学习历史最重要的是要吸取教训，比如不久前的杭州保姆纵火案件，它已经成为过去，成为历史，而在这个事件中我们吸取了很多的教训，比如消防设备管理，救火措施安排都吸取了更多的教训，避免</a:t>
            </a:r>
            <a:r>
              <a:rPr kumimoji="1" lang="zh-CN" altLang="en-US" dirty="0" smtClean="0"/>
              <a:t>悲剧</a:t>
            </a:r>
            <a:r>
              <a:rPr kumimoji="1" lang="en-US" altLang="en-US" dirty="0" smtClean="0"/>
              <a:t>再次上演。</a:t>
            </a:r>
            <a:r>
              <a:rPr kumimoji="1" lang="zh-CN" altLang="en-US" dirty="0" smtClean="0"/>
              <a:t>所以学习历史，</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kern="1200" dirty="0" smtClean="0">
                <a:solidFill>
                  <a:schemeClr val="tx1"/>
                </a:solidFill>
                <a:latin typeface="+mn-lt"/>
                <a:ea typeface="+mn-ea"/>
                <a:cs typeface="+mn-cs"/>
              </a:rPr>
              <a:t>学习历史是看中历史的实用性。</a:t>
            </a:r>
            <a:endParaRPr kumimoji="1" lang="en-US" altLang="en-US" dirty="0" smtClean="0"/>
          </a:p>
          <a:p>
            <a:r>
              <a:rPr lang="zh-CN" altLang="en-US" sz="1200" kern="1200" dirty="0" smtClean="0">
                <a:solidFill>
                  <a:schemeClr val="tx1"/>
                </a:solidFill>
                <a:latin typeface="+mn-lt"/>
                <a:ea typeface="+mn-ea"/>
                <a:cs typeface="+mn-cs"/>
              </a:rPr>
              <a:t>历史教导人们如何从前人发生的无数案例中分析事情，了解成功和失败的道理。这也就是太史公所说的，读史是为了“原始察终，见盛观衰”（太史公自序）、“考之行事，稽其成败兴坏之理”（报任少卿书）。</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所以对待历史，我们不可以只是为了应对考试，还应从历史当中学习古人处世为人的的方式</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精简</a:t>
            </a:r>
            <a:endParaRPr lang="en-US" altLang="zh-CN" sz="1200" kern="120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7</a:t>
            </a:fld>
            <a:endParaRPr lang="zh-CN" altLang="en-US"/>
          </a:p>
        </p:txBody>
      </p:sp>
    </p:spTree>
    <p:extLst>
      <p:ext uri="{BB962C8B-B14F-4D97-AF65-F5344CB8AC3E}">
        <p14:creationId xmlns:p14="http://schemas.microsoft.com/office/powerpoint/2010/main" val="1973367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经济破坏，资本发展，皇帝不爽被控制，但是又依赖，所以勾结帝国，帝国不断膨胀结合资产阶级支配中国</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81</a:t>
            </a:fld>
            <a:endParaRPr lang="zh-CN" altLang="en-US"/>
          </a:p>
        </p:txBody>
      </p:sp>
    </p:spTree>
    <p:extLst>
      <p:ext uri="{BB962C8B-B14F-4D97-AF65-F5344CB8AC3E}">
        <p14:creationId xmlns:p14="http://schemas.microsoft.com/office/powerpoint/2010/main" val="11044344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资产阶级</a:t>
            </a:r>
            <a:r>
              <a:rPr lang="zh-CN" altLang="en-US" sz="1200" kern="1200" dirty="0" smtClean="0">
                <a:solidFill>
                  <a:schemeClr val="tx1"/>
                </a:solidFill>
                <a:latin typeface="+mn-lt"/>
                <a:ea typeface="+mn-ea"/>
                <a:cs typeface="+mn-cs"/>
              </a:rPr>
              <a:t>指在村庄中心拥有房子的自由人。</a:t>
            </a:r>
          </a:p>
          <a:p>
            <a:r>
              <a:rPr kumimoji="1" lang="zh-CN" altLang="en-US" dirty="0" smtClean="0"/>
              <a:t>有钱人</a:t>
            </a:r>
            <a:endParaRPr kumimoji="1" lang="en-US" altLang="zh-CN" dirty="0" smtClean="0"/>
          </a:p>
          <a:p>
            <a:r>
              <a:rPr kumimoji="1" lang="zh-CN" altLang="en-US" dirty="0" smtClean="0"/>
              <a:t>两重性，挣扎，依赖，奴役</a:t>
            </a:r>
            <a:endParaRPr kumimoji="1" lang="en-US" altLang="zh-CN" dirty="0" smtClean="0"/>
          </a:p>
          <a:p>
            <a:pPr marL="0" indent="0">
              <a:lnSpc>
                <a:spcPct val="200000"/>
              </a:lnSpc>
              <a:buFont typeface="Arial" panose="020B0604020202020204" pitchFamily="34" charset="0"/>
              <a:buNone/>
            </a:pPr>
            <a:r>
              <a:rPr lang="en-US" altLang="zh-CN" dirty="0" smtClean="0"/>
              <a:t>1</a:t>
            </a:r>
            <a:r>
              <a:rPr lang="zh-CN" altLang="en-US" dirty="0" smtClean="0"/>
              <a:t>、受帝、封压迫，一定条件下可以参加反帝反封的革命或保持中立；</a:t>
            </a:r>
          </a:p>
          <a:p>
            <a:pPr>
              <a:lnSpc>
                <a:spcPct val="200000"/>
              </a:lnSpc>
            </a:pPr>
            <a:r>
              <a:rPr lang="en-US" altLang="zh-CN" dirty="0" smtClean="0"/>
              <a:t>2</a:t>
            </a:r>
            <a:r>
              <a:rPr lang="zh-CN" altLang="en-US" dirty="0" smtClean="0"/>
              <a:t>、因力量薄弱，与帝、封有千丝万缕联系，斗争中缺乏彻底性。</a:t>
            </a:r>
          </a:p>
          <a:p>
            <a:r>
              <a:rPr lang="zh-CN" altLang="en-US" sz="1200" b="0" i="0" kern="1200" dirty="0" smtClean="0">
                <a:solidFill>
                  <a:schemeClr val="tx1"/>
                </a:solidFill>
                <a:effectLst/>
                <a:latin typeface="+mn-lt"/>
                <a:ea typeface="+mn-ea"/>
                <a:cs typeface="+mn-cs"/>
              </a:rPr>
              <a:t>蒋控制的是政治，陈控制的是党，宋孔两家先后担任财政部长，长期把持国家的财政大权。</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85</a:t>
            </a:fld>
            <a:endParaRPr lang="zh-CN" altLang="en-US"/>
          </a:p>
        </p:txBody>
      </p:sp>
    </p:spTree>
    <p:extLst>
      <p:ext uri="{BB962C8B-B14F-4D97-AF65-F5344CB8AC3E}">
        <p14:creationId xmlns:p14="http://schemas.microsoft.com/office/powerpoint/2010/main" val="21810716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资产阶级</a:t>
            </a:r>
            <a:r>
              <a:rPr lang="zh-CN" altLang="en-US" sz="1200" kern="1200" dirty="0" smtClean="0">
                <a:solidFill>
                  <a:schemeClr val="tx1"/>
                </a:solidFill>
                <a:latin typeface="+mn-lt"/>
                <a:ea typeface="+mn-ea"/>
                <a:cs typeface="+mn-cs"/>
              </a:rPr>
              <a:t>指在村庄中心拥有房子的自由人。</a:t>
            </a:r>
          </a:p>
          <a:p>
            <a:r>
              <a:rPr kumimoji="1" lang="zh-CN" altLang="en-US" dirty="0" smtClean="0"/>
              <a:t>有钱人</a:t>
            </a:r>
            <a:endParaRPr kumimoji="1" lang="en-US" altLang="zh-CN" dirty="0" smtClean="0"/>
          </a:p>
          <a:p>
            <a:r>
              <a:rPr kumimoji="1" lang="zh-CN" altLang="en-US" dirty="0" smtClean="0"/>
              <a:t>两重性，挣扎，依赖，奴役</a:t>
            </a:r>
            <a:endParaRPr kumimoji="1" lang="en-US" altLang="zh-CN" dirty="0" smtClean="0"/>
          </a:p>
          <a:p>
            <a:pPr marL="0" indent="0">
              <a:lnSpc>
                <a:spcPct val="200000"/>
              </a:lnSpc>
              <a:buFont typeface="Arial" panose="020B0604020202020204" pitchFamily="34" charset="0"/>
              <a:buNone/>
            </a:pPr>
            <a:r>
              <a:rPr lang="en-US" altLang="zh-CN" dirty="0" smtClean="0"/>
              <a:t>1</a:t>
            </a:r>
            <a:r>
              <a:rPr lang="zh-CN" altLang="en-US" dirty="0" smtClean="0"/>
              <a:t>、受帝、封压迫，一定条件下可以参加反帝反封的革命或保持中立；</a:t>
            </a:r>
          </a:p>
          <a:p>
            <a:pPr>
              <a:lnSpc>
                <a:spcPct val="200000"/>
              </a:lnSpc>
            </a:pPr>
            <a:r>
              <a:rPr lang="en-US" altLang="zh-CN" dirty="0" smtClean="0"/>
              <a:t>2</a:t>
            </a:r>
            <a:r>
              <a:rPr lang="zh-CN" altLang="en-US" dirty="0" smtClean="0"/>
              <a:t>、因力量薄弱，与帝、封有千丝万缕联系，斗争中缺乏彻底性。</a:t>
            </a:r>
          </a:p>
          <a:p>
            <a:r>
              <a:rPr lang="zh-CN" altLang="en-US" sz="1200" b="0" i="0" kern="1200" dirty="0" smtClean="0">
                <a:solidFill>
                  <a:schemeClr val="tx1"/>
                </a:solidFill>
                <a:effectLst/>
                <a:latin typeface="+mn-lt"/>
                <a:ea typeface="+mn-ea"/>
                <a:cs typeface="+mn-cs"/>
              </a:rPr>
              <a:t>蒋控制的是政治，陈控制的是党，宋孔两家先后担任财政部长，长期把持国家的财政大权。</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86</a:t>
            </a:fld>
            <a:endParaRPr lang="zh-CN" altLang="en-US"/>
          </a:p>
        </p:txBody>
      </p:sp>
    </p:spTree>
    <p:extLst>
      <p:ext uri="{BB962C8B-B14F-4D97-AF65-F5344CB8AC3E}">
        <p14:creationId xmlns:p14="http://schemas.microsoft.com/office/powerpoint/2010/main" val="14000677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资产阶级</a:t>
            </a:r>
            <a:r>
              <a:rPr lang="zh-CN" altLang="en-US" sz="1200" kern="1200" dirty="0" smtClean="0">
                <a:solidFill>
                  <a:schemeClr val="tx1"/>
                </a:solidFill>
                <a:latin typeface="+mn-lt"/>
                <a:ea typeface="+mn-ea"/>
                <a:cs typeface="+mn-cs"/>
              </a:rPr>
              <a:t>指在村庄中心拥有房子的自由人。</a:t>
            </a:r>
          </a:p>
          <a:p>
            <a:r>
              <a:rPr kumimoji="1" lang="zh-CN" altLang="en-US" dirty="0" smtClean="0"/>
              <a:t>有钱人</a:t>
            </a:r>
            <a:endParaRPr kumimoji="1" lang="en-US" altLang="zh-CN" dirty="0" smtClean="0"/>
          </a:p>
          <a:p>
            <a:r>
              <a:rPr kumimoji="1" lang="zh-CN" altLang="en-US" dirty="0" smtClean="0"/>
              <a:t>两重性，挣扎，依赖，奴役</a:t>
            </a:r>
            <a:endParaRPr kumimoji="1" lang="en-US" altLang="zh-CN" dirty="0" smtClean="0"/>
          </a:p>
          <a:p>
            <a:pPr marL="0" indent="0">
              <a:lnSpc>
                <a:spcPct val="200000"/>
              </a:lnSpc>
              <a:buFont typeface="Arial" panose="020B0604020202020204" pitchFamily="34" charset="0"/>
              <a:buNone/>
            </a:pPr>
            <a:r>
              <a:rPr lang="en-US" altLang="zh-CN" dirty="0" smtClean="0"/>
              <a:t>1</a:t>
            </a:r>
            <a:r>
              <a:rPr lang="zh-CN" altLang="en-US" dirty="0" smtClean="0"/>
              <a:t>、受帝、封压迫，一定条件下可以参加反帝反封的革命或保持中立；</a:t>
            </a:r>
          </a:p>
          <a:p>
            <a:pPr>
              <a:lnSpc>
                <a:spcPct val="200000"/>
              </a:lnSpc>
            </a:pPr>
            <a:r>
              <a:rPr lang="en-US" altLang="zh-CN" dirty="0" smtClean="0"/>
              <a:t>2</a:t>
            </a:r>
            <a:r>
              <a:rPr lang="zh-CN" altLang="en-US" dirty="0" smtClean="0"/>
              <a:t>、因力量薄弱，与帝、封有千丝万缕联系，斗争中缺乏彻底性。</a:t>
            </a:r>
          </a:p>
          <a:p>
            <a:r>
              <a:rPr lang="zh-CN" altLang="en-US" sz="1200" b="0" i="0" kern="1200" dirty="0" smtClean="0">
                <a:solidFill>
                  <a:schemeClr val="tx1"/>
                </a:solidFill>
                <a:effectLst/>
                <a:latin typeface="+mn-lt"/>
                <a:ea typeface="+mn-ea"/>
                <a:cs typeface="+mn-cs"/>
              </a:rPr>
              <a:t>蒋控制的是政治，陈控制的是党，宋孔两家先后担任财政部长，长期把持国家的财政大权。</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87</a:t>
            </a:fld>
            <a:endParaRPr lang="zh-CN" altLang="en-US"/>
          </a:p>
        </p:txBody>
      </p:sp>
    </p:spTree>
    <p:extLst>
      <p:ext uri="{BB962C8B-B14F-4D97-AF65-F5344CB8AC3E}">
        <p14:creationId xmlns:p14="http://schemas.microsoft.com/office/powerpoint/2010/main" val="878061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有压迫就有反抗</a:t>
            </a:r>
            <a:endParaRPr kumimoji="1" lang="en-US" altLang="zh-CN" dirty="0" smtClean="0"/>
          </a:p>
          <a:p>
            <a:r>
              <a:rPr lang="zh-CN" altLang="en-US" sz="1200" dirty="0" smtClean="0">
                <a:latin typeface="等线" panose="02010600030101010101" pitchFamily="2" charset="-122"/>
                <a:ea typeface="等线" panose="02010600030101010101" pitchFamily="2" charset="-122"/>
                <a:sym typeface="微软雅黑" panose="020B0503020204020204" pitchFamily="34" charset="-122"/>
              </a:rPr>
              <a:t>（地域上集中在沿海沿江的通商口岸城市、行业上主要集中在纺织、采矿、铁路、航运等行业）</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88</a:t>
            </a:fld>
            <a:endParaRPr lang="zh-CN" altLang="en-US"/>
          </a:p>
        </p:txBody>
      </p:sp>
    </p:spTree>
    <p:extLst>
      <p:ext uri="{BB962C8B-B14F-4D97-AF65-F5344CB8AC3E}">
        <p14:creationId xmlns:p14="http://schemas.microsoft.com/office/powerpoint/2010/main" val="16309547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有压迫就有反抗</a:t>
            </a:r>
            <a:endParaRPr kumimoji="1" lang="en-US" altLang="zh-CN" dirty="0" smtClean="0"/>
          </a:p>
          <a:p>
            <a:r>
              <a:rPr lang="zh-CN" altLang="en-US" sz="1200" dirty="0" smtClean="0">
                <a:latin typeface="等线" panose="02010600030101010101" pitchFamily="2" charset="-122"/>
                <a:ea typeface="等线" panose="02010600030101010101" pitchFamily="2" charset="-122"/>
                <a:sym typeface="微软雅黑" panose="020B0503020204020204" pitchFamily="34" charset="-122"/>
              </a:rPr>
              <a:t>（地域上集中在沿海沿江的通商口岸城市、行业上主要集中在纺织、采矿、铁路、航运等行业）</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89</a:t>
            </a:fld>
            <a:endParaRPr lang="zh-CN" altLang="en-US"/>
          </a:p>
        </p:txBody>
      </p:sp>
    </p:spTree>
    <p:extLst>
      <p:ext uri="{BB962C8B-B14F-4D97-AF65-F5344CB8AC3E}">
        <p14:creationId xmlns:p14="http://schemas.microsoft.com/office/powerpoint/2010/main" val="7633102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有压迫就有反抗</a:t>
            </a:r>
            <a:endParaRPr kumimoji="1" lang="en-US" altLang="zh-CN" dirty="0" smtClean="0"/>
          </a:p>
          <a:p>
            <a:r>
              <a:rPr lang="zh-CN" altLang="en-US" sz="1200" dirty="0" smtClean="0">
                <a:latin typeface="等线" panose="02010600030101010101" pitchFamily="2" charset="-122"/>
                <a:ea typeface="等线" panose="02010600030101010101" pitchFamily="2" charset="-122"/>
                <a:sym typeface="微软雅黑" panose="020B0503020204020204" pitchFamily="34" charset="-122"/>
              </a:rPr>
              <a:t>（地域上集中在沿海沿江的通商口岸城市、行业上主要集中在纺织、采矿、铁路、航运等行业）</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90</a:t>
            </a:fld>
            <a:endParaRPr lang="zh-CN" altLang="en-US"/>
          </a:p>
        </p:txBody>
      </p:sp>
    </p:spTree>
    <p:extLst>
      <p:ext uri="{BB962C8B-B14F-4D97-AF65-F5344CB8AC3E}">
        <p14:creationId xmlns:p14="http://schemas.microsoft.com/office/powerpoint/2010/main" val="1630954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有压迫就有反抗</a:t>
            </a:r>
            <a:endParaRPr kumimoji="1" lang="en-US" altLang="zh-CN" dirty="0" smtClean="0"/>
          </a:p>
          <a:p>
            <a:r>
              <a:rPr lang="zh-CN" altLang="en-US" sz="1200" dirty="0" smtClean="0">
                <a:latin typeface="等线" panose="02010600030101010101" pitchFamily="2" charset="-122"/>
                <a:ea typeface="等线" panose="02010600030101010101" pitchFamily="2" charset="-122"/>
                <a:sym typeface="微软雅黑" panose="020B0503020204020204" pitchFamily="34" charset="-122"/>
              </a:rPr>
              <a:t>（地域上集中在沿海沿江的通商口岸城市、行业上主要集中在纺织、采矿、铁路、航运等行业）</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91</a:t>
            </a:fld>
            <a:endParaRPr lang="zh-CN" altLang="en-US"/>
          </a:p>
        </p:txBody>
      </p:sp>
    </p:spTree>
    <p:extLst>
      <p:ext uri="{BB962C8B-B14F-4D97-AF65-F5344CB8AC3E}">
        <p14:creationId xmlns:p14="http://schemas.microsoft.com/office/powerpoint/2010/main" val="16309547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有压迫就有反抗</a:t>
            </a:r>
            <a:endParaRPr kumimoji="1" lang="en-US" altLang="zh-CN" dirty="0" smtClean="0"/>
          </a:p>
          <a:p>
            <a:r>
              <a:rPr lang="zh-CN" altLang="en-US" sz="1200" dirty="0" smtClean="0">
                <a:latin typeface="等线" panose="02010600030101010101" pitchFamily="2" charset="-122"/>
                <a:ea typeface="等线" panose="02010600030101010101" pitchFamily="2" charset="-122"/>
                <a:sym typeface="微软雅黑" panose="020B0503020204020204" pitchFamily="34" charset="-122"/>
              </a:rPr>
              <a:t>（地域上集中在沿海沿江的通商口岸城市、行业上主要集中在纺织、采矿、铁路、航运等行业）</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92</a:t>
            </a:fld>
            <a:endParaRPr lang="zh-CN" altLang="en-US"/>
          </a:p>
        </p:txBody>
      </p:sp>
    </p:spTree>
    <p:extLst>
      <p:ext uri="{BB962C8B-B14F-4D97-AF65-F5344CB8AC3E}">
        <p14:creationId xmlns:p14="http://schemas.microsoft.com/office/powerpoint/2010/main" val="16309547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有压迫就有反抗</a:t>
            </a:r>
            <a:endParaRPr kumimoji="1" lang="en-US" altLang="zh-CN" dirty="0" smtClean="0"/>
          </a:p>
          <a:p>
            <a:r>
              <a:rPr lang="zh-CN" altLang="en-US" sz="1200" dirty="0" smtClean="0">
                <a:latin typeface="等线" panose="02010600030101010101" pitchFamily="2" charset="-122"/>
                <a:ea typeface="等线" panose="02010600030101010101" pitchFamily="2" charset="-122"/>
                <a:sym typeface="微软雅黑" panose="020B0503020204020204" pitchFamily="34" charset="-122"/>
              </a:rPr>
              <a:t>（地域上集中在沿海沿江的通商口岸城市、行业上主要集中在纺织、采矿、铁路、航运等行业）</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93</a:t>
            </a:fld>
            <a:endParaRPr lang="zh-CN" altLang="en-US"/>
          </a:p>
        </p:txBody>
      </p:sp>
    </p:spTree>
    <p:extLst>
      <p:ext uri="{BB962C8B-B14F-4D97-AF65-F5344CB8AC3E}">
        <p14:creationId xmlns:p14="http://schemas.microsoft.com/office/powerpoint/2010/main" val="1630954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那么如何学好历史？有的同学说，就是背呗，历史都是已经发生过的事情，不可更改的，所以只要记住了就可以。但是，这么多东西怎么记住啊，我上学的时候最讨厌背东西了，一看到文字就头疼。坦白说老师也是有这样的感觉的，也很痛苦，但是老师没有因为这样就放弃，不好好学这门课了，但是大家却看到老师坐在了这里，坐在这里给大家讲解这门看似无聊枯燥的课程，那么前提肯定是我对这门课掌握的非常好的，那么老师是怎么学好的呢，非常简单，老师找出了很多轻松简单而且有趣的方式来学习这门课程，所以为了帮助更多的上进的小伙伴来掌握好这门课程，我来到了尚德这个平台，通过尚德把我的轻松学习方式传递给更多求学上进的朋友。</a:t>
            </a:r>
            <a:endParaRPr kumimoji="1" lang="en-US" altLang="zh-CN" dirty="0" smtClean="0"/>
          </a:p>
          <a:p>
            <a:r>
              <a:rPr kumimoji="1" lang="zh-CN" altLang="en-US" dirty="0" smtClean="0"/>
              <a:t>其实历史非常简单，也就是发生在过去的事情，所以咱们在学习历史的时候，往往会关注一下这三点，</a:t>
            </a:r>
            <a:endParaRPr kumimoji="1" lang="en-US" altLang="zh-CN" dirty="0" smtClean="0"/>
          </a:p>
          <a:p>
            <a:r>
              <a:rPr kumimoji="1" lang="zh-CN" altLang="en-US" dirty="0" smtClean="0"/>
              <a:t>背景 事件 影响</a:t>
            </a:r>
            <a:endParaRPr kumimoji="1" lang="en-US" altLang="zh-CN" dirty="0" smtClean="0"/>
          </a:p>
          <a:p>
            <a:r>
              <a:rPr kumimoji="1" lang="zh-CN" altLang="en-US" dirty="0" smtClean="0"/>
              <a:t>在历史的进程之中，每个人做的每件事都会融入到历史长河中，比如你饿了想吃饭，那么你吃饭这件事，就是一件小小的历史事件，现在这个便捷的社会咱们吃放的方式是很多的，外卖，餐厅，自己做放，这些都是咱们所处的背景，吃完饭你会觉得很饱这是最直接的的感受，除此之外 ，你可能会发胖，会长痘，会拉肚子，这其实就是影响。</a:t>
            </a:r>
            <a:endParaRPr kumimoji="1" lang="en-US" altLang="zh-CN" dirty="0" smtClean="0"/>
          </a:p>
          <a:p>
            <a:r>
              <a:rPr kumimoji="1" lang="zh-CN" altLang="en-US" dirty="0" smtClean="0"/>
              <a:t>从大的层面来看，咱们历史中的背景涉及到的东西很多，比如政治经济文化社会，背景会促使事件的产生，事件包括时间地点，起因发展结束。那么事情发生了会带来影响，而影响有好的坏的细分会对政治阶级文化思想都会产生影响。</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8</a:t>
            </a:fld>
            <a:endParaRPr lang="zh-CN" altLang="en-US"/>
          </a:p>
        </p:txBody>
      </p:sp>
    </p:spTree>
    <p:extLst>
      <p:ext uri="{BB962C8B-B14F-4D97-AF65-F5344CB8AC3E}">
        <p14:creationId xmlns:p14="http://schemas.microsoft.com/office/powerpoint/2010/main" val="33310883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sym typeface="微软雅黑" panose="020B0503020204020204" pitchFamily="34" charset="-122"/>
              </a:rPr>
              <a:t>鸦片战争、甲午战争</a:t>
            </a:r>
            <a:endParaRPr lang="en-US" altLang="zh-CN" dirty="0" smtClean="0">
              <a:latin typeface="等线" panose="02010600030101010101" pitchFamily="2" charset="-122"/>
              <a:ea typeface="等线" panose="02010600030101010101" pitchFamily="2" charset="-122"/>
              <a:sym typeface="微软雅黑" panose="020B0503020204020204" pitchFamily="34" charset="-122"/>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sym typeface="微软雅黑" panose="020B0503020204020204" pitchFamily="34" charset="-122"/>
              </a:rPr>
              <a:t>太平天国、辛亥革命</a:t>
            </a:r>
            <a:endParaRPr lang="en-US" altLang="zh-CN" dirty="0" smtClean="0">
              <a:latin typeface="等线" panose="02010600030101010101" pitchFamily="2" charset="-122"/>
              <a:ea typeface="等线" panose="02010600030101010101" pitchFamily="2" charset="-122"/>
              <a:sym typeface="微软雅黑" panose="020B0503020204020204" pitchFamily="34" charset="-122"/>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sym typeface="微软雅黑" panose="020B0503020204020204" pitchFamily="34" charset="-122"/>
              </a:rPr>
              <a:t>太平天国后期</a:t>
            </a: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98</a:t>
            </a:fld>
            <a:endParaRPr lang="zh-CN" altLang="en-US"/>
          </a:p>
        </p:txBody>
      </p:sp>
    </p:spTree>
    <p:extLst>
      <p:ext uri="{BB962C8B-B14F-4D97-AF65-F5344CB8AC3E}">
        <p14:creationId xmlns:p14="http://schemas.microsoft.com/office/powerpoint/2010/main" val="13691451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sym typeface="微软雅黑" panose="020B0503020204020204" pitchFamily="34" charset="-122"/>
              </a:rPr>
              <a:t>鸦片战争、甲午战争</a:t>
            </a:r>
            <a:endParaRPr lang="en-US" altLang="zh-CN" dirty="0" smtClean="0">
              <a:latin typeface="等线" panose="02010600030101010101" pitchFamily="2" charset="-122"/>
              <a:ea typeface="等线" panose="02010600030101010101" pitchFamily="2" charset="-122"/>
              <a:sym typeface="微软雅黑" panose="020B0503020204020204" pitchFamily="34" charset="-122"/>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sym typeface="微软雅黑" panose="020B0503020204020204" pitchFamily="34" charset="-122"/>
              </a:rPr>
              <a:t>太平天国、辛亥革命</a:t>
            </a:r>
            <a:endParaRPr lang="en-US" altLang="zh-CN" dirty="0" smtClean="0">
              <a:latin typeface="等线" panose="02010600030101010101" pitchFamily="2" charset="-122"/>
              <a:ea typeface="等线" panose="02010600030101010101" pitchFamily="2" charset="-122"/>
              <a:sym typeface="微软雅黑" panose="020B0503020204020204" pitchFamily="34" charset="-122"/>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sym typeface="微软雅黑" panose="020B0503020204020204" pitchFamily="34" charset="-122"/>
              </a:rPr>
              <a:t>太平天国后期</a:t>
            </a: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99</a:t>
            </a:fld>
            <a:endParaRPr lang="zh-CN" altLang="en-US"/>
          </a:p>
        </p:txBody>
      </p:sp>
    </p:spTree>
    <p:extLst>
      <p:ext uri="{BB962C8B-B14F-4D97-AF65-F5344CB8AC3E}">
        <p14:creationId xmlns:p14="http://schemas.microsoft.com/office/powerpoint/2010/main" val="16998548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sym typeface="微软雅黑" panose="020B0503020204020204" pitchFamily="34" charset="-122"/>
              </a:rPr>
              <a:t>鸦片战争、甲午战争</a:t>
            </a:r>
            <a:endParaRPr lang="en-US" altLang="zh-CN" dirty="0" smtClean="0">
              <a:latin typeface="等线" panose="02010600030101010101" pitchFamily="2" charset="-122"/>
              <a:ea typeface="等线" panose="02010600030101010101" pitchFamily="2" charset="-122"/>
              <a:sym typeface="微软雅黑" panose="020B0503020204020204" pitchFamily="34" charset="-122"/>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sym typeface="微软雅黑" panose="020B0503020204020204" pitchFamily="34" charset="-122"/>
              </a:rPr>
              <a:t>太平天国、辛亥革命</a:t>
            </a:r>
            <a:endParaRPr lang="en-US" altLang="zh-CN" dirty="0" smtClean="0">
              <a:latin typeface="等线" panose="02010600030101010101" pitchFamily="2" charset="-122"/>
              <a:ea typeface="等线" panose="02010600030101010101" pitchFamily="2" charset="-122"/>
              <a:sym typeface="微软雅黑" panose="020B0503020204020204" pitchFamily="34" charset="-122"/>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sym typeface="微软雅黑" panose="020B0503020204020204" pitchFamily="34" charset="-122"/>
              </a:rPr>
              <a:t>太平天国后期</a:t>
            </a: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100</a:t>
            </a:fld>
            <a:endParaRPr lang="zh-CN" altLang="en-US"/>
          </a:p>
        </p:txBody>
      </p:sp>
    </p:spTree>
    <p:extLst>
      <p:ext uri="{BB962C8B-B14F-4D97-AF65-F5344CB8AC3E}">
        <p14:creationId xmlns:p14="http://schemas.microsoft.com/office/powerpoint/2010/main" val="8262964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sym typeface="微软雅黑" panose="020B0503020204020204" pitchFamily="34" charset="-122"/>
              </a:rPr>
              <a:t>鸦片战争、甲午战争</a:t>
            </a:r>
            <a:endParaRPr lang="en-US" altLang="zh-CN" dirty="0" smtClean="0">
              <a:latin typeface="等线" panose="02010600030101010101" pitchFamily="2" charset="-122"/>
              <a:ea typeface="等线" panose="02010600030101010101" pitchFamily="2" charset="-122"/>
              <a:sym typeface="微软雅黑" panose="020B0503020204020204" pitchFamily="34" charset="-122"/>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sym typeface="微软雅黑" panose="020B0503020204020204" pitchFamily="34" charset="-122"/>
              </a:rPr>
              <a:t>太平天国、辛亥革命</a:t>
            </a:r>
            <a:endParaRPr lang="en-US" altLang="zh-CN" dirty="0" smtClean="0">
              <a:latin typeface="等线" panose="02010600030101010101" pitchFamily="2" charset="-122"/>
              <a:ea typeface="等线" panose="02010600030101010101" pitchFamily="2" charset="-122"/>
              <a:sym typeface="微软雅黑" panose="020B0503020204020204" pitchFamily="34" charset="-122"/>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sym typeface="微软雅黑" panose="020B0503020204020204" pitchFamily="34" charset="-122"/>
              </a:rPr>
              <a:t>太平天国后期</a:t>
            </a: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101</a:t>
            </a:fld>
            <a:endParaRPr lang="zh-CN" altLang="en-US"/>
          </a:p>
        </p:txBody>
      </p:sp>
    </p:spTree>
    <p:extLst>
      <p:ext uri="{BB962C8B-B14F-4D97-AF65-F5344CB8AC3E}">
        <p14:creationId xmlns:p14="http://schemas.microsoft.com/office/powerpoint/2010/main" val="16893438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sym typeface="微软雅黑" panose="020B0503020204020204" pitchFamily="34" charset="-122"/>
              </a:rPr>
              <a:t>鸦片战争、甲午战争</a:t>
            </a:r>
            <a:endParaRPr lang="en-US" altLang="zh-CN" dirty="0" smtClean="0">
              <a:latin typeface="等线" panose="02010600030101010101" pitchFamily="2" charset="-122"/>
              <a:ea typeface="等线" panose="02010600030101010101" pitchFamily="2" charset="-122"/>
              <a:sym typeface="微软雅黑" panose="020B0503020204020204" pitchFamily="34" charset="-122"/>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sym typeface="微软雅黑" panose="020B0503020204020204" pitchFamily="34" charset="-122"/>
              </a:rPr>
              <a:t>太平天国、辛亥革命</a:t>
            </a:r>
            <a:endParaRPr lang="en-US" altLang="zh-CN" dirty="0" smtClean="0">
              <a:latin typeface="等线" panose="02010600030101010101" pitchFamily="2" charset="-122"/>
              <a:ea typeface="等线" panose="02010600030101010101" pitchFamily="2" charset="-122"/>
              <a:sym typeface="微软雅黑" panose="020B0503020204020204" pitchFamily="34" charset="-122"/>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sym typeface="微软雅黑" panose="020B0503020204020204" pitchFamily="34" charset="-122"/>
              </a:rPr>
              <a:t>太平天国后期</a:t>
            </a: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102</a:t>
            </a:fld>
            <a:endParaRPr lang="zh-CN" altLang="en-US"/>
          </a:p>
        </p:txBody>
      </p:sp>
    </p:spTree>
    <p:extLst>
      <p:ext uri="{BB962C8B-B14F-4D97-AF65-F5344CB8AC3E}">
        <p14:creationId xmlns:p14="http://schemas.microsoft.com/office/powerpoint/2010/main" val="8219249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sym typeface="微软雅黑" panose="020B0503020204020204" pitchFamily="34" charset="-122"/>
              </a:rPr>
              <a:t>鸦片战争、甲午战争</a:t>
            </a:r>
            <a:endParaRPr lang="en-US" altLang="zh-CN" dirty="0" smtClean="0">
              <a:latin typeface="等线" panose="02010600030101010101" pitchFamily="2" charset="-122"/>
              <a:ea typeface="等线" panose="02010600030101010101" pitchFamily="2" charset="-122"/>
              <a:sym typeface="微软雅黑" panose="020B0503020204020204" pitchFamily="34" charset="-122"/>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sym typeface="微软雅黑" panose="020B0503020204020204" pitchFamily="34" charset="-122"/>
              </a:rPr>
              <a:t>太平天国、辛亥革命</a:t>
            </a:r>
            <a:endParaRPr lang="en-US" altLang="zh-CN" dirty="0" smtClean="0">
              <a:latin typeface="等线" panose="02010600030101010101" pitchFamily="2" charset="-122"/>
              <a:ea typeface="等线" panose="02010600030101010101" pitchFamily="2" charset="-122"/>
              <a:sym typeface="微软雅黑" panose="020B0503020204020204" pitchFamily="34" charset="-122"/>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sym typeface="微软雅黑" panose="020B0503020204020204" pitchFamily="34" charset="-122"/>
              </a:rPr>
              <a:t>太平天国后期</a:t>
            </a: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103</a:t>
            </a:fld>
            <a:endParaRPr lang="zh-CN" altLang="en-US"/>
          </a:p>
        </p:txBody>
      </p:sp>
    </p:spTree>
    <p:extLst>
      <p:ext uri="{BB962C8B-B14F-4D97-AF65-F5344CB8AC3E}">
        <p14:creationId xmlns:p14="http://schemas.microsoft.com/office/powerpoint/2010/main" val="16346175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ym typeface="微软雅黑" panose="020B0503020204020204" pitchFamily="34" charset="-122"/>
              </a:rPr>
              <a:t>半殖民地半封建社会的性质和主要矛盾，决定了两大历史任务。</a:t>
            </a:r>
            <a:endParaRPr lang="en-US" altLang="zh-CN" dirty="0" smtClean="0">
              <a:sym typeface="微软雅黑" panose="020B0503020204020204" pitchFamily="34" charset="-122"/>
            </a:endParaRPr>
          </a:p>
          <a:p>
            <a:r>
              <a:rPr lang="zh-CN" altLang="en-US" dirty="0" smtClean="0"/>
              <a:t>两大历史任务完成之时，也就是中华民族伟大复兴之日。</a:t>
            </a:r>
            <a:endParaRPr lang="en-US" altLang="zh-CN" dirty="0" smtClean="0"/>
          </a:p>
          <a:p>
            <a:r>
              <a:rPr lang="en-US" altLang="zh-CN" dirty="0" smtClean="0"/>
              <a:t>      </a:t>
            </a:r>
            <a:r>
              <a:rPr lang="zh-CN" altLang="en-US" dirty="0" smtClean="0"/>
              <a:t>实现中华民族伟大复兴，成为中华民族近代以来最伟大的梦想。</a:t>
            </a:r>
            <a:endParaRPr lang="en-US" altLang="zh-CN" dirty="0" smtClean="0">
              <a:sym typeface="微软雅黑" panose="020B0503020204020204" pitchFamily="34" charset="-122"/>
            </a:endParaRP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104</a:t>
            </a:fld>
            <a:endParaRPr lang="zh-CN" altLang="en-US"/>
          </a:p>
        </p:txBody>
      </p:sp>
    </p:spTree>
    <p:extLst>
      <p:ext uri="{BB962C8B-B14F-4D97-AF65-F5344CB8AC3E}">
        <p14:creationId xmlns:p14="http://schemas.microsoft.com/office/powerpoint/2010/main" val="13211581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105</a:t>
            </a:fld>
            <a:endParaRPr lang="zh-CN" altLang="en-US"/>
          </a:p>
        </p:txBody>
      </p:sp>
    </p:spTree>
    <p:extLst>
      <p:ext uri="{BB962C8B-B14F-4D97-AF65-F5344CB8AC3E}">
        <p14:creationId xmlns:p14="http://schemas.microsoft.com/office/powerpoint/2010/main" val="1567919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106</a:t>
            </a:fld>
            <a:endParaRPr lang="zh-CN" altLang="en-US"/>
          </a:p>
        </p:txBody>
      </p:sp>
    </p:spTree>
    <p:extLst>
      <p:ext uri="{BB962C8B-B14F-4D97-AF65-F5344CB8AC3E}">
        <p14:creationId xmlns:p14="http://schemas.microsoft.com/office/powerpoint/2010/main" val="10343706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ym typeface="微软雅黑" panose="020B0503020204020204" pitchFamily="34" charset="-122"/>
              </a:rPr>
              <a:t>半殖民地半封建社会的性质和主要矛盾，决定了两大历史任务。</a:t>
            </a:r>
            <a:r>
              <a:rPr lang="zh-CN" altLang="en-US" dirty="0" smtClean="0"/>
              <a:t>两大历史任务完成之时，也就是中华民族伟大复兴之日。</a:t>
            </a:r>
            <a:endParaRPr lang="en-US" altLang="zh-CN" dirty="0" smtClean="0"/>
          </a:p>
          <a:p>
            <a:r>
              <a:rPr lang="zh-CN" altLang="en-US" dirty="0" smtClean="0"/>
              <a:t>实现中华民族伟大复兴，实现国家现代化，成为中华民族近代以来最伟大的梦想。</a:t>
            </a:r>
            <a:endParaRPr lang="en-US" altLang="zh-CN" dirty="0" smtClean="0">
              <a:sym typeface="微软雅黑" panose="020B0503020204020204" pitchFamily="34" charset="-122"/>
            </a:endParaRP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112</a:t>
            </a:fld>
            <a:endParaRPr lang="zh-CN" altLang="en-US"/>
          </a:p>
        </p:txBody>
      </p:sp>
    </p:spTree>
    <p:extLst>
      <p:ext uri="{BB962C8B-B14F-4D97-AF65-F5344CB8AC3E}">
        <p14:creationId xmlns:p14="http://schemas.microsoft.com/office/powerpoint/2010/main" val="1602799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那么接下来咱们来看下我们所学习这段精彩的历史片段。</a:t>
            </a:r>
            <a:endParaRPr kumimoji="1" lang="en-US" altLang="zh-CN" dirty="0" smtClean="0"/>
          </a:p>
          <a:p>
            <a:r>
              <a:rPr kumimoji="1" lang="zh-CN" altLang="en-US" dirty="0" smtClean="0"/>
              <a:t>中国近现代史是一段非常精彩的历史，为什么说他是精彩的呢？因为这段历史见证了咱们中华民族由任人欺凌到伟大复兴的民族崛起历史，前人种树后人乘凉，我们之所以能拥有现在这么好的生活环境，正是这近现代一百年的前人们用血肉打拼下来的，所以我门更应该铭记这段历史！</a:t>
            </a:r>
            <a:endParaRPr kumimoji="1" lang="en-US" altLang="zh-CN" dirty="0" smtClean="0"/>
          </a:p>
          <a:p>
            <a:r>
              <a:rPr kumimoji="1" lang="zh-CN" altLang="en-US" dirty="0" smtClean="0"/>
              <a:t>那么问题来了，有同学知道咱们近代史的一个开端吗？具体来说是什么时间的恩什么事情标志着近代史的开始？</a:t>
            </a:r>
            <a:endParaRPr kumimoji="1" lang="en-US" altLang="zh-CN" dirty="0" smtClean="0"/>
          </a:p>
          <a:p>
            <a:r>
              <a:rPr kumimoji="1" lang="zh-CN" altLang="zh-CN" dirty="0" smtClean="0"/>
              <a:t>1</a:t>
            </a:r>
            <a:r>
              <a:rPr kumimoji="1" lang="en-US" altLang="zh-CN" dirty="0" smtClean="0"/>
              <a:t>921</a:t>
            </a:r>
            <a:r>
              <a:rPr kumimoji="1" lang="zh-CN" altLang="en-US" dirty="0" smtClean="0"/>
              <a:t>年</a:t>
            </a:r>
            <a:r>
              <a:rPr kumimoji="1" lang="en-US" altLang="zh-CN" dirty="0" smtClean="0"/>
              <a:t>7</a:t>
            </a:r>
            <a:r>
              <a:rPr kumimoji="1" lang="zh-CN" altLang="en-US" dirty="0" smtClean="0"/>
              <a:t> 月共产党建立</a:t>
            </a:r>
            <a:endParaRPr kumimoji="1" lang="en-US" altLang="zh-CN" dirty="0" smtClean="0"/>
          </a:p>
          <a:p>
            <a:r>
              <a:rPr kumimoji="1" lang="zh-CN" altLang="en-US" dirty="0" smtClean="0"/>
              <a:t>介绍三个阶段</a:t>
            </a:r>
            <a:endParaRPr kumimoji="1" lang="en-US" altLang="zh-CN" dirty="0" smtClean="0"/>
          </a:p>
          <a:p>
            <a:r>
              <a:rPr kumimoji="1" lang="zh-CN" altLang="en-US" dirty="0" smtClean="0"/>
              <a:t>近代 现代 近代反抗，现代发展，近代反抗阶段分为两个部分，前者的反抗是失败的，后者的反抗成功，这个节点是</a:t>
            </a:r>
            <a:r>
              <a:rPr kumimoji="1" lang="en-US" altLang="zh-CN" dirty="0" smtClean="0"/>
              <a:t>1919</a:t>
            </a: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9</a:t>
            </a:fld>
            <a:endParaRPr lang="zh-CN" altLang="en-US"/>
          </a:p>
        </p:txBody>
      </p:sp>
    </p:spTree>
    <p:extLst>
      <p:ext uri="{BB962C8B-B14F-4D97-AF65-F5344CB8AC3E}">
        <p14:creationId xmlns:p14="http://schemas.microsoft.com/office/powerpoint/2010/main" val="39857594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门户开放，利益均沾</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114</a:t>
            </a:fld>
            <a:endParaRPr lang="zh-CN" altLang="en-US"/>
          </a:p>
        </p:txBody>
      </p:sp>
    </p:spTree>
    <p:extLst>
      <p:ext uri="{BB962C8B-B14F-4D97-AF65-F5344CB8AC3E}">
        <p14:creationId xmlns:p14="http://schemas.microsoft.com/office/powerpoint/2010/main" val="23216283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门户开放，利益均沾</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115</a:t>
            </a:fld>
            <a:endParaRPr lang="zh-CN" altLang="en-US"/>
          </a:p>
        </p:txBody>
      </p:sp>
    </p:spTree>
    <p:extLst>
      <p:ext uri="{BB962C8B-B14F-4D97-AF65-F5344CB8AC3E}">
        <p14:creationId xmlns:p14="http://schemas.microsoft.com/office/powerpoint/2010/main" val="18055693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门户开放，利益均沾</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116</a:t>
            </a:fld>
            <a:endParaRPr lang="zh-CN" altLang="en-US"/>
          </a:p>
        </p:txBody>
      </p:sp>
    </p:spTree>
    <p:extLst>
      <p:ext uri="{BB962C8B-B14F-4D97-AF65-F5344CB8AC3E}">
        <p14:creationId xmlns:p14="http://schemas.microsoft.com/office/powerpoint/2010/main" val="1938902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此日漫挥天下泪，有公足壮海军威</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246</a:t>
            </a:r>
            <a:r>
              <a:rPr kumimoji="1" lang="zh-CN" altLang="en-US" dirty="0" smtClean="0"/>
              <a:t>人卫国殉难</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关天培，壮烈牺牲</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122</a:t>
            </a:fld>
            <a:endParaRPr lang="zh-CN" altLang="en-US"/>
          </a:p>
        </p:txBody>
      </p:sp>
    </p:spTree>
    <p:extLst>
      <p:ext uri="{BB962C8B-B14F-4D97-AF65-F5344CB8AC3E}">
        <p14:creationId xmlns:p14="http://schemas.microsoft.com/office/powerpoint/2010/main" val="25955188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130</a:t>
            </a:fld>
            <a:endParaRPr lang="zh-CN" altLang="en-US"/>
          </a:p>
        </p:txBody>
      </p:sp>
    </p:spTree>
    <p:extLst>
      <p:ext uri="{BB962C8B-B14F-4D97-AF65-F5344CB8AC3E}">
        <p14:creationId xmlns:p14="http://schemas.microsoft.com/office/powerpoint/2010/main" val="14030463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131</a:t>
            </a:fld>
            <a:endParaRPr lang="zh-CN" altLang="en-US"/>
          </a:p>
        </p:txBody>
      </p:sp>
    </p:spTree>
    <p:extLst>
      <p:ext uri="{BB962C8B-B14F-4D97-AF65-F5344CB8AC3E}">
        <p14:creationId xmlns:p14="http://schemas.microsoft.com/office/powerpoint/2010/main" val="4621479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132</a:t>
            </a:fld>
            <a:endParaRPr lang="zh-CN" altLang="en-US"/>
          </a:p>
        </p:txBody>
      </p:sp>
    </p:spTree>
    <p:extLst>
      <p:ext uri="{BB962C8B-B14F-4D97-AF65-F5344CB8AC3E}">
        <p14:creationId xmlns:p14="http://schemas.microsoft.com/office/powerpoint/2010/main" val="15647020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133</a:t>
            </a:fld>
            <a:endParaRPr lang="zh-CN" altLang="en-US"/>
          </a:p>
        </p:txBody>
      </p:sp>
    </p:spTree>
    <p:extLst>
      <p:ext uri="{BB962C8B-B14F-4D97-AF65-F5344CB8AC3E}">
        <p14:creationId xmlns:p14="http://schemas.microsoft.com/office/powerpoint/2010/main" val="255811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那么接下来咱们来看下我们所学习这段精彩的历史片段。</a:t>
            </a:r>
            <a:endParaRPr kumimoji="1" lang="en-US" altLang="zh-CN" dirty="0" smtClean="0"/>
          </a:p>
          <a:p>
            <a:r>
              <a:rPr kumimoji="1" lang="zh-CN" altLang="en-US" dirty="0" smtClean="0"/>
              <a:t>中国近现代史是一段非常精彩的历史，为什么说他是精彩的呢？因为这段历史见证了咱们中华民族由任人欺凌到伟大复兴的民族崛起历史，前人种树后人乘凉，我们之所以能拥有现在这么好的生活环境，正是这近现代一百年的前人们用血肉打拼下来的，所以我门更应该铭记这段历史！</a:t>
            </a:r>
            <a:endParaRPr kumimoji="1" lang="en-US" altLang="zh-CN" dirty="0" smtClean="0"/>
          </a:p>
          <a:p>
            <a:r>
              <a:rPr kumimoji="1" lang="zh-CN" altLang="en-US" dirty="0" smtClean="0"/>
              <a:t>那么问题来了，有同学知道咱们近代史的一个开端吗？具体来说是什么时间的恩什么事情标志着近代史的开始？</a:t>
            </a:r>
            <a:endParaRPr kumimoji="1" lang="en-US" altLang="zh-CN" dirty="0" smtClean="0"/>
          </a:p>
          <a:p>
            <a:r>
              <a:rPr kumimoji="1" lang="zh-CN" altLang="zh-CN" dirty="0" smtClean="0"/>
              <a:t>1</a:t>
            </a:r>
            <a:r>
              <a:rPr kumimoji="1" lang="en-US" altLang="zh-CN" dirty="0" smtClean="0"/>
              <a:t>921</a:t>
            </a:r>
            <a:r>
              <a:rPr kumimoji="1" lang="zh-CN" altLang="en-US" dirty="0" smtClean="0"/>
              <a:t>年</a:t>
            </a:r>
            <a:r>
              <a:rPr kumimoji="1" lang="en-US" altLang="zh-CN" dirty="0" smtClean="0"/>
              <a:t>7</a:t>
            </a:r>
            <a:r>
              <a:rPr kumimoji="1" lang="zh-CN" altLang="en-US" dirty="0" smtClean="0"/>
              <a:t> 月共产党建立</a:t>
            </a:r>
            <a:endParaRPr kumimoji="1" lang="en-US" altLang="zh-CN" dirty="0" smtClean="0"/>
          </a:p>
          <a:p>
            <a:r>
              <a:rPr kumimoji="1" lang="zh-CN" altLang="en-US" dirty="0" smtClean="0"/>
              <a:t>介绍三个阶段</a:t>
            </a:r>
            <a:endParaRPr kumimoji="1" lang="en-US" altLang="zh-CN" dirty="0" smtClean="0"/>
          </a:p>
          <a:p>
            <a:r>
              <a:rPr kumimoji="1" lang="zh-CN" altLang="en-US" dirty="0" smtClean="0"/>
              <a:t>近代 现代 近代反抗，现代发展，近代反抗阶段分为两个部分，前者的反抗是失败的，后者的反抗成功，这个节点是</a:t>
            </a:r>
            <a:r>
              <a:rPr kumimoji="1" lang="en-US" altLang="zh-CN" dirty="0" smtClean="0"/>
              <a:t>1919</a:t>
            </a: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10</a:t>
            </a:fld>
            <a:endParaRPr lang="zh-CN" altLang="en-US"/>
          </a:p>
        </p:txBody>
      </p:sp>
    </p:spTree>
    <p:extLst>
      <p:ext uri="{BB962C8B-B14F-4D97-AF65-F5344CB8AC3E}">
        <p14:creationId xmlns:p14="http://schemas.microsoft.com/office/powerpoint/2010/main" val="3985759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那么接下来咱们来看下我们所学习这段精彩的历史片段。</a:t>
            </a:r>
            <a:endParaRPr kumimoji="1" lang="en-US" altLang="zh-CN" dirty="0" smtClean="0"/>
          </a:p>
          <a:p>
            <a:r>
              <a:rPr kumimoji="1" lang="zh-CN" altLang="en-US" dirty="0" smtClean="0"/>
              <a:t>中国近现代史是一段非常精彩的历史，为什么说他是精彩的呢？因为这段历史见证了咱们中华民族由任人欺凌到伟大复兴的民族崛起历史，前人种树后人乘凉，我们之所以能拥有现在这么好的生活环境，正是这近现代一百年的前人们用血肉打拼下来的，所以我门更应该铭记这段历史！</a:t>
            </a:r>
            <a:endParaRPr kumimoji="1" lang="en-US" altLang="zh-CN" dirty="0" smtClean="0"/>
          </a:p>
          <a:p>
            <a:r>
              <a:rPr kumimoji="1" lang="zh-CN" altLang="en-US" dirty="0" smtClean="0"/>
              <a:t>那么问题来了，有同学知道咱们近代史的一个开端吗？具体来说是什么时间的恩什么事情标志着近代史的开始？</a:t>
            </a:r>
            <a:endParaRPr kumimoji="1" lang="en-US" altLang="zh-CN" dirty="0" smtClean="0"/>
          </a:p>
          <a:p>
            <a:r>
              <a:rPr kumimoji="1" lang="zh-CN" altLang="zh-CN" dirty="0" smtClean="0"/>
              <a:t>1</a:t>
            </a:r>
            <a:r>
              <a:rPr kumimoji="1" lang="en-US" altLang="zh-CN" dirty="0" smtClean="0"/>
              <a:t>921</a:t>
            </a:r>
            <a:r>
              <a:rPr kumimoji="1" lang="zh-CN" altLang="en-US" dirty="0" smtClean="0"/>
              <a:t>年</a:t>
            </a:r>
            <a:r>
              <a:rPr kumimoji="1" lang="en-US" altLang="zh-CN" dirty="0" smtClean="0"/>
              <a:t>7</a:t>
            </a:r>
            <a:r>
              <a:rPr kumimoji="1" lang="zh-CN" altLang="en-US" dirty="0" smtClean="0"/>
              <a:t> 月共产党建立</a:t>
            </a:r>
            <a:endParaRPr kumimoji="1" lang="en-US" altLang="zh-CN" dirty="0" smtClean="0"/>
          </a:p>
          <a:p>
            <a:r>
              <a:rPr kumimoji="1" lang="zh-CN" altLang="en-US" dirty="0" smtClean="0"/>
              <a:t>介绍三个阶段</a:t>
            </a:r>
            <a:endParaRPr kumimoji="1" lang="en-US" altLang="zh-CN" dirty="0" smtClean="0"/>
          </a:p>
          <a:p>
            <a:r>
              <a:rPr kumimoji="1" lang="zh-CN" altLang="en-US" dirty="0" smtClean="0"/>
              <a:t>近代 现代 近代反抗，现代发展，近代反抗阶段分为两个部分，前者的反抗是失败的，后者的反抗成功，这个节点是</a:t>
            </a:r>
            <a:r>
              <a:rPr kumimoji="1" lang="en-US" altLang="zh-CN" dirty="0" smtClean="0"/>
              <a:t>1919</a:t>
            </a: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11</a:t>
            </a:fld>
            <a:endParaRPr lang="zh-CN" altLang="en-US"/>
          </a:p>
        </p:txBody>
      </p:sp>
    </p:spTree>
    <p:extLst>
      <p:ext uri="{BB962C8B-B14F-4D97-AF65-F5344CB8AC3E}">
        <p14:creationId xmlns:p14="http://schemas.microsoft.com/office/powerpoint/2010/main" val="3985759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那么接下来咱们来看下我们所学习这段精彩的历史片段。</a:t>
            </a:r>
            <a:endParaRPr kumimoji="1" lang="en-US" altLang="zh-CN" dirty="0" smtClean="0"/>
          </a:p>
          <a:p>
            <a:r>
              <a:rPr kumimoji="1" lang="zh-CN" altLang="en-US" dirty="0" smtClean="0"/>
              <a:t>中国近现代史是一段非常精彩的历史，为什么说他是精彩的呢？因为这段历史见证了咱们中华民族由任人欺凌到伟大复兴的民族崛起历史，前人种树后人乘凉，我们之所以能拥有现在这么好的生活环境，正是这近现代一百年的前人们用血肉打拼下来的，所以我门更应该铭记这段历史！</a:t>
            </a:r>
            <a:endParaRPr kumimoji="1" lang="en-US" altLang="zh-CN" dirty="0" smtClean="0"/>
          </a:p>
          <a:p>
            <a:r>
              <a:rPr kumimoji="1" lang="zh-CN" altLang="en-US" dirty="0" smtClean="0"/>
              <a:t>那么问题来了，有同学知道咱们近代史的一个开端吗？具体来说是什么时间的恩什么事情标志着近代史的开始？</a:t>
            </a:r>
            <a:endParaRPr kumimoji="1" lang="en-US" altLang="zh-CN" dirty="0" smtClean="0"/>
          </a:p>
          <a:p>
            <a:r>
              <a:rPr kumimoji="1" lang="zh-CN" altLang="zh-CN" dirty="0" smtClean="0"/>
              <a:t>1</a:t>
            </a:r>
            <a:r>
              <a:rPr kumimoji="1" lang="en-US" altLang="zh-CN" dirty="0" smtClean="0"/>
              <a:t>921</a:t>
            </a:r>
            <a:r>
              <a:rPr kumimoji="1" lang="zh-CN" altLang="en-US" dirty="0" smtClean="0"/>
              <a:t>年</a:t>
            </a:r>
            <a:r>
              <a:rPr kumimoji="1" lang="en-US" altLang="zh-CN" dirty="0" smtClean="0"/>
              <a:t>7</a:t>
            </a:r>
            <a:r>
              <a:rPr kumimoji="1" lang="zh-CN" altLang="en-US" dirty="0" smtClean="0"/>
              <a:t> 月共产党建立</a:t>
            </a:r>
            <a:endParaRPr kumimoji="1" lang="en-US" altLang="zh-CN" dirty="0" smtClean="0"/>
          </a:p>
          <a:p>
            <a:r>
              <a:rPr kumimoji="1" lang="zh-CN" altLang="en-US" dirty="0" smtClean="0"/>
              <a:t>介绍三个阶段</a:t>
            </a:r>
            <a:endParaRPr kumimoji="1" lang="en-US" altLang="zh-CN" dirty="0" smtClean="0"/>
          </a:p>
          <a:p>
            <a:r>
              <a:rPr kumimoji="1" lang="zh-CN" altLang="en-US" dirty="0" smtClean="0"/>
              <a:t>近代 现代 近代反抗，现代发展，近代反抗阶段分为两个部分，前者的反抗是失败的，后者的反抗成功，这个节点是</a:t>
            </a:r>
            <a:r>
              <a:rPr kumimoji="1" lang="en-US" altLang="zh-CN" dirty="0" smtClean="0"/>
              <a:t>1919</a:t>
            </a: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12</a:t>
            </a:fld>
            <a:endParaRPr lang="zh-CN" altLang="en-US"/>
          </a:p>
        </p:txBody>
      </p:sp>
    </p:spTree>
    <p:extLst>
      <p:ext uri="{BB962C8B-B14F-4D97-AF65-F5344CB8AC3E}">
        <p14:creationId xmlns:p14="http://schemas.microsoft.com/office/powerpoint/2010/main" val="3985759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那么接下来咱们来看下我们所学习这段精彩的历史片段。</a:t>
            </a:r>
            <a:endParaRPr kumimoji="1" lang="en-US" altLang="zh-CN" dirty="0" smtClean="0"/>
          </a:p>
          <a:p>
            <a:r>
              <a:rPr kumimoji="1" lang="zh-CN" altLang="en-US" dirty="0" smtClean="0"/>
              <a:t>中国近现代史是一段非常精彩的历史，为什么说他是精彩的呢？因为这段历史见证了咱们中华民族由任人欺凌到伟大复兴的民族崛起历史，前人种树后人乘凉，我们之所以能拥有现在这么好的生活环境，正是这近现代一百年的前人们用血肉打拼下来的，所以我门更应该铭记这段历史！</a:t>
            </a:r>
            <a:endParaRPr kumimoji="1" lang="en-US" altLang="zh-CN" dirty="0" smtClean="0"/>
          </a:p>
          <a:p>
            <a:r>
              <a:rPr kumimoji="1" lang="zh-CN" altLang="en-US" dirty="0" smtClean="0"/>
              <a:t>那么问题来了，有同学知道咱们近代史的一个开端吗？具体来说是什么时间的恩什么事情标志着近代史的开始？</a:t>
            </a:r>
            <a:endParaRPr kumimoji="1" lang="en-US" altLang="zh-CN" dirty="0" smtClean="0"/>
          </a:p>
          <a:p>
            <a:r>
              <a:rPr kumimoji="1" lang="zh-CN" altLang="zh-CN" dirty="0" smtClean="0"/>
              <a:t>1</a:t>
            </a:r>
            <a:r>
              <a:rPr kumimoji="1" lang="en-US" altLang="zh-CN" dirty="0" smtClean="0"/>
              <a:t>921</a:t>
            </a:r>
            <a:r>
              <a:rPr kumimoji="1" lang="zh-CN" altLang="en-US" dirty="0" smtClean="0"/>
              <a:t>年</a:t>
            </a:r>
            <a:r>
              <a:rPr kumimoji="1" lang="en-US" altLang="zh-CN" dirty="0" smtClean="0"/>
              <a:t>7</a:t>
            </a:r>
            <a:r>
              <a:rPr kumimoji="1" lang="zh-CN" altLang="en-US" dirty="0" smtClean="0"/>
              <a:t> 月共产党建立</a:t>
            </a:r>
            <a:endParaRPr kumimoji="1" lang="en-US" altLang="zh-CN" dirty="0" smtClean="0"/>
          </a:p>
          <a:p>
            <a:r>
              <a:rPr kumimoji="1" lang="zh-CN" altLang="en-US" dirty="0" smtClean="0"/>
              <a:t>介绍三个阶段</a:t>
            </a:r>
            <a:endParaRPr kumimoji="1" lang="en-US" altLang="zh-CN" dirty="0" smtClean="0"/>
          </a:p>
          <a:p>
            <a:r>
              <a:rPr kumimoji="1" lang="zh-CN" altLang="en-US" dirty="0" smtClean="0"/>
              <a:t>近代 现代 近代反抗，现代发展，近代反抗阶段分为两个部分，前者的反抗是失败的，后者的反抗成功，这个节点是</a:t>
            </a:r>
            <a:r>
              <a:rPr kumimoji="1" lang="en-US" altLang="zh-CN" dirty="0" smtClean="0"/>
              <a:t>1919</a:t>
            </a: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13</a:t>
            </a:fld>
            <a:endParaRPr lang="zh-CN" altLang="en-US"/>
          </a:p>
        </p:txBody>
      </p:sp>
    </p:spTree>
    <p:extLst>
      <p:ext uri="{BB962C8B-B14F-4D97-AF65-F5344CB8AC3E}">
        <p14:creationId xmlns:p14="http://schemas.microsoft.com/office/powerpoint/2010/main" val="3985759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809D8D8-7452-4451-B174-E376E5DA4DD5}" type="datetimeFigureOut">
              <a:rPr lang="zh-CN" altLang="en-US" smtClean="0"/>
              <a:t>18/2/1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
        <p:nvSpPr>
          <p:cNvPr id="7" name="矩形 6"/>
          <p:cNvSpPr/>
          <p:nvPr userDrawn="1"/>
        </p:nvSpPr>
        <p:spPr>
          <a:xfrm>
            <a:off x="-17780" y="146050"/>
            <a:ext cx="951865" cy="1308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ctrTitle" hasCustomPrompt="1"/>
          </p:nvPr>
        </p:nvSpPr>
        <p:spPr>
          <a:xfrm>
            <a:off x="1118035" y="1575185"/>
            <a:ext cx="9976945" cy="1137361"/>
          </a:xfrm>
        </p:spPr>
        <p:txBody>
          <a:bodyPr anchor="b">
            <a:normAutofit/>
          </a:bodyPr>
          <a:lstStyle>
            <a:lvl1pPr algn="ctr">
              <a:defRPr sz="6000">
                <a:solidFill>
                  <a:srgbClr val="C00000"/>
                </a:solidFill>
                <a:latin typeface="方正清刻本悦宋简体" panose="02000000000000000000" pitchFamily="2" charset="-122"/>
                <a:ea typeface="方正清刻本悦宋简体" panose="02000000000000000000" pitchFamily="2" charset="-122"/>
              </a:defRPr>
            </a:lvl1pPr>
          </a:lstStyle>
          <a:p>
            <a:r>
              <a:rPr lang="en-US" altLang="zh-CN" smtClean="0"/>
              <a:t/>
            </a:r>
            <a:br>
              <a:rPr lang="en-US" altLang="zh-CN" smtClean="0"/>
            </a:br>
            <a:r>
              <a:rPr lang="en-US" altLang="zh-CN" smtClean="0"/>
              <a:t/>
            </a:r>
            <a:br>
              <a:rPr lang="en-US" altLang="zh-CN" smtClean="0"/>
            </a:br>
            <a:r>
              <a:rPr lang="en-US" altLang="zh-CN" smtClean="0"/>
              <a:t/>
            </a:r>
            <a:br>
              <a:rPr lang="en-US" altLang="zh-CN" smtClean="0"/>
            </a:br>
            <a:r>
              <a:rPr lang="zh-CN" altLang="en-US" smtClean="0"/>
              <a:t>单击此处编辑母版标题样式</a:t>
            </a:r>
            <a:endParaRPr lang="zh-CN" altLang="en-US"/>
          </a:p>
        </p:txBody>
      </p:sp>
      <p:sp>
        <p:nvSpPr>
          <p:cNvPr id="9" name="副标题 8"/>
          <p:cNvSpPr>
            <a:spLocks noGrp="1"/>
          </p:cNvSpPr>
          <p:nvPr>
            <p:ph type="subTitle" idx="1"/>
          </p:nvPr>
        </p:nvSpPr>
        <p:spPr>
          <a:xfrm>
            <a:off x="4685639" y="699378"/>
            <a:ext cx="2841736" cy="644142"/>
          </a:xfrm>
        </p:spPr>
        <p:txBody>
          <a:bodyPr>
            <a:noAutofit/>
          </a:bodyPr>
          <a:lstStyle>
            <a:lvl1pPr marL="0" indent="0" algn="ctr">
              <a:buNone/>
              <a:defRPr sz="3600">
                <a:solidFill>
                  <a:srgbClr val="C00000"/>
                </a:solidFill>
                <a:latin typeface="方正清刻本悦宋简体" panose="02000000000000000000" pitchFamily="2" charset="-122"/>
                <a:ea typeface="方正清刻本悦宋简体" panose="02000000000000000000"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cxnSp>
        <p:nvCxnSpPr>
          <p:cNvPr id="10" name="直接连接符 9"/>
          <p:cNvCxnSpPr/>
          <p:nvPr userDrawn="1"/>
        </p:nvCxnSpPr>
        <p:spPr>
          <a:xfrm>
            <a:off x="378372" y="3087501"/>
            <a:ext cx="11403725" cy="10510"/>
          </a:xfrm>
          <a:prstGeom prst="line">
            <a:avLst/>
          </a:prstGeom>
          <a:ln w="19050">
            <a:solidFill>
              <a:srgbClr val="D33D12"/>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文本框 10"/>
          <p:cNvSpPr txBox="1"/>
          <p:nvPr userDrawn="1"/>
        </p:nvSpPr>
        <p:spPr>
          <a:xfrm>
            <a:off x="4288221" y="2913345"/>
            <a:ext cx="3865179" cy="368300"/>
          </a:xfrm>
          <a:prstGeom prst="rect">
            <a:avLst/>
          </a:prstGeom>
          <a:solidFill>
            <a:schemeClr val="bg1"/>
          </a:solidFill>
        </p:spPr>
        <p:txBody>
          <a:bodyPr wrap="square" rtlCol="0">
            <a:spAutoFit/>
          </a:bodyPr>
          <a:lstStyle/>
          <a:p>
            <a:pPr algn="ctr"/>
            <a:r>
              <a:rPr lang="en-US" altLang="zh-CN" b="1" dirty="0" smtClean="0">
                <a:solidFill>
                  <a:srgbClr val="C00000"/>
                </a:solidFill>
              </a:rPr>
              <a:t>HULUO</a:t>
            </a:r>
            <a:r>
              <a:rPr lang="zh-CN" altLang="en-US" b="1" dirty="0" smtClean="0">
                <a:solidFill>
                  <a:srgbClr val="C00000"/>
                </a:solidFill>
              </a:rPr>
              <a:t>·</a:t>
            </a:r>
            <a:r>
              <a:rPr lang="en-US" altLang="zh-CN" b="1" dirty="0" smtClean="0">
                <a:solidFill>
                  <a:srgbClr val="C00000"/>
                </a:solidFill>
              </a:rPr>
              <a:t>MORE THAN ACCOUNTING</a:t>
            </a:r>
            <a:endParaRPr lang="en-US" altLang="zh-CN" b="1" baseline="0" dirty="0" smtClean="0">
              <a:solidFill>
                <a:srgbClr val="C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09D8D8-7452-4451-B174-E376E5DA4DD5}" type="datetimeFigureOut">
              <a:rPr lang="zh-CN" altLang="en-US" smtClean="0"/>
              <a:t>18/2/1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09D8D8-7452-4451-B174-E376E5DA4DD5}" type="datetimeFigureOut">
              <a:rPr lang="zh-CN" altLang="en-US" smtClean="0"/>
              <a:t>18/2/1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方正清刻本悦宋简体" panose="02000000000000000000" pitchFamily="2" charset="-122"/>
                <a:ea typeface="方正清刻本悦宋简体" panose="02000000000000000000"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eaLnBrk="1" fontAlgn="auto" latinLnBrk="0" hangingPunct="1">
              <a:lnSpc>
                <a:spcPct val="150000"/>
              </a:lnSpc>
              <a:defRPr>
                <a:latin typeface="等线" panose="02010600030101010101" pitchFamily="2" charset="-122"/>
                <a:ea typeface="等线" panose="02010600030101010101" pitchFamily="2" charset="-122"/>
              </a:defRPr>
            </a:lvl1pPr>
            <a:lvl2pPr marL="457200" indent="0">
              <a:buNone/>
              <a:defRPr/>
            </a:lvl2pPr>
          </a:lstStyle>
          <a:p>
            <a:pPr lvl="0"/>
            <a:r>
              <a:rPr lang="zh-CN" altLang="en-US" dirty="0" smtClean="0"/>
              <a:t>单击此处编辑母版文本样式</a:t>
            </a:r>
            <a:endParaRPr lang="zh-CN" altLang="en-US" dirty="0"/>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cxnSp>
        <p:nvCxnSpPr>
          <p:cNvPr id="10" name="直接连接符 9"/>
          <p:cNvCxnSpPr/>
          <p:nvPr userDrawn="1"/>
        </p:nvCxnSpPr>
        <p:spPr>
          <a:xfrm flipV="1">
            <a:off x="0" y="6219567"/>
            <a:ext cx="10476000" cy="0"/>
          </a:xfrm>
          <a:prstGeom prst="line">
            <a:avLst/>
          </a:prstGeom>
          <a:ln w="12700">
            <a:solidFill>
              <a:srgbClr val="C23C0D"/>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hasCustomPrompt="1"/>
          </p:nvPr>
        </p:nvSpPr>
        <p:spPr>
          <a:xfrm>
            <a:off x="838200" y="1208770"/>
            <a:ext cx="10515600" cy="965718"/>
          </a:xfrm>
        </p:spPr>
        <p:txBody>
          <a:bodyPr anchor="ctr">
            <a:normAutofit/>
          </a:bodyPr>
          <a:lstStyle>
            <a:lvl1pPr>
              <a:defRPr sz="2400" b="1">
                <a:solidFill>
                  <a:srgbClr val="C00000"/>
                </a:solidFill>
              </a:defRPr>
            </a:lvl1pPr>
          </a:lstStyle>
          <a:p>
            <a:pPr lvl="0"/>
            <a:r>
              <a:rPr lang="zh-CN" altLang="en-US" dirty="0" smtClean="0"/>
              <a:t>单击此处编辑母版文本样式</a:t>
            </a:r>
          </a:p>
        </p:txBody>
      </p:sp>
      <p:sp>
        <p:nvSpPr>
          <p:cNvPr id="4" name="内容占位符 3"/>
          <p:cNvSpPr>
            <a:spLocks noGrp="1"/>
          </p:cNvSpPr>
          <p:nvPr>
            <p:ph sz="half" idx="2" hasCustomPrompt="1"/>
          </p:nvPr>
        </p:nvSpPr>
        <p:spPr>
          <a:xfrm>
            <a:off x="838200" y="2174488"/>
            <a:ext cx="10515600" cy="1148576"/>
          </a:xfrm>
        </p:spPr>
        <p:txBody>
          <a:bodyPr numCol="2"/>
          <a:lstStyle>
            <a:lvl1pPr marL="0" indent="0">
              <a:buFont typeface="+mj-lt"/>
              <a:buNone/>
              <a:defRPr/>
            </a:lvl1pPr>
          </a:lstStyle>
          <a:p>
            <a:pPr lvl="0"/>
            <a:r>
              <a:rPr lang="zh-CN" altLang="en-US" dirty="0" smtClean="0"/>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t>18/2/1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pic>
        <p:nvPicPr>
          <p:cNvPr id="13" name="图片 12"/>
          <p:cNvPicPr>
            <a:picLocks noChangeAspect="1"/>
          </p:cNvPicPr>
          <p:nvPr userDrawn="1"/>
        </p:nvPicPr>
        <p:blipFill>
          <a:blip r:embed="rId2"/>
          <a:stretch>
            <a:fillRect/>
          </a:stretch>
        </p:blipFill>
        <p:spPr>
          <a:xfrm>
            <a:off x="738783" y="350975"/>
            <a:ext cx="2261812" cy="749873"/>
          </a:xfrm>
          <a:prstGeom prst="rect">
            <a:avLst/>
          </a:prstGeom>
        </p:spPr>
      </p:pic>
      <p:cxnSp>
        <p:nvCxnSpPr>
          <p:cNvPr id="9" name="直接连接符 8"/>
          <p:cNvCxnSpPr/>
          <p:nvPr userDrawn="1"/>
        </p:nvCxnSpPr>
        <p:spPr>
          <a:xfrm>
            <a:off x="0" y="6235163"/>
            <a:ext cx="12192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t>18/2/1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cxnSp>
        <p:nvCxnSpPr>
          <p:cNvPr id="8" name="直接连接符 7"/>
          <p:cNvCxnSpPr/>
          <p:nvPr userDrawn="1"/>
        </p:nvCxnSpPr>
        <p:spPr>
          <a:xfrm>
            <a:off x="0" y="6235163"/>
            <a:ext cx="12192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809D8D8-7452-4451-B174-E376E5DA4DD5}" type="datetimeFigureOut">
              <a:rPr lang="zh-CN" altLang="en-US" smtClean="0"/>
              <a:t>18/2/1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525CE8-A4D9-4C72-B3B7-D1ED057FD700}" type="slidenum">
              <a:rPr lang="zh-CN" altLang="en-US" smtClean="0"/>
              <a:t>‹#›</a:t>
            </a:fld>
            <a:endParaRPr lang="zh-CN" altLang="en-US"/>
          </a:p>
        </p:txBody>
      </p:sp>
      <p:cxnSp>
        <p:nvCxnSpPr>
          <p:cNvPr id="11" name="直接连接符 10"/>
          <p:cNvCxnSpPr/>
          <p:nvPr userDrawn="1"/>
        </p:nvCxnSpPr>
        <p:spPr>
          <a:xfrm>
            <a:off x="0" y="6235163"/>
            <a:ext cx="12192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809D8D8-7452-4451-B174-E376E5DA4DD5}" type="datetimeFigureOut">
              <a:rPr lang="zh-CN" altLang="en-US" smtClean="0"/>
              <a:t>18/2/1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525CE8-A4D9-4C72-B3B7-D1ED057FD700}" type="slidenum">
              <a:rPr lang="zh-CN" altLang="en-US" smtClean="0"/>
              <a:t>‹#›</a:t>
            </a:fld>
            <a:endParaRPr lang="zh-CN" altLang="en-US"/>
          </a:p>
        </p:txBody>
      </p:sp>
      <p:cxnSp>
        <p:nvCxnSpPr>
          <p:cNvPr id="11" name="直接连接符 10"/>
          <p:cNvCxnSpPr/>
          <p:nvPr userDrawn="1"/>
        </p:nvCxnSpPr>
        <p:spPr>
          <a:xfrm>
            <a:off x="0" y="6235163"/>
            <a:ext cx="12192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t>18/2/1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525CE8-A4D9-4C72-B3B7-D1ED057FD700}" type="slidenum">
              <a:rPr lang="zh-CN" altLang="en-US" smtClean="0"/>
              <a:t>‹#›</a:t>
            </a:fld>
            <a:endParaRPr lang="zh-CN" altLang="en-US"/>
          </a:p>
        </p:txBody>
      </p:sp>
      <p:cxnSp>
        <p:nvCxnSpPr>
          <p:cNvPr id="6" name="直接连接符 5"/>
          <p:cNvCxnSpPr/>
          <p:nvPr userDrawn="1"/>
        </p:nvCxnSpPr>
        <p:spPr>
          <a:xfrm>
            <a:off x="0" y="6235163"/>
            <a:ext cx="12192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t>18/2/1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t>18/2/1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64513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189822"/>
            <a:ext cx="10515600" cy="4987141"/>
          </a:xfrm>
          <a:prstGeom prst="rect">
            <a:avLst/>
          </a:prstGeom>
        </p:spPr>
        <p:txBody>
          <a:bodyPr vert="horz" lIns="91440" tIns="45720" rIns="91440" bIns="45720" rtlCol="0">
            <a:normAutofit/>
          </a:bodyPr>
          <a:lstStyle/>
          <a:p>
            <a:pPr lvl="0"/>
            <a:r>
              <a:rPr lang="zh-CN" altLang="en-US" dirty="0" smtClean="0"/>
              <a:t>单击此处编辑母版文本样式</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t>18/2/1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t>‹#›</a:t>
            </a:fld>
            <a:endParaRPr lang="zh-CN" altLang="en-US"/>
          </a:p>
        </p:txBody>
      </p:sp>
      <p:sp>
        <p:nvSpPr>
          <p:cNvPr id="8" name="圆角矩形 7"/>
          <p:cNvSpPr/>
          <p:nvPr userDrawn="1"/>
        </p:nvSpPr>
        <p:spPr>
          <a:xfrm>
            <a:off x="-73739" y="420211"/>
            <a:ext cx="844919" cy="516224"/>
          </a:xfrm>
          <a:prstGeom prst="roundRect">
            <a:avLst/>
          </a:prstGeom>
          <a:solidFill>
            <a:srgbClr val="C23C0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Unicode MS" panose="020B0604020202020204" pitchFamily="34" charset="-122"/>
              <a:ea typeface="Arial Unicode MS" panose="020B0604020202020204" pitchFamily="34" charset="-122"/>
            </a:endParaRPr>
          </a:p>
        </p:txBody>
      </p:sp>
      <p:pic>
        <p:nvPicPr>
          <p:cNvPr id="11" name="图片 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025063" y="5054600"/>
            <a:ext cx="2166937" cy="180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p:titleStyle>
    <p:bodyStyle>
      <a:lvl1pPr marL="0" indent="0" algn="l" defTabSz="914400" rtl="0" eaLnBrk="1"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slideLayout" Target="../slideLayouts/slideLayout2.xml"/><Relationship Id="rId12" Type="http://schemas.openxmlformats.org/officeDocument/2006/relationships/notesSlide" Target="../notesSlides/notesSlide6.xml"/><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tags" Target="../tags/tag7.xml"/><Relationship Id="rId7" Type="http://schemas.openxmlformats.org/officeDocument/2006/relationships/tags" Target="../tags/tag8.xml"/><Relationship Id="rId8" Type="http://schemas.openxmlformats.org/officeDocument/2006/relationships/tags" Target="../tags/tag9.xml"/><Relationship Id="rId9" Type="http://schemas.openxmlformats.org/officeDocument/2006/relationships/tags" Target="../tags/tag10.xml"/><Relationship Id="rId10" Type="http://schemas.openxmlformats.org/officeDocument/2006/relationships/tags" Target="../tags/tag1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1" Type="http://schemas.openxmlformats.org/officeDocument/2006/relationships/slideLayout" Target="../slideLayouts/slideLayout2.xml"/><Relationship Id="rId12" Type="http://schemas.openxmlformats.org/officeDocument/2006/relationships/notesSlide" Target="../notesSlides/notesSlide7.xml"/><Relationship Id="rId1" Type="http://schemas.openxmlformats.org/officeDocument/2006/relationships/tags" Target="../tags/tag12.xml"/><Relationship Id="rId2" Type="http://schemas.openxmlformats.org/officeDocument/2006/relationships/tags" Target="../tags/tag13.xml"/><Relationship Id="rId3" Type="http://schemas.openxmlformats.org/officeDocument/2006/relationships/tags" Target="../tags/tag14.xml"/><Relationship Id="rId4" Type="http://schemas.openxmlformats.org/officeDocument/2006/relationships/tags" Target="../tags/tag15.xml"/><Relationship Id="rId5" Type="http://schemas.openxmlformats.org/officeDocument/2006/relationships/tags" Target="../tags/tag16.xml"/><Relationship Id="rId6" Type="http://schemas.openxmlformats.org/officeDocument/2006/relationships/tags" Target="../tags/tag17.xml"/><Relationship Id="rId7" Type="http://schemas.openxmlformats.org/officeDocument/2006/relationships/tags" Target="../tags/tag18.xml"/><Relationship Id="rId8" Type="http://schemas.openxmlformats.org/officeDocument/2006/relationships/tags" Target="../tags/tag19.xml"/><Relationship Id="rId9" Type="http://schemas.openxmlformats.org/officeDocument/2006/relationships/tags" Target="../tags/tag20.xml"/><Relationship Id="rId10" Type="http://schemas.openxmlformats.org/officeDocument/2006/relationships/tags" Target="../tags/tag2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7.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7.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2.xml.rels><?xml version="1.0" encoding="UTF-8" standalone="yes"?>
<Relationships xmlns="http://schemas.openxmlformats.org/package/2006/relationships"><Relationship Id="rId11" Type="http://schemas.openxmlformats.org/officeDocument/2006/relationships/tags" Target="../tags/tag32.xml"/><Relationship Id="rId12" Type="http://schemas.openxmlformats.org/officeDocument/2006/relationships/tags" Target="../tags/tag33.xml"/><Relationship Id="rId13" Type="http://schemas.openxmlformats.org/officeDocument/2006/relationships/tags" Target="../tags/tag34.xml"/><Relationship Id="rId14" Type="http://schemas.openxmlformats.org/officeDocument/2006/relationships/tags" Target="../tags/tag35.xml"/><Relationship Id="rId15" Type="http://schemas.openxmlformats.org/officeDocument/2006/relationships/slideLayout" Target="../slideLayouts/slideLayout2.xml"/><Relationship Id="rId16" Type="http://schemas.openxmlformats.org/officeDocument/2006/relationships/notesSlide" Target="../notesSlides/notesSlide8.xml"/><Relationship Id="rId1" Type="http://schemas.openxmlformats.org/officeDocument/2006/relationships/tags" Target="../tags/tag22.xml"/><Relationship Id="rId2" Type="http://schemas.openxmlformats.org/officeDocument/2006/relationships/tags" Target="../tags/tag23.xml"/><Relationship Id="rId3" Type="http://schemas.openxmlformats.org/officeDocument/2006/relationships/tags" Target="../tags/tag24.xml"/><Relationship Id="rId4" Type="http://schemas.openxmlformats.org/officeDocument/2006/relationships/tags" Target="../tags/tag25.xml"/><Relationship Id="rId5" Type="http://schemas.openxmlformats.org/officeDocument/2006/relationships/tags" Target="../tags/tag26.xml"/><Relationship Id="rId6" Type="http://schemas.openxmlformats.org/officeDocument/2006/relationships/tags" Target="../tags/tag27.xml"/><Relationship Id="rId7" Type="http://schemas.openxmlformats.org/officeDocument/2006/relationships/tags" Target="../tags/tag28.xml"/><Relationship Id="rId8" Type="http://schemas.openxmlformats.org/officeDocument/2006/relationships/tags" Target="../tags/tag29.xml"/><Relationship Id="rId9" Type="http://schemas.openxmlformats.org/officeDocument/2006/relationships/tags" Target="../tags/tag30.xml"/><Relationship Id="rId10" Type="http://schemas.openxmlformats.org/officeDocument/2006/relationships/tags" Target="../tags/tag3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1" Type="http://schemas.openxmlformats.org/officeDocument/2006/relationships/tags" Target="../tags/tag46.xml"/><Relationship Id="rId12" Type="http://schemas.openxmlformats.org/officeDocument/2006/relationships/tags" Target="../tags/tag47.xml"/><Relationship Id="rId13" Type="http://schemas.openxmlformats.org/officeDocument/2006/relationships/tags" Target="../tags/tag48.xml"/><Relationship Id="rId14" Type="http://schemas.openxmlformats.org/officeDocument/2006/relationships/tags" Target="../tags/tag49.xml"/><Relationship Id="rId15" Type="http://schemas.openxmlformats.org/officeDocument/2006/relationships/slideLayout" Target="../slideLayouts/slideLayout2.xml"/><Relationship Id="rId16" Type="http://schemas.openxmlformats.org/officeDocument/2006/relationships/notesSlide" Target="../notesSlides/notesSlide9.xml"/><Relationship Id="rId1" Type="http://schemas.openxmlformats.org/officeDocument/2006/relationships/tags" Target="../tags/tag36.xml"/><Relationship Id="rId2" Type="http://schemas.openxmlformats.org/officeDocument/2006/relationships/tags" Target="../tags/tag37.xml"/><Relationship Id="rId3" Type="http://schemas.openxmlformats.org/officeDocument/2006/relationships/tags" Target="../tags/tag38.xml"/><Relationship Id="rId4" Type="http://schemas.openxmlformats.org/officeDocument/2006/relationships/tags" Target="../tags/tag39.xml"/><Relationship Id="rId5" Type="http://schemas.openxmlformats.org/officeDocument/2006/relationships/tags" Target="../tags/tag40.xml"/><Relationship Id="rId6" Type="http://schemas.openxmlformats.org/officeDocument/2006/relationships/tags" Target="../tags/tag41.xml"/><Relationship Id="rId7" Type="http://schemas.openxmlformats.org/officeDocument/2006/relationships/tags" Target="../tags/tag42.xml"/><Relationship Id="rId8" Type="http://schemas.openxmlformats.org/officeDocument/2006/relationships/tags" Target="../tags/tag43.xml"/><Relationship Id="rId9" Type="http://schemas.openxmlformats.org/officeDocument/2006/relationships/tags" Target="../tags/tag44.xml"/><Relationship Id="rId10" Type="http://schemas.openxmlformats.org/officeDocument/2006/relationships/tags" Target="../tags/tag4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jpg"/><Relationship Id="rId7"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tags" Target="../tags/tag57.xml"/><Relationship Id="rId4" Type="http://schemas.openxmlformats.org/officeDocument/2006/relationships/tags" Target="../tags/tag58.xml"/><Relationship Id="rId5" Type="http://schemas.openxmlformats.org/officeDocument/2006/relationships/tags" Target="../tags/tag59.xml"/><Relationship Id="rId6" Type="http://schemas.openxmlformats.org/officeDocument/2006/relationships/tags" Target="../tags/tag60.xml"/><Relationship Id="rId7" Type="http://schemas.openxmlformats.org/officeDocument/2006/relationships/slideLayout" Target="../slideLayouts/slideLayout6.xml"/><Relationship Id="rId8" Type="http://schemas.openxmlformats.org/officeDocument/2006/relationships/notesSlide" Target="../notesSlides/notesSlide11.xml"/><Relationship Id="rId1" Type="http://schemas.openxmlformats.org/officeDocument/2006/relationships/tags" Target="../tags/tag55.xml"/><Relationship Id="rId2" Type="http://schemas.openxmlformats.org/officeDocument/2006/relationships/tags" Target="../tags/tag5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21.png"/><Relationship Id="rId5" Type="http://schemas.openxmlformats.org/officeDocument/2006/relationships/image" Target="../media/image22.jpg"/><Relationship Id="rId1" Type="http://schemas.openxmlformats.org/officeDocument/2006/relationships/tags" Target="../tags/tag61.xml"/><Relationship Id="rId2"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tags" Target="../tags/tag64.xml"/><Relationship Id="rId4" Type="http://schemas.openxmlformats.org/officeDocument/2006/relationships/tags" Target="../tags/tag65.xml"/><Relationship Id="rId5" Type="http://schemas.openxmlformats.org/officeDocument/2006/relationships/tags" Target="../tags/tag66.xml"/><Relationship Id="rId6" Type="http://schemas.openxmlformats.org/officeDocument/2006/relationships/tags" Target="../tags/tag67.xml"/><Relationship Id="rId7" Type="http://schemas.openxmlformats.org/officeDocument/2006/relationships/tags" Target="../tags/tag68.xml"/><Relationship Id="rId8" Type="http://schemas.openxmlformats.org/officeDocument/2006/relationships/slideLayout" Target="../slideLayouts/slideLayout6.xml"/><Relationship Id="rId9" Type="http://schemas.openxmlformats.org/officeDocument/2006/relationships/notesSlide" Target="../notesSlides/notesSlide13.xml"/><Relationship Id="rId10" Type="http://schemas.openxmlformats.org/officeDocument/2006/relationships/image" Target="../media/image23.png"/><Relationship Id="rId1" Type="http://schemas.openxmlformats.org/officeDocument/2006/relationships/tags" Target="../tags/tag62.xml"/><Relationship Id="rId2" Type="http://schemas.openxmlformats.org/officeDocument/2006/relationships/tags" Target="../tags/tag63.xml"/></Relationships>
</file>

<file path=ppt/slides/_rels/slide45.xml.rels><?xml version="1.0" encoding="UTF-8" standalone="yes"?>
<Relationships xmlns="http://schemas.openxmlformats.org/package/2006/relationships"><Relationship Id="rId3" Type="http://schemas.openxmlformats.org/officeDocument/2006/relationships/tags" Target="../tags/tag71.xml"/><Relationship Id="rId4" Type="http://schemas.openxmlformats.org/officeDocument/2006/relationships/tags" Target="../tags/tag72.xml"/><Relationship Id="rId5" Type="http://schemas.openxmlformats.org/officeDocument/2006/relationships/tags" Target="../tags/tag73.xml"/><Relationship Id="rId6" Type="http://schemas.openxmlformats.org/officeDocument/2006/relationships/tags" Target="../tags/tag74.xml"/><Relationship Id="rId7" Type="http://schemas.openxmlformats.org/officeDocument/2006/relationships/tags" Target="../tags/tag75.xml"/><Relationship Id="rId8" Type="http://schemas.openxmlformats.org/officeDocument/2006/relationships/tags" Target="../tags/tag76.xml"/><Relationship Id="rId9" Type="http://schemas.openxmlformats.org/officeDocument/2006/relationships/slideLayout" Target="../slideLayouts/slideLayout6.xml"/><Relationship Id="rId10" Type="http://schemas.openxmlformats.org/officeDocument/2006/relationships/notesSlide" Target="../notesSlides/notesSlide14.xml"/><Relationship Id="rId11" Type="http://schemas.openxmlformats.org/officeDocument/2006/relationships/image" Target="../media/image23.png"/><Relationship Id="rId1" Type="http://schemas.openxmlformats.org/officeDocument/2006/relationships/tags" Target="../tags/tag69.xml"/><Relationship Id="rId2" Type="http://schemas.openxmlformats.org/officeDocument/2006/relationships/tags" Target="../tags/tag70.xml"/></Relationships>
</file>

<file path=ppt/slides/_rels/slide46.xml.rels><?xml version="1.0" encoding="UTF-8" standalone="yes"?>
<Relationships xmlns="http://schemas.openxmlformats.org/package/2006/relationships"><Relationship Id="rId11" Type="http://schemas.openxmlformats.org/officeDocument/2006/relationships/tags" Target="../tags/tag87.xml"/><Relationship Id="rId12" Type="http://schemas.openxmlformats.org/officeDocument/2006/relationships/tags" Target="../tags/tag88.xml"/><Relationship Id="rId13" Type="http://schemas.openxmlformats.org/officeDocument/2006/relationships/slideLayout" Target="../slideLayouts/slideLayout6.xml"/><Relationship Id="rId14" Type="http://schemas.openxmlformats.org/officeDocument/2006/relationships/notesSlide" Target="../notesSlides/notesSlide15.xml"/><Relationship Id="rId15" Type="http://schemas.openxmlformats.org/officeDocument/2006/relationships/image" Target="../media/image23.png"/><Relationship Id="rId1" Type="http://schemas.openxmlformats.org/officeDocument/2006/relationships/tags" Target="../tags/tag77.xml"/><Relationship Id="rId2" Type="http://schemas.openxmlformats.org/officeDocument/2006/relationships/tags" Target="../tags/tag78.xml"/><Relationship Id="rId3" Type="http://schemas.openxmlformats.org/officeDocument/2006/relationships/tags" Target="../tags/tag79.xml"/><Relationship Id="rId4" Type="http://schemas.openxmlformats.org/officeDocument/2006/relationships/tags" Target="../tags/tag80.xml"/><Relationship Id="rId5" Type="http://schemas.openxmlformats.org/officeDocument/2006/relationships/tags" Target="../tags/tag81.xml"/><Relationship Id="rId6" Type="http://schemas.openxmlformats.org/officeDocument/2006/relationships/tags" Target="../tags/tag82.xml"/><Relationship Id="rId7" Type="http://schemas.openxmlformats.org/officeDocument/2006/relationships/tags" Target="../tags/tag83.xml"/><Relationship Id="rId8" Type="http://schemas.openxmlformats.org/officeDocument/2006/relationships/tags" Target="../tags/tag84.xml"/><Relationship Id="rId9" Type="http://schemas.openxmlformats.org/officeDocument/2006/relationships/tags" Target="../tags/tag85.xml"/><Relationship Id="rId10" Type="http://schemas.openxmlformats.org/officeDocument/2006/relationships/tags" Target="../tags/tag86.xml"/></Relationships>
</file>

<file path=ppt/slides/_rels/slide47.xml.rels><?xml version="1.0" encoding="UTF-8" standalone="yes"?>
<Relationships xmlns="http://schemas.openxmlformats.org/package/2006/relationships"><Relationship Id="rId11" Type="http://schemas.openxmlformats.org/officeDocument/2006/relationships/tags" Target="../tags/tag99.xml"/><Relationship Id="rId12" Type="http://schemas.openxmlformats.org/officeDocument/2006/relationships/tags" Target="../tags/tag100.xml"/><Relationship Id="rId13" Type="http://schemas.openxmlformats.org/officeDocument/2006/relationships/tags" Target="../tags/tag101.xml"/><Relationship Id="rId14" Type="http://schemas.openxmlformats.org/officeDocument/2006/relationships/tags" Target="../tags/tag102.xml"/><Relationship Id="rId15" Type="http://schemas.openxmlformats.org/officeDocument/2006/relationships/tags" Target="../tags/tag103.xml"/><Relationship Id="rId16" Type="http://schemas.openxmlformats.org/officeDocument/2006/relationships/tags" Target="../tags/tag104.xml"/><Relationship Id="rId17" Type="http://schemas.openxmlformats.org/officeDocument/2006/relationships/slideLayout" Target="../slideLayouts/slideLayout6.xml"/><Relationship Id="rId18" Type="http://schemas.openxmlformats.org/officeDocument/2006/relationships/notesSlide" Target="../notesSlides/notesSlide16.xml"/><Relationship Id="rId19" Type="http://schemas.openxmlformats.org/officeDocument/2006/relationships/image" Target="../media/image23.png"/><Relationship Id="rId1" Type="http://schemas.openxmlformats.org/officeDocument/2006/relationships/tags" Target="../tags/tag89.xml"/><Relationship Id="rId2" Type="http://schemas.openxmlformats.org/officeDocument/2006/relationships/tags" Target="../tags/tag90.xml"/><Relationship Id="rId3" Type="http://schemas.openxmlformats.org/officeDocument/2006/relationships/tags" Target="../tags/tag91.xml"/><Relationship Id="rId4" Type="http://schemas.openxmlformats.org/officeDocument/2006/relationships/tags" Target="../tags/tag92.xml"/><Relationship Id="rId5" Type="http://schemas.openxmlformats.org/officeDocument/2006/relationships/tags" Target="../tags/tag93.xml"/><Relationship Id="rId6" Type="http://schemas.openxmlformats.org/officeDocument/2006/relationships/tags" Target="../tags/tag94.xml"/><Relationship Id="rId7" Type="http://schemas.openxmlformats.org/officeDocument/2006/relationships/tags" Target="../tags/tag95.xml"/><Relationship Id="rId8" Type="http://schemas.openxmlformats.org/officeDocument/2006/relationships/tags" Target="../tags/tag96.xml"/><Relationship Id="rId9" Type="http://schemas.openxmlformats.org/officeDocument/2006/relationships/tags" Target="../tags/tag97.xml"/><Relationship Id="rId10" Type="http://schemas.openxmlformats.org/officeDocument/2006/relationships/tags" Target="../tags/tag98.xml"/></Relationships>
</file>

<file path=ppt/slides/_rels/slide48.xml.rels><?xml version="1.0" encoding="UTF-8" standalone="yes"?>
<Relationships xmlns="http://schemas.openxmlformats.org/package/2006/relationships"><Relationship Id="rId9" Type="http://schemas.openxmlformats.org/officeDocument/2006/relationships/tags" Target="../tags/tag113.xml"/><Relationship Id="rId20" Type="http://schemas.openxmlformats.org/officeDocument/2006/relationships/tags" Target="../tags/tag124.xml"/><Relationship Id="rId21" Type="http://schemas.openxmlformats.org/officeDocument/2006/relationships/slideLayout" Target="../slideLayouts/slideLayout6.xml"/><Relationship Id="rId22" Type="http://schemas.openxmlformats.org/officeDocument/2006/relationships/notesSlide" Target="../notesSlides/notesSlide17.xml"/><Relationship Id="rId23" Type="http://schemas.openxmlformats.org/officeDocument/2006/relationships/image" Target="../media/image23.png"/><Relationship Id="rId10" Type="http://schemas.openxmlformats.org/officeDocument/2006/relationships/tags" Target="../tags/tag114.xml"/><Relationship Id="rId11" Type="http://schemas.openxmlformats.org/officeDocument/2006/relationships/tags" Target="../tags/tag115.xml"/><Relationship Id="rId12" Type="http://schemas.openxmlformats.org/officeDocument/2006/relationships/tags" Target="../tags/tag116.xml"/><Relationship Id="rId13" Type="http://schemas.openxmlformats.org/officeDocument/2006/relationships/tags" Target="../tags/tag117.xml"/><Relationship Id="rId14" Type="http://schemas.openxmlformats.org/officeDocument/2006/relationships/tags" Target="../tags/tag118.xml"/><Relationship Id="rId15" Type="http://schemas.openxmlformats.org/officeDocument/2006/relationships/tags" Target="../tags/tag119.xml"/><Relationship Id="rId16" Type="http://schemas.openxmlformats.org/officeDocument/2006/relationships/tags" Target="../tags/tag120.xml"/><Relationship Id="rId17" Type="http://schemas.openxmlformats.org/officeDocument/2006/relationships/tags" Target="../tags/tag121.xml"/><Relationship Id="rId18" Type="http://schemas.openxmlformats.org/officeDocument/2006/relationships/tags" Target="../tags/tag122.xml"/><Relationship Id="rId19" Type="http://schemas.openxmlformats.org/officeDocument/2006/relationships/tags" Target="../tags/tag123.xml"/><Relationship Id="rId1" Type="http://schemas.openxmlformats.org/officeDocument/2006/relationships/tags" Target="../tags/tag105.xml"/><Relationship Id="rId2" Type="http://schemas.openxmlformats.org/officeDocument/2006/relationships/tags" Target="../tags/tag106.xml"/><Relationship Id="rId3" Type="http://schemas.openxmlformats.org/officeDocument/2006/relationships/tags" Target="../tags/tag107.xml"/><Relationship Id="rId4" Type="http://schemas.openxmlformats.org/officeDocument/2006/relationships/tags" Target="../tags/tag108.xml"/><Relationship Id="rId5" Type="http://schemas.openxmlformats.org/officeDocument/2006/relationships/tags" Target="../tags/tag109.xml"/><Relationship Id="rId6" Type="http://schemas.openxmlformats.org/officeDocument/2006/relationships/tags" Target="../tags/tag110.xml"/><Relationship Id="rId7" Type="http://schemas.openxmlformats.org/officeDocument/2006/relationships/tags" Target="../tags/tag111.xml"/><Relationship Id="rId8" Type="http://schemas.openxmlformats.org/officeDocument/2006/relationships/tags" Target="../tags/tag112.xml"/></Relationships>
</file>

<file path=ppt/slides/_rels/slide49.xml.rels><?xml version="1.0" encoding="UTF-8" standalone="yes"?>
<Relationships xmlns="http://schemas.openxmlformats.org/package/2006/relationships"><Relationship Id="rId9" Type="http://schemas.openxmlformats.org/officeDocument/2006/relationships/tags" Target="../tags/tag133.xml"/><Relationship Id="rId20" Type="http://schemas.openxmlformats.org/officeDocument/2006/relationships/tags" Target="../tags/tag144.xml"/><Relationship Id="rId21" Type="http://schemas.openxmlformats.org/officeDocument/2006/relationships/tags" Target="../tags/tag145.xml"/><Relationship Id="rId22" Type="http://schemas.openxmlformats.org/officeDocument/2006/relationships/tags" Target="../tags/tag146.xml"/><Relationship Id="rId23" Type="http://schemas.openxmlformats.org/officeDocument/2006/relationships/tags" Target="../tags/tag147.xml"/><Relationship Id="rId24" Type="http://schemas.openxmlformats.org/officeDocument/2006/relationships/tags" Target="../tags/tag148.xml"/><Relationship Id="rId25" Type="http://schemas.openxmlformats.org/officeDocument/2006/relationships/slideLayout" Target="../slideLayouts/slideLayout6.xml"/><Relationship Id="rId26" Type="http://schemas.openxmlformats.org/officeDocument/2006/relationships/notesSlide" Target="../notesSlides/notesSlide18.xml"/><Relationship Id="rId27" Type="http://schemas.openxmlformats.org/officeDocument/2006/relationships/image" Target="../media/image23.png"/><Relationship Id="rId10" Type="http://schemas.openxmlformats.org/officeDocument/2006/relationships/tags" Target="../tags/tag134.xml"/><Relationship Id="rId11" Type="http://schemas.openxmlformats.org/officeDocument/2006/relationships/tags" Target="../tags/tag135.xml"/><Relationship Id="rId12" Type="http://schemas.openxmlformats.org/officeDocument/2006/relationships/tags" Target="../tags/tag136.xml"/><Relationship Id="rId13" Type="http://schemas.openxmlformats.org/officeDocument/2006/relationships/tags" Target="../tags/tag137.xml"/><Relationship Id="rId14" Type="http://schemas.openxmlformats.org/officeDocument/2006/relationships/tags" Target="../tags/tag138.xml"/><Relationship Id="rId15" Type="http://schemas.openxmlformats.org/officeDocument/2006/relationships/tags" Target="../tags/tag139.xml"/><Relationship Id="rId16" Type="http://schemas.openxmlformats.org/officeDocument/2006/relationships/tags" Target="../tags/tag140.xml"/><Relationship Id="rId17" Type="http://schemas.openxmlformats.org/officeDocument/2006/relationships/tags" Target="../tags/tag141.xml"/><Relationship Id="rId18" Type="http://schemas.openxmlformats.org/officeDocument/2006/relationships/tags" Target="../tags/tag142.xml"/><Relationship Id="rId19" Type="http://schemas.openxmlformats.org/officeDocument/2006/relationships/tags" Target="../tags/tag143.xml"/><Relationship Id="rId1" Type="http://schemas.openxmlformats.org/officeDocument/2006/relationships/tags" Target="../tags/tag125.xml"/><Relationship Id="rId2" Type="http://schemas.openxmlformats.org/officeDocument/2006/relationships/tags" Target="../tags/tag126.xml"/><Relationship Id="rId3" Type="http://schemas.openxmlformats.org/officeDocument/2006/relationships/tags" Target="../tags/tag127.xml"/><Relationship Id="rId4" Type="http://schemas.openxmlformats.org/officeDocument/2006/relationships/tags" Target="../tags/tag128.xml"/><Relationship Id="rId5" Type="http://schemas.openxmlformats.org/officeDocument/2006/relationships/tags" Target="../tags/tag129.xml"/><Relationship Id="rId6" Type="http://schemas.openxmlformats.org/officeDocument/2006/relationships/tags" Target="../tags/tag130.xml"/><Relationship Id="rId7" Type="http://schemas.openxmlformats.org/officeDocument/2006/relationships/tags" Target="../tags/tag131.xml"/><Relationship Id="rId8" Type="http://schemas.openxmlformats.org/officeDocument/2006/relationships/tags" Target="../tags/tag13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6.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8.emf"/><Relationship Id="rId5" Type="http://schemas.openxmlformats.org/officeDocument/2006/relationships/image" Target="../media/image29.jpe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tags" Target="../tags/tag149.xml"/><Relationship Id="rId2"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8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jpg"/></Relationships>
</file>

<file path=ppt/slides/_rels/slide8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3.jp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3.jp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3.jp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3.jp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3.jp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p:cNvPicPr>
            <a:picLocks noGrp="1" noChangeAspect="1"/>
          </p:cNvPicPr>
          <p:nvPr>
            <p:ph idx="1"/>
          </p:nvPr>
        </p:nvPicPr>
        <p:blipFill>
          <a:blip r:embed="rId3"/>
          <a:stretch>
            <a:fillRect/>
          </a:stretch>
        </p:blipFill>
        <p:spPr>
          <a:xfrm>
            <a:off x="3059411" y="686283"/>
            <a:ext cx="6477000" cy="1019175"/>
          </a:xfrm>
          <a:prstGeom prst="rect">
            <a:avLst/>
          </a:prstGeom>
        </p:spPr>
      </p:pic>
      <p:pic>
        <p:nvPicPr>
          <p:cNvPr id="3" name="图片 2" descr="屏幕快照 2017-08-29 下午4.14.4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8063" y="1612733"/>
            <a:ext cx="7461532" cy="454589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H_Other_1"/>
          <p:cNvSpPr/>
          <p:nvPr>
            <p:custDataLst>
              <p:tags r:id="rId1"/>
            </p:custDataLst>
          </p:nvPr>
        </p:nvSpPr>
        <p:spPr>
          <a:xfrm>
            <a:off x="396532" y="1712252"/>
            <a:ext cx="10840597" cy="3503364"/>
          </a:xfrm>
          <a:prstGeom prst="rect">
            <a:avLst/>
          </a:prstGeom>
          <a:solidFill>
            <a:srgbClr val="C00000">
              <a:alpha val="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lnSpc>
                <a:spcPct val="210000"/>
              </a:lnSpc>
            </a:pPr>
            <a:r>
              <a:rPr lang="zh-CN" altLang="en-US" dirty="0">
                <a:latin typeface="方正清刻本悦宋简体" panose="02000000000000000000" pitchFamily="2" charset="-122"/>
                <a:ea typeface="方正清刻本悦宋简体" panose="02000000000000000000" pitchFamily="2" charset="-122"/>
              </a:rPr>
              <a:t>旧民主主义革命</a:t>
            </a:r>
          </a:p>
        </p:txBody>
      </p:sp>
      <p:grpSp>
        <p:nvGrpSpPr>
          <p:cNvPr id="7" name="组合 14"/>
          <p:cNvGrpSpPr/>
          <p:nvPr/>
        </p:nvGrpSpPr>
        <p:grpSpPr>
          <a:xfrm>
            <a:off x="691848" y="3417259"/>
            <a:ext cx="9873530" cy="1687864"/>
            <a:chOff x="1110287" y="4278314"/>
            <a:chExt cx="9873530" cy="1687864"/>
          </a:xfrm>
        </p:grpSpPr>
        <p:cxnSp>
          <p:nvCxnSpPr>
            <p:cNvPr id="8" name="MH_Other_2"/>
            <p:cNvCxnSpPr/>
            <p:nvPr>
              <p:custDataLst>
                <p:tags r:id="rId2"/>
              </p:custDataLst>
            </p:nvPr>
          </p:nvCxnSpPr>
          <p:spPr>
            <a:xfrm flipV="1">
              <a:off x="1277957" y="4348163"/>
              <a:ext cx="9705860" cy="0"/>
            </a:xfrm>
            <a:prstGeom prst="line">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组合 5"/>
            <p:cNvGrpSpPr/>
            <p:nvPr/>
          </p:nvGrpSpPr>
          <p:grpSpPr>
            <a:xfrm>
              <a:off x="1110287" y="4292601"/>
              <a:ext cx="2068598" cy="1673577"/>
              <a:chOff x="1561979" y="4292601"/>
              <a:chExt cx="2068598" cy="1673577"/>
            </a:xfrm>
          </p:grpSpPr>
          <p:sp>
            <p:nvSpPr>
              <p:cNvPr id="30" name="MH_Other_3"/>
              <p:cNvSpPr/>
              <p:nvPr>
                <p:custDataLst>
                  <p:tags r:id="rId7"/>
                </p:custDataLst>
              </p:nvPr>
            </p:nvSpPr>
            <p:spPr>
              <a:xfrm>
                <a:off x="2448306" y="4292601"/>
                <a:ext cx="173038" cy="1746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a:p>
            </p:txBody>
          </p:sp>
          <p:cxnSp>
            <p:nvCxnSpPr>
              <p:cNvPr id="31" name="MH_Other_4"/>
              <p:cNvCxnSpPr>
                <a:stCxn id="30" idx="0"/>
              </p:cNvCxnSpPr>
              <p:nvPr>
                <p:custDataLst>
                  <p:tags r:id="rId8"/>
                </p:custDataLst>
              </p:nvPr>
            </p:nvCxnSpPr>
            <p:spPr>
              <a:xfrm>
                <a:off x="2534825" y="4292601"/>
                <a:ext cx="5562" cy="51713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MH_SubTitle_1"/>
              <p:cNvSpPr txBox="1">
                <a:spLocks/>
              </p:cNvSpPr>
              <p:nvPr>
                <p:custDataLst>
                  <p:tags r:id="rId9"/>
                </p:custDataLst>
              </p:nvPr>
            </p:nvSpPr>
            <p:spPr>
              <a:xfrm>
                <a:off x="1806957" y="4898326"/>
                <a:ext cx="1495425" cy="422275"/>
              </a:xfrm>
              <a:prstGeom prst="rect">
                <a:avLst/>
              </a:prstGeom>
              <a:noFill/>
            </p:spPr>
            <p:txBody>
              <a:bodyPr>
                <a:normAutofit lnSpcReduction="10000"/>
              </a:bodyPr>
              <a:lstStyle>
                <a:defPPr>
                  <a:defRPr lang="zh-CN"/>
                </a:defPPr>
                <a:lvl1pPr>
                  <a:lnSpc>
                    <a:spcPct val="130000"/>
                  </a:lnSpc>
                  <a:defRPr sz="1200"/>
                </a:lvl1pPr>
              </a:lstStyle>
              <a:p>
                <a:pPr algn="ctr">
                  <a:defRPr/>
                </a:pPr>
                <a:r>
                  <a:rPr lang="en-US" altLang="zh-CN" sz="1800" b="1" dirty="0" smtClean="0">
                    <a:solidFill>
                      <a:srgbClr val="C00000"/>
                    </a:solidFill>
                  </a:rPr>
                  <a:t>1840</a:t>
                </a:r>
                <a:r>
                  <a:rPr lang="zh-CN" altLang="en-US" sz="1800" b="1" dirty="0" smtClean="0">
                    <a:solidFill>
                      <a:srgbClr val="C00000"/>
                    </a:solidFill>
                  </a:rPr>
                  <a:t>年</a:t>
                </a:r>
                <a:endParaRPr lang="zh-CN" altLang="en-US" sz="1800" b="1" dirty="0">
                  <a:solidFill>
                    <a:srgbClr val="C00000"/>
                  </a:solidFill>
                </a:endParaRPr>
              </a:p>
            </p:txBody>
          </p:sp>
          <p:sp>
            <p:nvSpPr>
              <p:cNvPr id="33" name="MH_Text_1"/>
              <p:cNvSpPr txBox="1">
                <a:spLocks/>
              </p:cNvSpPr>
              <p:nvPr>
                <p:custDataLst>
                  <p:tags r:id="rId10"/>
                </p:custDataLst>
              </p:nvPr>
            </p:nvSpPr>
            <p:spPr bwMode="auto">
              <a:xfrm>
                <a:off x="1561979" y="5264503"/>
                <a:ext cx="2068598"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zh-CN" altLang="en-US" sz="2000" dirty="0" smtClean="0">
                    <a:latin typeface="+mj-ea"/>
                    <a:ea typeface="+mj-ea"/>
                  </a:rPr>
                  <a:t>第一次鸦片战争</a:t>
                </a:r>
                <a:endParaRPr lang="zh-CN" altLang="en-US" sz="2000" dirty="0">
                  <a:latin typeface="+mj-ea"/>
                  <a:ea typeface="+mj-ea"/>
                </a:endParaRPr>
              </a:p>
            </p:txBody>
          </p:sp>
        </p:grpSp>
        <p:grpSp>
          <p:nvGrpSpPr>
            <p:cNvPr id="13" name="组合 9"/>
            <p:cNvGrpSpPr/>
            <p:nvPr/>
          </p:nvGrpSpPr>
          <p:grpSpPr>
            <a:xfrm>
              <a:off x="7039779" y="4278314"/>
              <a:ext cx="1740664" cy="1682750"/>
              <a:chOff x="6723839" y="4278314"/>
              <a:chExt cx="1740664" cy="1682750"/>
            </a:xfrm>
          </p:grpSpPr>
          <p:sp>
            <p:nvSpPr>
              <p:cNvPr id="14" name="MH_SubTitle_4"/>
              <p:cNvSpPr txBox="1">
                <a:spLocks/>
              </p:cNvSpPr>
              <p:nvPr>
                <p:custDataLst>
                  <p:tags r:id="rId3"/>
                </p:custDataLst>
              </p:nvPr>
            </p:nvSpPr>
            <p:spPr>
              <a:xfrm>
                <a:off x="6859589" y="4891088"/>
                <a:ext cx="1495425" cy="423862"/>
              </a:xfrm>
              <a:prstGeom prst="rect">
                <a:avLst/>
              </a:prstGeom>
              <a:noFill/>
            </p:spPr>
            <p:txBody>
              <a:bodyPr>
                <a:normAutofit lnSpcReduction="10000"/>
              </a:bodyPr>
              <a:lstStyle>
                <a:defPPr>
                  <a:defRPr lang="zh-CN"/>
                </a:defPPr>
                <a:lvl1pPr algn="ctr">
                  <a:lnSpc>
                    <a:spcPct val="130000"/>
                  </a:lnSpc>
                  <a:defRPr b="1">
                    <a:solidFill>
                      <a:srgbClr val="C00000"/>
                    </a:solidFill>
                  </a:defRPr>
                </a:lvl1pPr>
              </a:lstStyle>
              <a:p>
                <a:r>
                  <a:rPr lang="en-US" altLang="zh-CN" dirty="0" smtClean="0"/>
                  <a:t>1949</a:t>
                </a:r>
                <a:r>
                  <a:rPr lang="zh-CN" altLang="en-US" dirty="0" smtClean="0"/>
                  <a:t>年</a:t>
                </a:r>
                <a:endParaRPr lang="zh-CN" altLang="en-US" dirty="0"/>
              </a:p>
            </p:txBody>
          </p:sp>
          <p:sp>
            <p:nvSpPr>
              <p:cNvPr id="15" name="MH_Text_4"/>
              <p:cNvSpPr txBox="1">
                <a:spLocks/>
              </p:cNvSpPr>
              <p:nvPr>
                <p:custDataLst>
                  <p:tags r:id="rId4"/>
                </p:custDataLst>
              </p:nvPr>
            </p:nvSpPr>
            <p:spPr bwMode="auto">
              <a:xfrm>
                <a:off x="6723839" y="5259389"/>
                <a:ext cx="1740664"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defPPr>
                  <a:defRPr lang="zh-CN"/>
                </a:defPPr>
                <a:lvl1pPr algn="ctr">
                  <a:lnSpc>
                    <a:spcPct val="110000"/>
                  </a:lnSpc>
                  <a:defRPr sz="2000">
                    <a:latin typeface="+mj-ea"/>
                    <a:ea typeface="+mj-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smtClean="0"/>
                  <a:t>新中国建立</a:t>
                </a:r>
                <a:endParaRPr lang="zh-CN" altLang="en-US" dirty="0"/>
              </a:p>
            </p:txBody>
          </p:sp>
          <p:sp>
            <p:nvSpPr>
              <p:cNvPr id="16" name="MH_Other_11"/>
              <p:cNvSpPr/>
              <p:nvPr>
                <p:custDataLst>
                  <p:tags r:id="rId5"/>
                </p:custDataLst>
              </p:nvPr>
            </p:nvSpPr>
            <p:spPr>
              <a:xfrm flipV="1">
                <a:off x="7515225" y="4278314"/>
                <a:ext cx="173038" cy="1746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a:p>
            </p:txBody>
          </p:sp>
          <p:cxnSp>
            <p:nvCxnSpPr>
              <p:cNvPr id="17" name="MH_Other_12"/>
              <p:cNvCxnSpPr>
                <a:stCxn id="16" idx="0"/>
              </p:cNvCxnSpPr>
              <p:nvPr>
                <p:custDataLst>
                  <p:tags r:id="rId6"/>
                </p:custDataLst>
              </p:nvPr>
            </p:nvCxnSpPr>
            <p:spPr>
              <a:xfrm flipH="1">
                <a:off x="7600950" y="4452939"/>
                <a:ext cx="0" cy="3825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0" name="标题 1"/>
          <p:cNvSpPr>
            <a:spLocks noGrp="1"/>
          </p:cNvSpPr>
          <p:nvPr>
            <p:ph type="title"/>
          </p:nvPr>
        </p:nvSpPr>
        <p:spPr>
          <a:xfrm>
            <a:off x="838200" y="365126"/>
            <a:ext cx="10515600" cy="645130"/>
          </a:xfrm>
        </p:spPr>
        <p:txBody>
          <a:bodyPr>
            <a:normAutofit/>
          </a:bodyPr>
          <a:lstStyle/>
          <a:p>
            <a:r>
              <a:rPr lang="zh-CN" altLang="en-US" dirty="0"/>
              <a:t>中国近现代史纲要教材框架</a:t>
            </a:r>
          </a:p>
        </p:txBody>
      </p:sp>
    </p:spTree>
    <p:extLst>
      <p:ext uri="{BB962C8B-B14F-4D97-AF65-F5344CB8AC3E}">
        <p14:creationId xmlns:p14="http://schemas.microsoft.com/office/powerpoint/2010/main" val="325631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199" y="1266533"/>
            <a:ext cx="11112427" cy="5178333"/>
          </a:xfrm>
        </p:spPr>
        <p:txBody>
          <a:bodyPr>
            <a:normAutofit/>
          </a:bodyPr>
          <a:lstStyle/>
          <a:p>
            <a:pPr>
              <a:lnSpc>
                <a:spcPct val="160000"/>
              </a:lnSpc>
            </a:pPr>
            <a:r>
              <a:rPr lang="zh-CN" altLang="en-US" sz="2400" dirty="0" smtClean="0">
                <a:latin typeface="方正清刻本悦宋简体" panose="02000000000000000000" pitchFamily="2" charset="-122"/>
                <a:ea typeface="方正清刻本悦宋简体" panose="02000000000000000000" pitchFamily="2" charset="-122"/>
              </a:rPr>
              <a:t>三、主要矛盾和历史任务</a:t>
            </a:r>
            <a:endParaRPr lang="en-US" altLang="zh-CN" sz="2800" dirty="0" smtClean="0">
              <a:solidFill>
                <a:srgbClr val="FF0000"/>
              </a:solidFill>
              <a:latin typeface="方正清刻本悦宋简体" panose="02000000000000000000" pitchFamily="2" charset="-122"/>
              <a:ea typeface="方正清刻本悦宋简体" panose="02000000000000000000" pitchFamily="2" charset="-122"/>
            </a:endParaRPr>
          </a:p>
          <a:p>
            <a:pPr>
              <a:lnSpc>
                <a:spcPct val="160000"/>
              </a:lnSpc>
            </a:pPr>
            <a:r>
              <a:rPr lang="zh-CN" altLang="en-US" sz="2400" dirty="0" smtClean="0">
                <a:latin typeface="方正清刻本悦宋简体" panose="02000000000000000000" pitchFamily="2" charset="-122"/>
                <a:ea typeface="方正清刻本悦宋简体" panose="02000000000000000000" pitchFamily="2" charset="-122"/>
              </a:rPr>
              <a:t>（一）两对主要矛盾</a:t>
            </a:r>
            <a:r>
              <a:rPr lang="zh-CN" altLang="en-US" sz="2000" dirty="0" smtClean="0">
                <a:solidFill>
                  <a:srgbClr val="C00000"/>
                </a:solidFill>
              </a:rPr>
              <a:t>★★</a:t>
            </a:r>
            <a:endParaRPr lang="zh-CN" altLang="en-US" sz="2000" dirty="0" smtClean="0">
              <a:solidFill>
                <a:srgbClr val="C00000"/>
              </a:solidFill>
              <a:latin typeface="方正清刻本悦宋简体" panose="02000000000000000000" pitchFamily="2" charset="-122"/>
              <a:ea typeface="方正清刻本悦宋简体" panose="02000000000000000000" pitchFamily="2" charset="-122"/>
            </a:endParaRPr>
          </a:p>
          <a:p>
            <a:pPr>
              <a:lnSpc>
                <a:spcPct val="160000"/>
              </a:lnSpc>
            </a:pPr>
            <a:r>
              <a:rPr lang="en-US" altLang="zh-CN" dirty="0" smtClean="0">
                <a:sym typeface="微软雅黑" panose="020B0503020204020204" pitchFamily="34" charset="-122"/>
              </a:rPr>
              <a:t>2</a:t>
            </a:r>
            <a:r>
              <a:rPr lang="zh-CN" altLang="en-US" dirty="0" smtClean="0">
                <a:sym typeface="微软雅黑" panose="020B0503020204020204" pitchFamily="34" charset="-122"/>
              </a:rPr>
              <a:t>、两对矛盾的关系</a:t>
            </a:r>
            <a:endParaRPr lang="en-US" altLang="zh-CN" dirty="0" smtClean="0">
              <a:sym typeface="微软雅黑" panose="020B0503020204020204" pitchFamily="34" charset="-122"/>
            </a:endParaRPr>
          </a:p>
          <a:p>
            <a:r>
              <a:rPr lang="zh-CN" altLang="en-US" dirty="0" smtClean="0"/>
              <a:t>①</a:t>
            </a:r>
            <a:r>
              <a:rPr lang="zh-CN" altLang="en-US" dirty="0" smtClean="0">
                <a:solidFill>
                  <a:srgbClr val="C00000"/>
                </a:solidFill>
              </a:rPr>
              <a:t>当</a:t>
            </a:r>
            <a:r>
              <a:rPr lang="zh-CN" altLang="en-US" dirty="0"/>
              <a:t>外国列强向中国发动侵略战争</a:t>
            </a:r>
            <a:r>
              <a:rPr lang="zh-CN" altLang="en-US" dirty="0">
                <a:solidFill>
                  <a:srgbClr val="C00000"/>
                </a:solidFill>
              </a:rPr>
              <a:t>时</a:t>
            </a:r>
            <a:r>
              <a:rPr lang="zh-CN" altLang="en-US" dirty="0" smtClean="0"/>
              <a:t>，</a:t>
            </a:r>
            <a:endParaRPr lang="zh-CN" altLang="en-US" dirty="0"/>
          </a:p>
        </p:txBody>
      </p:sp>
      <p:sp>
        <p:nvSpPr>
          <p:cNvPr id="5" name="文本框 4"/>
          <p:cNvSpPr txBox="1"/>
          <p:nvPr/>
        </p:nvSpPr>
        <p:spPr>
          <a:xfrm>
            <a:off x="838199" y="429932"/>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pic>
        <p:nvPicPr>
          <p:cNvPr id="7" name="图片 6"/>
          <p:cNvPicPr>
            <a:picLocks noChangeAspect="1"/>
          </p:cNvPicPr>
          <p:nvPr/>
        </p:nvPicPr>
        <p:blipFill>
          <a:blip r:embed="rId3"/>
          <a:stretch>
            <a:fillRect/>
          </a:stretch>
        </p:blipFill>
        <p:spPr>
          <a:xfrm>
            <a:off x="4508024" y="1432088"/>
            <a:ext cx="1477729" cy="456534"/>
          </a:xfrm>
          <a:prstGeom prst="rect">
            <a:avLst/>
          </a:prstGeom>
        </p:spPr>
      </p:pic>
    </p:spTree>
    <p:extLst>
      <p:ext uri="{BB962C8B-B14F-4D97-AF65-F5344CB8AC3E}">
        <p14:creationId xmlns:p14="http://schemas.microsoft.com/office/powerpoint/2010/main" val="143890281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199" y="1266533"/>
            <a:ext cx="11112427" cy="5178333"/>
          </a:xfrm>
        </p:spPr>
        <p:txBody>
          <a:bodyPr>
            <a:normAutofit/>
          </a:bodyPr>
          <a:lstStyle/>
          <a:p>
            <a:pPr>
              <a:lnSpc>
                <a:spcPct val="160000"/>
              </a:lnSpc>
            </a:pPr>
            <a:r>
              <a:rPr lang="zh-CN" altLang="en-US" sz="2400" dirty="0" smtClean="0">
                <a:latin typeface="方正清刻本悦宋简体" panose="02000000000000000000" pitchFamily="2" charset="-122"/>
                <a:ea typeface="方正清刻本悦宋简体" panose="02000000000000000000" pitchFamily="2" charset="-122"/>
              </a:rPr>
              <a:t>三、主要矛盾和历史任务</a:t>
            </a:r>
            <a:endParaRPr lang="en-US" altLang="zh-CN" sz="2800" dirty="0" smtClean="0">
              <a:solidFill>
                <a:srgbClr val="FF0000"/>
              </a:solidFill>
              <a:latin typeface="方正清刻本悦宋简体" panose="02000000000000000000" pitchFamily="2" charset="-122"/>
              <a:ea typeface="方正清刻本悦宋简体" panose="02000000000000000000" pitchFamily="2" charset="-122"/>
            </a:endParaRPr>
          </a:p>
          <a:p>
            <a:pPr>
              <a:lnSpc>
                <a:spcPct val="160000"/>
              </a:lnSpc>
            </a:pPr>
            <a:r>
              <a:rPr lang="zh-CN" altLang="en-US" sz="2400" dirty="0" smtClean="0">
                <a:latin typeface="方正清刻本悦宋简体" panose="02000000000000000000" pitchFamily="2" charset="-122"/>
                <a:ea typeface="方正清刻本悦宋简体" panose="02000000000000000000" pitchFamily="2" charset="-122"/>
              </a:rPr>
              <a:t>（一）两对主要矛盾</a:t>
            </a:r>
            <a:r>
              <a:rPr lang="zh-CN" altLang="en-US" sz="2000" dirty="0" smtClean="0">
                <a:solidFill>
                  <a:srgbClr val="C00000"/>
                </a:solidFill>
              </a:rPr>
              <a:t>★★</a:t>
            </a:r>
            <a:endParaRPr lang="zh-CN" altLang="en-US" sz="2000" dirty="0" smtClean="0">
              <a:solidFill>
                <a:srgbClr val="C00000"/>
              </a:solidFill>
              <a:latin typeface="方正清刻本悦宋简体" panose="02000000000000000000" pitchFamily="2" charset="-122"/>
              <a:ea typeface="方正清刻本悦宋简体" panose="02000000000000000000" pitchFamily="2" charset="-122"/>
            </a:endParaRPr>
          </a:p>
          <a:p>
            <a:pPr>
              <a:lnSpc>
                <a:spcPct val="160000"/>
              </a:lnSpc>
            </a:pPr>
            <a:r>
              <a:rPr lang="en-US" altLang="zh-CN" dirty="0" smtClean="0">
                <a:sym typeface="微软雅黑" panose="020B0503020204020204" pitchFamily="34" charset="-122"/>
              </a:rPr>
              <a:t>2</a:t>
            </a:r>
            <a:r>
              <a:rPr lang="zh-CN" altLang="en-US" dirty="0" smtClean="0">
                <a:sym typeface="微软雅黑" panose="020B0503020204020204" pitchFamily="34" charset="-122"/>
              </a:rPr>
              <a:t>、两对矛盾的关系</a:t>
            </a:r>
            <a:endParaRPr lang="en-US" altLang="zh-CN" dirty="0" smtClean="0">
              <a:sym typeface="微软雅黑" panose="020B0503020204020204" pitchFamily="34" charset="-122"/>
            </a:endParaRPr>
          </a:p>
          <a:p>
            <a:r>
              <a:rPr lang="zh-CN" altLang="en-US" dirty="0" smtClean="0"/>
              <a:t>①</a:t>
            </a:r>
            <a:r>
              <a:rPr lang="zh-CN" altLang="en-US" dirty="0" smtClean="0">
                <a:solidFill>
                  <a:srgbClr val="C00000"/>
                </a:solidFill>
              </a:rPr>
              <a:t>当</a:t>
            </a:r>
            <a:r>
              <a:rPr lang="zh-CN" altLang="en-US" dirty="0"/>
              <a:t>外国列强向中国发动侵略战争</a:t>
            </a:r>
            <a:r>
              <a:rPr lang="zh-CN" altLang="en-US" dirty="0">
                <a:solidFill>
                  <a:srgbClr val="C00000"/>
                </a:solidFill>
              </a:rPr>
              <a:t>时</a:t>
            </a:r>
            <a:r>
              <a:rPr lang="zh-CN" altLang="en-US" dirty="0" smtClean="0"/>
              <a:t>，阶级</a:t>
            </a:r>
            <a:r>
              <a:rPr lang="zh-CN" altLang="en-US" dirty="0"/>
              <a:t>矛盾降到次要地位</a:t>
            </a:r>
            <a:r>
              <a:rPr lang="zh-CN" altLang="en-US" dirty="0" smtClean="0"/>
              <a:t>，</a:t>
            </a:r>
            <a:r>
              <a:rPr lang="zh-CN" altLang="en-US" dirty="0" smtClean="0">
                <a:solidFill>
                  <a:srgbClr val="C00000"/>
                </a:solidFill>
              </a:rPr>
              <a:t>民族</a:t>
            </a:r>
            <a:r>
              <a:rPr lang="zh-CN" altLang="en-US" dirty="0">
                <a:solidFill>
                  <a:srgbClr val="C00000"/>
                </a:solidFill>
              </a:rPr>
              <a:t>矛盾上升到主要地位</a:t>
            </a:r>
            <a:r>
              <a:rPr lang="zh-CN" altLang="en-US" dirty="0"/>
              <a:t>。 </a:t>
            </a:r>
          </a:p>
          <a:p>
            <a:endParaRPr lang="zh-CN" altLang="en-US" dirty="0"/>
          </a:p>
        </p:txBody>
      </p:sp>
      <p:sp>
        <p:nvSpPr>
          <p:cNvPr id="5" name="文本框 4"/>
          <p:cNvSpPr txBox="1"/>
          <p:nvPr/>
        </p:nvSpPr>
        <p:spPr>
          <a:xfrm>
            <a:off x="838199" y="429932"/>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pic>
        <p:nvPicPr>
          <p:cNvPr id="7" name="图片 6"/>
          <p:cNvPicPr>
            <a:picLocks noChangeAspect="1"/>
          </p:cNvPicPr>
          <p:nvPr/>
        </p:nvPicPr>
        <p:blipFill>
          <a:blip r:embed="rId3"/>
          <a:stretch>
            <a:fillRect/>
          </a:stretch>
        </p:blipFill>
        <p:spPr>
          <a:xfrm>
            <a:off x="4508024" y="1432088"/>
            <a:ext cx="1477729" cy="456534"/>
          </a:xfrm>
          <a:prstGeom prst="rect">
            <a:avLst/>
          </a:prstGeom>
        </p:spPr>
      </p:pic>
    </p:spTree>
    <p:extLst>
      <p:ext uri="{BB962C8B-B14F-4D97-AF65-F5344CB8AC3E}">
        <p14:creationId xmlns:p14="http://schemas.microsoft.com/office/powerpoint/2010/main" val="152264559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199" y="1266533"/>
            <a:ext cx="11112427" cy="5178333"/>
          </a:xfrm>
        </p:spPr>
        <p:txBody>
          <a:bodyPr>
            <a:normAutofit/>
          </a:bodyPr>
          <a:lstStyle/>
          <a:p>
            <a:pPr>
              <a:lnSpc>
                <a:spcPct val="160000"/>
              </a:lnSpc>
            </a:pPr>
            <a:r>
              <a:rPr lang="zh-CN" altLang="en-US" sz="2400" dirty="0" smtClean="0">
                <a:latin typeface="方正清刻本悦宋简体" panose="02000000000000000000" pitchFamily="2" charset="-122"/>
                <a:ea typeface="方正清刻本悦宋简体" panose="02000000000000000000" pitchFamily="2" charset="-122"/>
              </a:rPr>
              <a:t>三、主要矛盾和历史任务</a:t>
            </a:r>
            <a:endParaRPr lang="en-US" altLang="zh-CN" sz="2800" dirty="0" smtClean="0">
              <a:solidFill>
                <a:srgbClr val="FF0000"/>
              </a:solidFill>
              <a:latin typeface="方正清刻本悦宋简体" panose="02000000000000000000" pitchFamily="2" charset="-122"/>
              <a:ea typeface="方正清刻本悦宋简体" panose="02000000000000000000" pitchFamily="2" charset="-122"/>
            </a:endParaRPr>
          </a:p>
          <a:p>
            <a:pPr>
              <a:lnSpc>
                <a:spcPct val="160000"/>
              </a:lnSpc>
            </a:pPr>
            <a:r>
              <a:rPr lang="zh-CN" altLang="en-US" sz="2400" dirty="0" smtClean="0">
                <a:latin typeface="方正清刻本悦宋简体" panose="02000000000000000000" pitchFamily="2" charset="-122"/>
                <a:ea typeface="方正清刻本悦宋简体" panose="02000000000000000000" pitchFamily="2" charset="-122"/>
              </a:rPr>
              <a:t>（一）两对主要矛盾</a:t>
            </a:r>
            <a:r>
              <a:rPr lang="zh-CN" altLang="en-US" sz="2000" dirty="0" smtClean="0">
                <a:solidFill>
                  <a:srgbClr val="C00000"/>
                </a:solidFill>
              </a:rPr>
              <a:t>★★</a:t>
            </a:r>
            <a:endParaRPr lang="zh-CN" altLang="en-US" sz="2000" dirty="0" smtClean="0">
              <a:solidFill>
                <a:srgbClr val="C00000"/>
              </a:solidFill>
              <a:latin typeface="方正清刻本悦宋简体" panose="02000000000000000000" pitchFamily="2" charset="-122"/>
              <a:ea typeface="方正清刻本悦宋简体" panose="02000000000000000000" pitchFamily="2" charset="-122"/>
            </a:endParaRPr>
          </a:p>
          <a:p>
            <a:pPr>
              <a:lnSpc>
                <a:spcPct val="160000"/>
              </a:lnSpc>
            </a:pPr>
            <a:r>
              <a:rPr lang="en-US" altLang="zh-CN" dirty="0" smtClean="0">
                <a:sym typeface="微软雅黑" panose="020B0503020204020204" pitchFamily="34" charset="-122"/>
              </a:rPr>
              <a:t>2</a:t>
            </a:r>
            <a:r>
              <a:rPr lang="zh-CN" altLang="en-US" dirty="0" smtClean="0">
                <a:sym typeface="微软雅黑" panose="020B0503020204020204" pitchFamily="34" charset="-122"/>
              </a:rPr>
              <a:t>、两对矛盾的关系</a:t>
            </a:r>
            <a:endParaRPr lang="en-US" altLang="zh-CN" dirty="0" smtClean="0">
              <a:sym typeface="微软雅黑" panose="020B0503020204020204" pitchFamily="34" charset="-122"/>
            </a:endParaRPr>
          </a:p>
          <a:p>
            <a:r>
              <a:rPr lang="zh-CN" altLang="en-US" dirty="0" smtClean="0"/>
              <a:t>①</a:t>
            </a:r>
            <a:r>
              <a:rPr lang="zh-CN" altLang="en-US" dirty="0">
                <a:solidFill>
                  <a:srgbClr val="C00000"/>
                </a:solidFill>
              </a:rPr>
              <a:t>当</a:t>
            </a:r>
            <a:r>
              <a:rPr lang="zh-CN" altLang="en-US" dirty="0"/>
              <a:t>外国列强向中国发动侵略战争</a:t>
            </a:r>
            <a:r>
              <a:rPr lang="zh-CN" altLang="en-US" dirty="0">
                <a:solidFill>
                  <a:srgbClr val="C00000"/>
                </a:solidFill>
              </a:rPr>
              <a:t>时</a:t>
            </a:r>
            <a:r>
              <a:rPr lang="zh-CN" altLang="en-US" dirty="0"/>
              <a:t>，阶级矛盾降到次要地位，</a:t>
            </a:r>
            <a:r>
              <a:rPr lang="zh-CN" altLang="en-US" dirty="0">
                <a:solidFill>
                  <a:srgbClr val="C00000"/>
                </a:solidFill>
              </a:rPr>
              <a:t>民族矛盾上升到主要地位</a:t>
            </a:r>
            <a:r>
              <a:rPr lang="zh-CN" altLang="en-US" dirty="0" smtClean="0"/>
              <a:t>。 </a:t>
            </a:r>
            <a:endParaRPr lang="zh-CN" altLang="en-US" dirty="0"/>
          </a:p>
          <a:p>
            <a:r>
              <a:rPr lang="zh-CN" altLang="en-US" dirty="0" smtClean="0"/>
              <a:t>②</a:t>
            </a:r>
            <a:r>
              <a:rPr lang="zh-CN" altLang="en-US" dirty="0" smtClean="0">
                <a:solidFill>
                  <a:srgbClr val="C00000"/>
                </a:solidFill>
              </a:rPr>
              <a:t>当</a:t>
            </a:r>
            <a:r>
              <a:rPr lang="zh-CN" altLang="en-US" dirty="0"/>
              <a:t>外国侵略者同中国封建政权相</a:t>
            </a:r>
            <a:r>
              <a:rPr lang="zh-CN" altLang="en-US" dirty="0" smtClean="0"/>
              <a:t>勾结</a:t>
            </a:r>
            <a:r>
              <a:rPr lang="zh-CN" altLang="en-US" dirty="0" smtClean="0">
                <a:solidFill>
                  <a:srgbClr val="C00000"/>
                </a:solidFill>
              </a:rPr>
              <a:t>尤其</a:t>
            </a:r>
            <a:r>
              <a:rPr lang="zh-CN" altLang="en-US" dirty="0">
                <a:solidFill>
                  <a:srgbClr val="C00000"/>
                </a:solidFill>
              </a:rPr>
              <a:t>是封建地主阶级对人民的压迫特别残酷时</a:t>
            </a:r>
            <a:r>
              <a:rPr lang="zh-CN" altLang="en-US" dirty="0" smtClean="0"/>
              <a:t>，</a:t>
            </a:r>
            <a:r>
              <a:rPr lang="zh-CN" altLang="en-US" dirty="0">
                <a:solidFill>
                  <a:srgbClr val="C00000"/>
                </a:solidFill>
              </a:rPr>
              <a:t>阶级矛盾就上升为主要矛盾</a:t>
            </a:r>
            <a:r>
              <a:rPr lang="zh-CN" altLang="en-US" dirty="0"/>
              <a:t>。 </a:t>
            </a:r>
            <a:endParaRPr lang="en-US" altLang="zh-CN" dirty="0"/>
          </a:p>
          <a:p>
            <a:endParaRPr lang="zh-CN" altLang="en-US" dirty="0" smtClean="0"/>
          </a:p>
          <a:p>
            <a:endParaRPr lang="zh-CN" altLang="en-US" dirty="0"/>
          </a:p>
        </p:txBody>
      </p:sp>
      <p:sp>
        <p:nvSpPr>
          <p:cNvPr id="5" name="文本框 4"/>
          <p:cNvSpPr txBox="1"/>
          <p:nvPr/>
        </p:nvSpPr>
        <p:spPr>
          <a:xfrm>
            <a:off x="838199" y="429932"/>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pic>
        <p:nvPicPr>
          <p:cNvPr id="7" name="图片 6"/>
          <p:cNvPicPr>
            <a:picLocks noChangeAspect="1"/>
          </p:cNvPicPr>
          <p:nvPr/>
        </p:nvPicPr>
        <p:blipFill>
          <a:blip r:embed="rId3"/>
          <a:stretch>
            <a:fillRect/>
          </a:stretch>
        </p:blipFill>
        <p:spPr>
          <a:xfrm>
            <a:off x="4508024" y="1432088"/>
            <a:ext cx="1477729" cy="456534"/>
          </a:xfrm>
          <a:prstGeom prst="rect">
            <a:avLst/>
          </a:prstGeom>
        </p:spPr>
      </p:pic>
    </p:spTree>
    <p:extLst>
      <p:ext uri="{BB962C8B-B14F-4D97-AF65-F5344CB8AC3E}">
        <p14:creationId xmlns:p14="http://schemas.microsoft.com/office/powerpoint/2010/main" val="118833937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199" y="1266533"/>
            <a:ext cx="11112427" cy="5178333"/>
          </a:xfrm>
        </p:spPr>
        <p:txBody>
          <a:bodyPr>
            <a:normAutofit/>
          </a:bodyPr>
          <a:lstStyle/>
          <a:p>
            <a:pPr>
              <a:lnSpc>
                <a:spcPct val="160000"/>
              </a:lnSpc>
            </a:pPr>
            <a:r>
              <a:rPr lang="zh-CN" altLang="en-US" sz="2400" dirty="0" smtClean="0">
                <a:latin typeface="方正清刻本悦宋简体" panose="02000000000000000000" pitchFamily="2" charset="-122"/>
                <a:ea typeface="方正清刻本悦宋简体" panose="02000000000000000000" pitchFamily="2" charset="-122"/>
              </a:rPr>
              <a:t>三、主要矛盾和历史任务</a:t>
            </a:r>
            <a:endParaRPr lang="en-US" altLang="zh-CN" sz="2800" dirty="0" smtClean="0">
              <a:solidFill>
                <a:srgbClr val="FF0000"/>
              </a:solidFill>
              <a:latin typeface="方正清刻本悦宋简体" panose="02000000000000000000" pitchFamily="2" charset="-122"/>
              <a:ea typeface="方正清刻本悦宋简体" panose="02000000000000000000" pitchFamily="2" charset="-122"/>
            </a:endParaRPr>
          </a:p>
          <a:p>
            <a:pPr>
              <a:lnSpc>
                <a:spcPct val="160000"/>
              </a:lnSpc>
            </a:pPr>
            <a:r>
              <a:rPr lang="zh-CN" altLang="en-US" sz="2400" dirty="0" smtClean="0">
                <a:latin typeface="方正清刻本悦宋简体" panose="02000000000000000000" pitchFamily="2" charset="-122"/>
                <a:ea typeface="方正清刻本悦宋简体" panose="02000000000000000000" pitchFamily="2" charset="-122"/>
              </a:rPr>
              <a:t>（一）两对主要矛盾</a:t>
            </a:r>
            <a:r>
              <a:rPr lang="zh-CN" altLang="en-US" sz="2000" dirty="0" smtClean="0">
                <a:solidFill>
                  <a:srgbClr val="C00000"/>
                </a:solidFill>
              </a:rPr>
              <a:t>★★</a:t>
            </a:r>
            <a:endParaRPr lang="zh-CN" altLang="en-US" sz="2000" dirty="0" smtClean="0">
              <a:solidFill>
                <a:srgbClr val="C00000"/>
              </a:solidFill>
              <a:latin typeface="方正清刻本悦宋简体" panose="02000000000000000000" pitchFamily="2" charset="-122"/>
              <a:ea typeface="方正清刻本悦宋简体" panose="02000000000000000000" pitchFamily="2" charset="-122"/>
            </a:endParaRPr>
          </a:p>
          <a:p>
            <a:pPr>
              <a:lnSpc>
                <a:spcPct val="160000"/>
              </a:lnSpc>
            </a:pPr>
            <a:r>
              <a:rPr lang="en-US" altLang="zh-CN" dirty="0" smtClean="0">
                <a:sym typeface="微软雅黑" panose="020B0503020204020204" pitchFamily="34" charset="-122"/>
              </a:rPr>
              <a:t>2</a:t>
            </a:r>
            <a:r>
              <a:rPr lang="zh-CN" altLang="en-US" dirty="0" smtClean="0">
                <a:sym typeface="微软雅黑" panose="020B0503020204020204" pitchFamily="34" charset="-122"/>
              </a:rPr>
              <a:t>、两对矛盾的关系</a:t>
            </a:r>
            <a:endParaRPr lang="en-US" altLang="zh-CN" dirty="0" smtClean="0">
              <a:sym typeface="微软雅黑" panose="020B0503020204020204" pitchFamily="34" charset="-122"/>
            </a:endParaRPr>
          </a:p>
          <a:p>
            <a:r>
              <a:rPr lang="zh-CN" altLang="en-US" dirty="0"/>
              <a:t>①</a:t>
            </a:r>
            <a:r>
              <a:rPr lang="zh-CN" altLang="en-US" dirty="0">
                <a:solidFill>
                  <a:srgbClr val="C00000"/>
                </a:solidFill>
              </a:rPr>
              <a:t>当</a:t>
            </a:r>
            <a:r>
              <a:rPr lang="zh-CN" altLang="en-US" dirty="0"/>
              <a:t>外国列强向中国发动侵略战争</a:t>
            </a:r>
            <a:r>
              <a:rPr lang="zh-CN" altLang="en-US" dirty="0">
                <a:solidFill>
                  <a:srgbClr val="C00000"/>
                </a:solidFill>
              </a:rPr>
              <a:t>时</a:t>
            </a:r>
            <a:r>
              <a:rPr lang="zh-CN" altLang="en-US" dirty="0"/>
              <a:t>，阶级矛盾降到次要地位，</a:t>
            </a:r>
            <a:r>
              <a:rPr lang="zh-CN" altLang="en-US" dirty="0">
                <a:solidFill>
                  <a:srgbClr val="C00000"/>
                </a:solidFill>
              </a:rPr>
              <a:t>民族矛盾上升到主要地位</a:t>
            </a:r>
            <a:r>
              <a:rPr lang="zh-CN" altLang="en-US" dirty="0"/>
              <a:t>。 </a:t>
            </a:r>
          </a:p>
          <a:p>
            <a:r>
              <a:rPr lang="zh-CN" altLang="en-US" dirty="0"/>
              <a:t>②</a:t>
            </a:r>
            <a:r>
              <a:rPr lang="zh-CN" altLang="en-US" dirty="0">
                <a:solidFill>
                  <a:srgbClr val="C00000"/>
                </a:solidFill>
              </a:rPr>
              <a:t>当</a:t>
            </a:r>
            <a:r>
              <a:rPr lang="zh-CN" altLang="en-US" dirty="0"/>
              <a:t>外国侵略者同中国封建政权相勾结</a:t>
            </a:r>
            <a:r>
              <a:rPr lang="zh-CN" altLang="en-US" dirty="0">
                <a:solidFill>
                  <a:srgbClr val="C00000"/>
                </a:solidFill>
              </a:rPr>
              <a:t>尤其是封建地主阶级对人民的压迫特别残酷时</a:t>
            </a:r>
            <a:r>
              <a:rPr lang="zh-CN" altLang="en-US" dirty="0"/>
              <a:t>，</a:t>
            </a:r>
            <a:r>
              <a:rPr lang="zh-CN" altLang="en-US" dirty="0">
                <a:solidFill>
                  <a:srgbClr val="C00000"/>
                </a:solidFill>
              </a:rPr>
              <a:t>阶级矛盾就上升为主要矛盾</a:t>
            </a:r>
            <a:r>
              <a:rPr lang="zh-CN" altLang="en-US" dirty="0"/>
              <a:t>。 </a:t>
            </a:r>
            <a:endParaRPr lang="en-US" altLang="zh-CN" dirty="0"/>
          </a:p>
          <a:p>
            <a:r>
              <a:rPr lang="zh-CN" altLang="en-US" dirty="0" smtClean="0"/>
              <a:t>③</a:t>
            </a:r>
            <a:r>
              <a:rPr lang="zh-CN" altLang="en-US" dirty="0" smtClean="0">
                <a:solidFill>
                  <a:srgbClr val="C00000"/>
                </a:solidFill>
              </a:rPr>
              <a:t>当</a:t>
            </a:r>
            <a:r>
              <a:rPr lang="zh-CN" altLang="en-US" dirty="0"/>
              <a:t>国内战争发展到直接威胁帝国主义在华利益以及中国封建地主阶级统治</a:t>
            </a:r>
            <a:r>
              <a:rPr lang="zh-CN" altLang="en-US" dirty="0">
                <a:solidFill>
                  <a:srgbClr val="C00000"/>
                </a:solidFill>
              </a:rPr>
              <a:t>时</a:t>
            </a:r>
            <a:r>
              <a:rPr lang="zh-CN" altLang="en-US" dirty="0"/>
              <a:t>，</a:t>
            </a:r>
            <a:r>
              <a:rPr lang="zh-CN" altLang="en-US" dirty="0">
                <a:solidFill>
                  <a:srgbClr val="C00000"/>
                </a:solidFill>
              </a:rPr>
              <a:t>外国列强甚至直接出兵，镇压中国人民，援助中国反动派</a:t>
            </a:r>
            <a:r>
              <a:rPr lang="zh-CN" altLang="en-US" dirty="0"/>
              <a:t>，</a:t>
            </a:r>
            <a:r>
              <a:rPr lang="zh-CN" altLang="en-US" dirty="0" smtClean="0"/>
              <a:t>这时阶级矛盾和民族矛盾完全</a:t>
            </a:r>
            <a:r>
              <a:rPr lang="zh-CN" altLang="en-US" dirty="0"/>
              <a:t>公开站在一条战线上。 </a:t>
            </a:r>
            <a:endParaRPr lang="en-US" altLang="zh-CN" dirty="0" smtClean="0">
              <a:sym typeface="微软雅黑" panose="020B0503020204020204" pitchFamily="34" charset="-122"/>
            </a:endParaRPr>
          </a:p>
          <a:p>
            <a:endParaRPr lang="zh-CN" altLang="en-US" dirty="0"/>
          </a:p>
        </p:txBody>
      </p:sp>
      <p:sp>
        <p:nvSpPr>
          <p:cNvPr id="5" name="文本框 4"/>
          <p:cNvSpPr txBox="1"/>
          <p:nvPr/>
        </p:nvSpPr>
        <p:spPr>
          <a:xfrm>
            <a:off x="838199" y="429932"/>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pic>
        <p:nvPicPr>
          <p:cNvPr id="7" name="图片 6"/>
          <p:cNvPicPr>
            <a:picLocks noChangeAspect="1"/>
          </p:cNvPicPr>
          <p:nvPr/>
        </p:nvPicPr>
        <p:blipFill>
          <a:blip r:embed="rId3"/>
          <a:stretch>
            <a:fillRect/>
          </a:stretch>
        </p:blipFill>
        <p:spPr>
          <a:xfrm>
            <a:off x="4508024" y="1432088"/>
            <a:ext cx="1477729" cy="456534"/>
          </a:xfrm>
          <a:prstGeom prst="rect">
            <a:avLst/>
          </a:prstGeom>
        </p:spPr>
      </p:pic>
    </p:spTree>
    <p:extLst>
      <p:ext uri="{BB962C8B-B14F-4D97-AF65-F5344CB8AC3E}">
        <p14:creationId xmlns:p14="http://schemas.microsoft.com/office/powerpoint/2010/main" val="103965975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8793" y="766212"/>
            <a:ext cx="11112427" cy="5526859"/>
          </a:xfrm>
        </p:spPr>
        <p:txBody>
          <a:bodyPr>
            <a:normAutofit/>
          </a:bodyPr>
          <a:lstStyle/>
          <a:p>
            <a:endParaRPr lang="zh-CN" altLang="en-US" sz="2400" dirty="0" smtClean="0">
              <a:latin typeface="方正清刻本悦宋简体" panose="02000000000000000000" pitchFamily="2" charset="-122"/>
              <a:ea typeface="方正清刻本悦宋简体" panose="02000000000000000000" pitchFamily="2" charset="-122"/>
            </a:endParaRPr>
          </a:p>
          <a:p>
            <a:r>
              <a:rPr lang="zh-CN" altLang="en-US" sz="2400" dirty="0" smtClean="0">
                <a:latin typeface="方正清刻本悦宋简体" panose="02000000000000000000" pitchFamily="2" charset="-122"/>
                <a:ea typeface="方正清刻本悦宋简体" panose="02000000000000000000" pitchFamily="2" charset="-122"/>
              </a:rPr>
              <a:t>   三</a:t>
            </a:r>
            <a:r>
              <a:rPr lang="zh-CN" altLang="en-US" sz="2400" dirty="0">
                <a:latin typeface="方正清刻本悦宋简体" panose="02000000000000000000" pitchFamily="2" charset="-122"/>
                <a:ea typeface="方正清刻本悦宋简体" panose="02000000000000000000" pitchFamily="2" charset="-122"/>
              </a:rPr>
              <a:t>、主要矛盾和历史任务</a:t>
            </a:r>
            <a:endParaRPr lang="en-US" altLang="zh-CN" sz="2800" dirty="0">
              <a:solidFill>
                <a:srgbClr val="FF0000"/>
              </a:solidFill>
              <a:latin typeface="方正清刻本悦宋简体" panose="02000000000000000000" pitchFamily="2" charset="-122"/>
              <a:ea typeface="方正清刻本悦宋简体" panose="02000000000000000000" pitchFamily="2" charset="-122"/>
            </a:endParaRPr>
          </a:p>
          <a:p>
            <a:r>
              <a:rPr lang="zh-CN" altLang="en-US" sz="2400" dirty="0" smtClean="0">
                <a:latin typeface="方正清刻本悦宋简体" panose="02000000000000000000" pitchFamily="2" charset="-122"/>
                <a:ea typeface="方正清刻本悦宋简体" panose="02000000000000000000" pitchFamily="2" charset="-122"/>
              </a:rPr>
              <a:t>（二）两大历史任务</a:t>
            </a:r>
            <a:r>
              <a:rPr lang="zh-CN" altLang="en-US" sz="2000" dirty="0" smtClean="0">
                <a:solidFill>
                  <a:srgbClr val="C00000"/>
                </a:solidFill>
              </a:rPr>
              <a:t>★★</a:t>
            </a:r>
            <a:endParaRPr lang="zh-CN" altLang="en-US" dirty="0">
              <a:solidFill>
                <a:srgbClr val="C00000"/>
              </a:solidFill>
              <a:latin typeface="方正清刻本悦宋简体" panose="02000000000000000000" pitchFamily="2" charset="-122"/>
              <a:ea typeface="方正清刻本悦宋简体" panose="02000000000000000000" pitchFamily="2" charset="-122"/>
              <a:sym typeface="微软雅黑" panose="020B0503020204020204" pitchFamily="34" charset="-122"/>
            </a:endParaRPr>
          </a:p>
          <a:p>
            <a:r>
              <a:rPr lang="zh-CN" altLang="en-US" sz="2000" b="1" dirty="0" smtClean="0">
                <a:solidFill>
                  <a:srgbClr val="C23C0D"/>
                </a:solidFill>
                <a:latin typeface="等线" panose="02010600030101010101" pitchFamily="2" charset="-122"/>
                <a:ea typeface="等线" panose="02010600030101010101" pitchFamily="2" charset="-122"/>
                <a:sym typeface="微软雅黑" panose="020B0503020204020204" pitchFamily="34" charset="-122"/>
              </a:rPr>
              <a:t>       独立：</a:t>
            </a:r>
            <a:r>
              <a:rPr lang="zh-CN" altLang="en-US" sz="2000" b="1" u="sng" dirty="0" smtClean="0">
                <a:solidFill>
                  <a:srgbClr val="C23C0D"/>
                </a:solidFill>
                <a:latin typeface="等线" panose="02010600030101010101" pitchFamily="2" charset="-122"/>
                <a:ea typeface="等线" panose="02010600030101010101" pitchFamily="2" charset="-122"/>
                <a:sym typeface="微软雅黑" panose="020B0503020204020204" pitchFamily="34" charset="-122"/>
              </a:rPr>
              <a:t>求得</a:t>
            </a:r>
            <a:r>
              <a:rPr lang="zh-CN" altLang="en-US" sz="2000" b="1" u="sng" dirty="0">
                <a:solidFill>
                  <a:srgbClr val="C23C0D"/>
                </a:solidFill>
                <a:latin typeface="等线" panose="02010600030101010101" pitchFamily="2" charset="-122"/>
                <a:ea typeface="等线" panose="02010600030101010101" pitchFamily="2" charset="-122"/>
                <a:sym typeface="微软雅黑" panose="020B0503020204020204" pitchFamily="34" charset="-122"/>
              </a:rPr>
              <a:t>民族独立和人民解放；</a:t>
            </a:r>
            <a:r>
              <a:rPr lang="zh-CN" altLang="en-US" sz="2000" b="1" dirty="0">
                <a:solidFill>
                  <a:srgbClr val="C23C0D"/>
                </a:solidFill>
                <a:latin typeface="等线" panose="02010600030101010101" pitchFamily="2" charset="-122"/>
                <a:ea typeface="等线" panose="02010600030101010101" pitchFamily="2" charset="-122"/>
                <a:sym typeface="微软雅黑" panose="020B0503020204020204" pitchFamily="34" charset="-122"/>
              </a:rPr>
              <a:t>（生产关系）</a:t>
            </a:r>
          </a:p>
          <a:p>
            <a:pPr lvl="1">
              <a:lnSpc>
                <a:spcPct val="150000"/>
              </a:lnSpc>
            </a:pPr>
            <a:r>
              <a:rPr lang="zh-CN" altLang="en-US" sz="2000" b="1" dirty="0" smtClean="0">
                <a:solidFill>
                  <a:srgbClr val="C23C0D"/>
                </a:solidFill>
                <a:latin typeface="等线" panose="02010600030101010101" pitchFamily="2" charset="-122"/>
                <a:ea typeface="等线" panose="02010600030101010101" pitchFamily="2" charset="-122"/>
                <a:sym typeface="微软雅黑" panose="020B0503020204020204" pitchFamily="34" charset="-122"/>
              </a:rPr>
              <a:t>富强：</a:t>
            </a:r>
            <a:r>
              <a:rPr lang="zh-CN" altLang="en-US" sz="2000" b="1" u="sng" dirty="0" smtClean="0">
                <a:solidFill>
                  <a:srgbClr val="C23C0D"/>
                </a:solidFill>
                <a:latin typeface="等线" panose="02010600030101010101" pitchFamily="2" charset="-122"/>
                <a:ea typeface="等线" panose="02010600030101010101" pitchFamily="2" charset="-122"/>
                <a:sym typeface="微软雅黑" panose="020B0503020204020204" pitchFamily="34" charset="-122"/>
              </a:rPr>
              <a:t>实现</a:t>
            </a:r>
            <a:r>
              <a:rPr lang="zh-CN" altLang="en-US" sz="2000" b="1" u="sng" dirty="0">
                <a:solidFill>
                  <a:srgbClr val="C23C0D"/>
                </a:solidFill>
                <a:latin typeface="等线" panose="02010600030101010101" pitchFamily="2" charset="-122"/>
                <a:ea typeface="等线" panose="02010600030101010101" pitchFamily="2" charset="-122"/>
                <a:sym typeface="微软雅黑" panose="020B0503020204020204" pitchFamily="34" charset="-122"/>
              </a:rPr>
              <a:t>国家繁荣富强和人民共同富裕</a:t>
            </a:r>
            <a:r>
              <a:rPr lang="zh-CN" altLang="en-US" sz="2000" b="1" dirty="0">
                <a:solidFill>
                  <a:srgbClr val="C23C0D"/>
                </a:solidFill>
                <a:latin typeface="等线" panose="02010600030101010101" pitchFamily="2" charset="-122"/>
                <a:ea typeface="等线" panose="02010600030101010101" pitchFamily="2" charset="-122"/>
                <a:sym typeface="微软雅黑" panose="020B0503020204020204" pitchFamily="34" charset="-122"/>
              </a:rPr>
              <a:t>。（生产力）</a:t>
            </a:r>
          </a:p>
          <a:p>
            <a:pPr lvl="1">
              <a:lnSpc>
                <a:spcPct val="150000"/>
              </a:lnSpc>
            </a:pPr>
            <a:endParaRPr lang="en-US" altLang="zh-CN" sz="2000" dirty="0">
              <a:solidFill>
                <a:srgbClr val="000000"/>
              </a:solidFill>
              <a:latin typeface="等线" panose="02010600030101010101" pitchFamily="2" charset="-122"/>
              <a:ea typeface="等线" panose="02010600030101010101" pitchFamily="2" charset="-122"/>
              <a:sym typeface="微软雅黑" panose="020B0503020204020204" pitchFamily="34" charset="-122"/>
            </a:endParaRPr>
          </a:p>
        </p:txBody>
      </p:sp>
      <p:sp>
        <p:nvSpPr>
          <p:cNvPr id="6" name="文本框 5"/>
          <p:cNvSpPr txBox="1"/>
          <p:nvPr/>
        </p:nvSpPr>
        <p:spPr>
          <a:xfrm>
            <a:off x="806970" y="441659"/>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pic>
        <p:nvPicPr>
          <p:cNvPr id="7" name="图片 6"/>
          <p:cNvPicPr>
            <a:picLocks noChangeAspect="1"/>
          </p:cNvPicPr>
          <p:nvPr/>
        </p:nvPicPr>
        <p:blipFill>
          <a:blip r:embed="rId3"/>
          <a:stretch>
            <a:fillRect/>
          </a:stretch>
        </p:blipFill>
        <p:spPr>
          <a:xfrm>
            <a:off x="4508024" y="1432088"/>
            <a:ext cx="1477729" cy="456534"/>
          </a:xfrm>
          <a:prstGeom prst="rect">
            <a:avLst/>
          </a:prstGeom>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8793" y="523317"/>
            <a:ext cx="11112427" cy="5526859"/>
          </a:xfrm>
        </p:spPr>
        <p:txBody>
          <a:bodyPr>
            <a:normAutofit/>
          </a:bodyPr>
          <a:lstStyle/>
          <a:p>
            <a:endParaRPr lang="zh-CN" altLang="en-US" sz="2400" dirty="0" smtClean="0">
              <a:latin typeface="方正清刻本悦宋简体" panose="02000000000000000000" pitchFamily="2" charset="-122"/>
              <a:ea typeface="方正清刻本悦宋简体" panose="02000000000000000000" pitchFamily="2" charset="-122"/>
            </a:endParaRPr>
          </a:p>
          <a:p>
            <a:r>
              <a:rPr lang="zh-CN" altLang="en-US" sz="2400" dirty="0" smtClean="0">
                <a:latin typeface="方正清刻本悦宋简体" panose="02000000000000000000" pitchFamily="2" charset="-122"/>
                <a:ea typeface="方正清刻本悦宋简体" panose="02000000000000000000" pitchFamily="2" charset="-122"/>
              </a:rPr>
              <a:t>   三</a:t>
            </a:r>
            <a:r>
              <a:rPr lang="zh-CN" altLang="en-US" sz="2400" dirty="0">
                <a:latin typeface="方正清刻本悦宋简体" panose="02000000000000000000" pitchFamily="2" charset="-122"/>
                <a:ea typeface="方正清刻本悦宋简体" panose="02000000000000000000" pitchFamily="2" charset="-122"/>
              </a:rPr>
              <a:t>、主要矛盾和历史任务</a:t>
            </a:r>
            <a:endParaRPr lang="en-US" altLang="zh-CN" sz="2800" dirty="0">
              <a:solidFill>
                <a:srgbClr val="FF0000"/>
              </a:solidFill>
              <a:latin typeface="方正清刻本悦宋简体" panose="02000000000000000000" pitchFamily="2" charset="-122"/>
              <a:ea typeface="方正清刻本悦宋简体" panose="02000000000000000000" pitchFamily="2" charset="-122"/>
            </a:endParaRPr>
          </a:p>
          <a:p>
            <a:r>
              <a:rPr lang="zh-CN" altLang="en-US" sz="2400" dirty="0" smtClean="0">
                <a:latin typeface="方正清刻本悦宋简体" panose="02000000000000000000" pitchFamily="2" charset="-122"/>
                <a:ea typeface="方正清刻本悦宋简体" panose="02000000000000000000" pitchFamily="2" charset="-122"/>
              </a:rPr>
              <a:t>（二）两大历史任务</a:t>
            </a:r>
            <a:r>
              <a:rPr lang="zh-CN" altLang="en-US" sz="2000" dirty="0" smtClean="0">
                <a:solidFill>
                  <a:srgbClr val="C00000"/>
                </a:solidFill>
              </a:rPr>
              <a:t>★★</a:t>
            </a:r>
            <a:endParaRPr lang="zh-CN" altLang="en-US" dirty="0">
              <a:solidFill>
                <a:srgbClr val="C00000"/>
              </a:solidFill>
              <a:latin typeface="方正清刻本悦宋简体" panose="02000000000000000000" pitchFamily="2" charset="-122"/>
              <a:ea typeface="方正清刻本悦宋简体" panose="02000000000000000000" pitchFamily="2" charset="-122"/>
              <a:sym typeface="微软雅黑" panose="020B0503020204020204" pitchFamily="34" charset="-122"/>
            </a:endParaRPr>
          </a:p>
          <a:p>
            <a:r>
              <a:rPr lang="zh-CN" altLang="en-US" b="1" u="sng" dirty="0" smtClean="0">
                <a:solidFill>
                  <a:srgbClr val="C00000"/>
                </a:solidFill>
                <a:sym typeface="微软雅黑" panose="020B0503020204020204" pitchFamily="34" charset="-122"/>
              </a:rPr>
              <a:t>两</a:t>
            </a:r>
            <a:r>
              <a:rPr lang="zh-CN" altLang="en-US" b="1" u="sng" dirty="0">
                <a:solidFill>
                  <a:srgbClr val="C00000"/>
                </a:solidFill>
                <a:sym typeface="微软雅黑" panose="020B0503020204020204" pitchFamily="34" charset="-122"/>
              </a:rPr>
              <a:t>大历史任务关系</a:t>
            </a:r>
            <a:r>
              <a:rPr lang="zh-CN" altLang="en-US" dirty="0">
                <a:solidFill>
                  <a:srgbClr val="000000"/>
                </a:solidFill>
                <a:sym typeface="微软雅黑" panose="020B0503020204020204" pitchFamily="34" charset="-122"/>
              </a:rPr>
              <a:t>：既相互区别，又相互联系</a:t>
            </a:r>
            <a:endParaRPr lang="en-US" altLang="zh-CN" dirty="0">
              <a:solidFill>
                <a:srgbClr val="000000"/>
              </a:solidFill>
              <a:sym typeface="微软雅黑" panose="020B0503020204020204" pitchFamily="34" charset="-122"/>
            </a:endParaRPr>
          </a:p>
          <a:p>
            <a:pPr lvl="1">
              <a:lnSpc>
                <a:spcPct val="150000"/>
              </a:lnSpc>
            </a:pPr>
            <a:r>
              <a:rPr lang="zh-CN" altLang="en-US" sz="2000" dirty="0">
                <a:solidFill>
                  <a:srgbClr val="000000"/>
                </a:solidFill>
                <a:latin typeface="等线" panose="02010600030101010101" pitchFamily="2" charset="-122"/>
                <a:ea typeface="等线" panose="02010600030101010101" pitchFamily="2" charset="-122"/>
                <a:sym typeface="微软雅黑" panose="020B0503020204020204" pitchFamily="34" charset="-122"/>
              </a:rPr>
              <a:t>区别</a:t>
            </a:r>
            <a:r>
              <a:rPr lang="zh-CN" altLang="en-US" sz="2000" dirty="0" smtClean="0">
                <a:solidFill>
                  <a:srgbClr val="000000"/>
                </a:solidFill>
                <a:latin typeface="等线" panose="02010600030101010101" pitchFamily="2" charset="-122"/>
                <a:ea typeface="等线" panose="02010600030101010101" pitchFamily="2" charset="-122"/>
                <a:sym typeface="微软雅黑" panose="020B0503020204020204" pitchFamily="34" charset="-122"/>
              </a:rPr>
              <a:t>：前者要</a:t>
            </a:r>
            <a:r>
              <a:rPr lang="zh-CN" altLang="en-US" sz="2000" dirty="0">
                <a:solidFill>
                  <a:srgbClr val="000000"/>
                </a:solidFill>
                <a:latin typeface="等线" panose="02010600030101010101" pitchFamily="2" charset="-122"/>
                <a:ea typeface="等线" panose="02010600030101010101" pitchFamily="2" charset="-122"/>
                <a:sym typeface="微软雅黑" panose="020B0503020204020204" pitchFamily="34" charset="-122"/>
              </a:rPr>
              <a:t>从根本上推翻半殖民地半封建的社会统治秩序，解决生产关系问题</a:t>
            </a:r>
            <a:r>
              <a:rPr lang="zh-CN" altLang="en-US" sz="2000" dirty="0" smtClean="0">
                <a:solidFill>
                  <a:srgbClr val="000000"/>
                </a:solidFill>
                <a:latin typeface="等线" panose="02010600030101010101" pitchFamily="2" charset="-122"/>
                <a:ea typeface="等线" panose="02010600030101010101" pitchFamily="2" charset="-122"/>
                <a:sym typeface="微软雅黑" panose="020B0503020204020204" pitchFamily="34" charset="-122"/>
              </a:rPr>
              <a:t>；</a:t>
            </a:r>
          </a:p>
          <a:p>
            <a:pPr lvl="1">
              <a:lnSpc>
                <a:spcPct val="150000"/>
              </a:lnSpc>
            </a:pPr>
            <a:r>
              <a:rPr lang="zh-CN" altLang="en-US" sz="2000" dirty="0" smtClean="0">
                <a:solidFill>
                  <a:srgbClr val="000000"/>
                </a:solidFill>
                <a:latin typeface="等线" panose="02010600030101010101" pitchFamily="2" charset="-122"/>
                <a:ea typeface="等线" panose="02010600030101010101" pitchFamily="2" charset="-122"/>
                <a:sym typeface="微软雅黑" panose="020B0503020204020204" pitchFamily="34" charset="-122"/>
              </a:rPr>
              <a:t>           后者是要充分发展近代民族工商业，解决生产力问题。</a:t>
            </a:r>
            <a:endParaRPr lang="zh-CN" altLang="en-US" sz="2400" dirty="0" smtClean="0">
              <a:solidFill>
                <a:srgbClr val="000000"/>
              </a:solidFill>
              <a:latin typeface="等线" panose="02010600030101010101" pitchFamily="2" charset="-122"/>
              <a:ea typeface="等线" panose="02010600030101010101" pitchFamily="2" charset="-122"/>
              <a:sym typeface="微软雅黑" panose="020B0503020204020204" pitchFamily="34" charset="-122"/>
            </a:endParaRPr>
          </a:p>
        </p:txBody>
      </p:sp>
      <p:sp>
        <p:nvSpPr>
          <p:cNvPr id="6" name="文本框 5"/>
          <p:cNvSpPr txBox="1"/>
          <p:nvPr/>
        </p:nvSpPr>
        <p:spPr>
          <a:xfrm>
            <a:off x="806970" y="441659"/>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pic>
        <p:nvPicPr>
          <p:cNvPr id="7" name="图片 6"/>
          <p:cNvPicPr>
            <a:picLocks noChangeAspect="1"/>
          </p:cNvPicPr>
          <p:nvPr/>
        </p:nvPicPr>
        <p:blipFill>
          <a:blip r:embed="rId3"/>
          <a:stretch>
            <a:fillRect/>
          </a:stretch>
        </p:blipFill>
        <p:spPr>
          <a:xfrm>
            <a:off x="4476795" y="1189201"/>
            <a:ext cx="1477729" cy="456534"/>
          </a:xfrm>
          <a:prstGeom prst="rect">
            <a:avLst/>
          </a:prstGeom>
        </p:spPr>
      </p:pic>
    </p:spTree>
    <p:extLst>
      <p:ext uri="{BB962C8B-B14F-4D97-AF65-F5344CB8AC3E}">
        <p14:creationId xmlns:p14="http://schemas.microsoft.com/office/powerpoint/2010/main" val="111120876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8793" y="551893"/>
            <a:ext cx="11653207" cy="6091788"/>
          </a:xfrm>
        </p:spPr>
        <p:txBody>
          <a:bodyPr>
            <a:normAutofit fontScale="92500" lnSpcReduction="10000"/>
          </a:bodyPr>
          <a:lstStyle/>
          <a:p>
            <a:endParaRPr lang="zh-CN" altLang="en-US" sz="2400" dirty="0" smtClean="0">
              <a:latin typeface="方正清刻本悦宋简体" panose="02000000000000000000" pitchFamily="2" charset="-122"/>
              <a:ea typeface="方正清刻本悦宋简体" panose="02000000000000000000" pitchFamily="2" charset="-122"/>
            </a:endParaRPr>
          </a:p>
          <a:p>
            <a:r>
              <a:rPr lang="zh-CN" altLang="en-US" sz="2400" dirty="0" smtClean="0">
                <a:latin typeface="方正清刻本悦宋简体" panose="02000000000000000000" pitchFamily="2" charset="-122"/>
                <a:ea typeface="方正清刻本悦宋简体" panose="02000000000000000000" pitchFamily="2" charset="-122"/>
              </a:rPr>
              <a:t>   三</a:t>
            </a:r>
            <a:r>
              <a:rPr lang="zh-CN" altLang="en-US" sz="2400" dirty="0">
                <a:latin typeface="方正清刻本悦宋简体" panose="02000000000000000000" pitchFamily="2" charset="-122"/>
                <a:ea typeface="方正清刻本悦宋简体" panose="02000000000000000000" pitchFamily="2" charset="-122"/>
              </a:rPr>
              <a:t>、主要矛盾和历史任务</a:t>
            </a:r>
            <a:endParaRPr lang="en-US" altLang="zh-CN" sz="2800" dirty="0">
              <a:solidFill>
                <a:srgbClr val="FF0000"/>
              </a:solidFill>
              <a:latin typeface="方正清刻本悦宋简体" panose="02000000000000000000" pitchFamily="2" charset="-122"/>
              <a:ea typeface="方正清刻本悦宋简体" panose="02000000000000000000" pitchFamily="2" charset="-122"/>
            </a:endParaRPr>
          </a:p>
          <a:p>
            <a:r>
              <a:rPr lang="zh-CN" altLang="en-US" sz="2400" dirty="0" smtClean="0">
                <a:latin typeface="方正清刻本悦宋简体" panose="02000000000000000000" pitchFamily="2" charset="-122"/>
                <a:ea typeface="方正清刻本悦宋简体" panose="02000000000000000000" pitchFamily="2" charset="-122"/>
              </a:rPr>
              <a:t>（二）两大历史任务</a:t>
            </a:r>
            <a:r>
              <a:rPr lang="zh-CN" altLang="en-US" sz="2000" dirty="0" smtClean="0">
                <a:solidFill>
                  <a:srgbClr val="C00000"/>
                </a:solidFill>
              </a:rPr>
              <a:t>★★</a:t>
            </a:r>
            <a:endParaRPr lang="zh-CN" altLang="en-US" dirty="0">
              <a:solidFill>
                <a:srgbClr val="C00000"/>
              </a:solidFill>
              <a:latin typeface="方正清刻本悦宋简体" panose="02000000000000000000" pitchFamily="2" charset="-122"/>
              <a:ea typeface="方正清刻本悦宋简体" panose="02000000000000000000" pitchFamily="2" charset="-122"/>
              <a:sym typeface="微软雅黑" panose="020B0503020204020204" pitchFamily="34" charset="-122"/>
            </a:endParaRPr>
          </a:p>
          <a:p>
            <a:r>
              <a:rPr lang="zh-CN" altLang="en-US" b="1" u="sng" dirty="0" smtClean="0">
                <a:solidFill>
                  <a:srgbClr val="C00000"/>
                </a:solidFill>
                <a:sym typeface="微软雅黑" panose="020B0503020204020204" pitchFamily="34" charset="-122"/>
              </a:rPr>
              <a:t>两</a:t>
            </a:r>
            <a:r>
              <a:rPr lang="zh-CN" altLang="en-US" b="1" u="sng" dirty="0">
                <a:solidFill>
                  <a:srgbClr val="C00000"/>
                </a:solidFill>
                <a:sym typeface="微软雅黑" panose="020B0503020204020204" pitchFamily="34" charset="-122"/>
              </a:rPr>
              <a:t>大历史任务关系</a:t>
            </a:r>
            <a:r>
              <a:rPr lang="zh-CN" altLang="en-US" dirty="0">
                <a:solidFill>
                  <a:srgbClr val="000000"/>
                </a:solidFill>
                <a:sym typeface="微软雅黑" panose="020B0503020204020204" pitchFamily="34" charset="-122"/>
              </a:rPr>
              <a:t>：既相互区别，又相互联系</a:t>
            </a:r>
            <a:endParaRPr lang="en-US" altLang="zh-CN" dirty="0">
              <a:solidFill>
                <a:srgbClr val="000000"/>
              </a:solidFill>
              <a:sym typeface="微软雅黑" panose="020B0503020204020204" pitchFamily="34" charset="-122"/>
            </a:endParaRPr>
          </a:p>
          <a:p>
            <a:pPr lvl="1">
              <a:lnSpc>
                <a:spcPct val="150000"/>
              </a:lnSpc>
            </a:pPr>
            <a:r>
              <a:rPr lang="zh-CN" altLang="en-US" sz="2000" dirty="0">
                <a:solidFill>
                  <a:srgbClr val="000000"/>
                </a:solidFill>
                <a:latin typeface="等线" panose="02010600030101010101" pitchFamily="2" charset="-122"/>
                <a:ea typeface="等线" panose="02010600030101010101" pitchFamily="2" charset="-122"/>
                <a:sym typeface="微软雅黑" panose="020B0503020204020204" pitchFamily="34" charset="-122"/>
              </a:rPr>
              <a:t>区别</a:t>
            </a:r>
            <a:r>
              <a:rPr lang="zh-CN" altLang="en-US" sz="2000" dirty="0" smtClean="0">
                <a:solidFill>
                  <a:srgbClr val="000000"/>
                </a:solidFill>
                <a:latin typeface="等线" panose="02010600030101010101" pitchFamily="2" charset="-122"/>
                <a:ea typeface="等线" panose="02010600030101010101" pitchFamily="2" charset="-122"/>
                <a:sym typeface="微软雅黑" panose="020B0503020204020204" pitchFamily="34" charset="-122"/>
              </a:rPr>
              <a:t>：前者要</a:t>
            </a:r>
            <a:r>
              <a:rPr lang="zh-CN" altLang="en-US" sz="2000" dirty="0">
                <a:solidFill>
                  <a:srgbClr val="000000"/>
                </a:solidFill>
                <a:latin typeface="等线" panose="02010600030101010101" pitchFamily="2" charset="-122"/>
                <a:ea typeface="等线" panose="02010600030101010101" pitchFamily="2" charset="-122"/>
                <a:sym typeface="微软雅黑" panose="020B0503020204020204" pitchFamily="34" charset="-122"/>
              </a:rPr>
              <a:t>从根本上推翻半殖民地半封建的社会统治秩序，</a:t>
            </a:r>
            <a:r>
              <a:rPr lang="zh-CN" altLang="en-US" sz="2000" b="1" dirty="0">
                <a:solidFill>
                  <a:srgbClr val="C00000"/>
                </a:solidFill>
                <a:latin typeface="等线" panose="02010600030101010101" pitchFamily="2" charset="-122"/>
                <a:ea typeface="等线" panose="02010600030101010101" pitchFamily="2" charset="-122"/>
                <a:sym typeface="微软雅黑" panose="020B0503020204020204" pitchFamily="34" charset="-122"/>
              </a:rPr>
              <a:t>解决生产关系问题</a:t>
            </a:r>
            <a:r>
              <a:rPr lang="zh-CN" altLang="en-US" sz="2000" dirty="0" smtClean="0">
                <a:solidFill>
                  <a:srgbClr val="000000"/>
                </a:solidFill>
                <a:latin typeface="等线" panose="02010600030101010101" pitchFamily="2" charset="-122"/>
                <a:ea typeface="等线" panose="02010600030101010101" pitchFamily="2" charset="-122"/>
                <a:sym typeface="微软雅黑" panose="020B0503020204020204" pitchFamily="34" charset="-122"/>
              </a:rPr>
              <a:t>；</a:t>
            </a:r>
          </a:p>
          <a:p>
            <a:pPr lvl="1">
              <a:lnSpc>
                <a:spcPct val="150000"/>
              </a:lnSpc>
            </a:pPr>
            <a:r>
              <a:rPr lang="zh-CN" altLang="en-US" sz="2000" dirty="0">
                <a:solidFill>
                  <a:srgbClr val="000000"/>
                </a:solidFill>
                <a:latin typeface="等线" panose="02010600030101010101" pitchFamily="2" charset="-122"/>
                <a:ea typeface="等线" panose="02010600030101010101" pitchFamily="2" charset="-122"/>
                <a:sym typeface="微软雅黑" panose="020B0503020204020204" pitchFamily="34" charset="-122"/>
              </a:rPr>
              <a:t> </a:t>
            </a:r>
            <a:r>
              <a:rPr lang="zh-CN" altLang="en-US" sz="2000" dirty="0" smtClean="0">
                <a:solidFill>
                  <a:srgbClr val="000000"/>
                </a:solidFill>
                <a:latin typeface="等线" panose="02010600030101010101" pitchFamily="2" charset="-122"/>
                <a:ea typeface="等线" panose="02010600030101010101" pitchFamily="2" charset="-122"/>
                <a:sym typeface="微软雅黑" panose="020B0503020204020204" pitchFamily="34" charset="-122"/>
              </a:rPr>
              <a:t>          后者是</a:t>
            </a:r>
            <a:r>
              <a:rPr lang="zh-CN" altLang="en-US" sz="2000" dirty="0">
                <a:solidFill>
                  <a:srgbClr val="000000"/>
                </a:solidFill>
                <a:latin typeface="等线" panose="02010600030101010101" pitchFamily="2" charset="-122"/>
                <a:ea typeface="等线" panose="02010600030101010101" pitchFamily="2" charset="-122"/>
                <a:sym typeface="微软雅黑" panose="020B0503020204020204" pitchFamily="34" charset="-122"/>
              </a:rPr>
              <a:t>要充分发展近代民族工商业，</a:t>
            </a:r>
            <a:r>
              <a:rPr lang="zh-CN" altLang="en-US" sz="2000" b="1" dirty="0">
                <a:solidFill>
                  <a:srgbClr val="C00000"/>
                </a:solidFill>
                <a:latin typeface="等线" panose="02010600030101010101" pitchFamily="2" charset="-122"/>
                <a:ea typeface="等线" panose="02010600030101010101" pitchFamily="2" charset="-122"/>
                <a:sym typeface="微软雅黑" panose="020B0503020204020204" pitchFamily="34" charset="-122"/>
              </a:rPr>
              <a:t>解决生产力</a:t>
            </a:r>
            <a:r>
              <a:rPr lang="zh-CN" altLang="en-US" sz="2000" b="1" dirty="0" smtClean="0">
                <a:solidFill>
                  <a:srgbClr val="C00000"/>
                </a:solidFill>
                <a:latin typeface="等线" panose="02010600030101010101" pitchFamily="2" charset="-122"/>
                <a:ea typeface="等线" panose="02010600030101010101" pitchFamily="2" charset="-122"/>
                <a:sym typeface="微软雅黑" panose="020B0503020204020204" pitchFamily="34" charset="-122"/>
              </a:rPr>
              <a:t>问题</a:t>
            </a:r>
            <a:r>
              <a:rPr lang="zh-CN" altLang="en-US" sz="2000" dirty="0" smtClean="0">
                <a:solidFill>
                  <a:srgbClr val="000000"/>
                </a:solidFill>
                <a:latin typeface="等线" panose="02010600030101010101" pitchFamily="2" charset="-122"/>
                <a:ea typeface="等线" panose="02010600030101010101" pitchFamily="2" charset="-122"/>
                <a:sym typeface="微软雅黑" panose="020B0503020204020204" pitchFamily="34" charset="-122"/>
              </a:rPr>
              <a:t>。</a:t>
            </a:r>
            <a:endParaRPr lang="zh-CN" altLang="en-US" sz="2400" dirty="0">
              <a:solidFill>
                <a:srgbClr val="000000"/>
              </a:solidFill>
              <a:latin typeface="等线" panose="02010600030101010101" pitchFamily="2" charset="-122"/>
              <a:ea typeface="等线" panose="02010600030101010101" pitchFamily="2" charset="-122"/>
              <a:sym typeface="微软雅黑" panose="020B0503020204020204" pitchFamily="34" charset="-122"/>
            </a:endParaRPr>
          </a:p>
          <a:p>
            <a:pPr lvl="1">
              <a:lnSpc>
                <a:spcPct val="150000"/>
              </a:lnSpc>
            </a:pPr>
            <a:r>
              <a:rPr lang="zh-CN" altLang="en-US" sz="2000" dirty="0">
                <a:solidFill>
                  <a:srgbClr val="000000"/>
                </a:solidFill>
                <a:latin typeface="等线" panose="02010600030101010101" pitchFamily="2" charset="-122"/>
                <a:ea typeface="等线" panose="02010600030101010101" pitchFamily="2" charset="-122"/>
                <a:sym typeface="微软雅黑" panose="020B0503020204020204" pitchFamily="34" charset="-122"/>
              </a:rPr>
              <a:t>联系</a:t>
            </a:r>
            <a:r>
              <a:rPr lang="zh-CN" altLang="en-US" sz="2000" dirty="0" smtClean="0">
                <a:solidFill>
                  <a:srgbClr val="000000"/>
                </a:solidFill>
                <a:latin typeface="等线" panose="02010600030101010101" pitchFamily="2" charset="-122"/>
                <a:ea typeface="等线" panose="02010600030101010101" pitchFamily="2" charset="-122"/>
                <a:sym typeface="微软雅黑" panose="020B0503020204020204" pitchFamily="34" charset="-122"/>
              </a:rPr>
              <a:t>：</a:t>
            </a:r>
            <a:r>
              <a:rPr lang="zh-CN" altLang="en-US" sz="2000" b="1" dirty="0" smtClean="0">
                <a:solidFill>
                  <a:srgbClr val="C00000"/>
                </a:solidFill>
                <a:latin typeface="等线" panose="02010600030101010101" pitchFamily="2" charset="-122"/>
                <a:ea typeface="等线" panose="02010600030101010101" pitchFamily="2" charset="-122"/>
                <a:sym typeface="微软雅黑" panose="020B0503020204020204" pitchFamily="34" charset="-122"/>
              </a:rPr>
              <a:t>完成</a:t>
            </a:r>
            <a:r>
              <a:rPr lang="zh-CN" altLang="en-US" sz="2000" b="1" dirty="0">
                <a:solidFill>
                  <a:srgbClr val="C00000"/>
                </a:solidFill>
                <a:latin typeface="等线" panose="02010600030101010101" pitchFamily="2" charset="-122"/>
                <a:ea typeface="等线" panose="02010600030101010101" pitchFamily="2" charset="-122"/>
                <a:sym typeface="微软雅黑" panose="020B0503020204020204" pitchFamily="34" charset="-122"/>
              </a:rPr>
              <a:t>第一大任务是为第二大任务完成创造条件</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a:t>
            </a:r>
          </a:p>
          <a:p>
            <a:pPr lvl="1">
              <a:lnSpc>
                <a:spcPct val="150000"/>
              </a:lnSpc>
            </a:pPr>
            <a:r>
              <a:rPr lang="zh-CN" altLang="en-US" sz="2000" dirty="0" smtClean="0">
                <a:solidFill>
                  <a:srgbClr val="C00000"/>
                </a:solidFill>
                <a:latin typeface="等线" panose="02010600030101010101" pitchFamily="2" charset="-122"/>
                <a:ea typeface="等线" panose="02010600030101010101" pitchFamily="2" charset="-122"/>
                <a:sym typeface="微软雅黑" panose="020B0503020204020204" pitchFamily="34" charset="-122"/>
              </a:rPr>
              <a:t> </a:t>
            </a:r>
            <a:r>
              <a:rPr lang="zh-CN" altLang="en-US" sz="2000" dirty="0" smtClean="0">
                <a:solidFill>
                  <a:srgbClr val="000000"/>
                </a:solidFill>
                <a:latin typeface="等线" panose="02010600030101010101" pitchFamily="2" charset="-122"/>
                <a:ea typeface="等线" panose="02010600030101010101" pitchFamily="2" charset="-122"/>
                <a:sym typeface="微软雅黑" panose="020B0503020204020204" pitchFamily="34" charset="-122"/>
              </a:rPr>
              <a:t>一方面</a:t>
            </a:r>
            <a:r>
              <a:rPr lang="zh-CN" altLang="en-US" sz="2000" dirty="0">
                <a:solidFill>
                  <a:srgbClr val="000000"/>
                </a:solidFill>
                <a:latin typeface="等线" panose="02010600030101010101" pitchFamily="2" charset="-122"/>
                <a:ea typeface="等线" panose="02010600030101010101" pitchFamily="2" charset="-122"/>
                <a:sym typeface="微软雅黑" panose="020B0503020204020204" pitchFamily="34" charset="-122"/>
              </a:rPr>
              <a:t>，前者是前提条件，只有实现民族独立人民解放，才能废除列强强加的不平等条约，才能推翻封建专制制度，改变买办和封建生产关系，解放</a:t>
            </a:r>
            <a:r>
              <a:rPr lang="zh-CN" altLang="en-US" sz="2000" dirty="0" smtClean="0">
                <a:solidFill>
                  <a:srgbClr val="000000"/>
                </a:solidFill>
                <a:latin typeface="等线" panose="02010600030101010101" pitchFamily="2" charset="-122"/>
                <a:ea typeface="等线" panose="02010600030101010101" pitchFamily="2" charset="-122"/>
                <a:sym typeface="微软雅黑" panose="020B0503020204020204" pitchFamily="34" charset="-122"/>
              </a:rPr>
              <a:t>生产力；</a:t>
            </a:r>
          </a:p>
          <a:p>
            <a:pPr lvl="1">
              <a:lnSpc>
                <a:spcPct val="150000"/>
              </a:lnSpc>
            </a:pPr>
            <a:r>
              <a:rPr lang="zh-CN" altLang="en-US" sz="2000" dirty="0" smtClean="0">
                <a:solidFill>
                  <a:srgbClr val="000000"/>
                </a:solidFill>
                <a:latin typeface="等线" panose="02010600030101010101" pitchFamily="2" charset="-122"/>
                <a:ea typeface="等线" panose="02010600030101010101" pitchFamily="2" charset="-122"/>
                <a:sym typeface="微软雅黑" panose="020B0503020204020204" pitchFamily="34" charset="-122"/>
              </a:rPr>
              <a:t>另</a:t>
            </a:r>
            <a:r>
              <a:rPr lang="zh-CN" altLang="en-US" sz="2000" dirty="0">
                <a:solidFill>
                  <a:srgbClr val="000000"/>
                </a:solidFill>
                <a:latin typeface="等线" panose="02010600030101010101" pitchFamily="2" charset="-122"/>
                <a:ea typeface="等线" panose="02010600030101010101" pitchFamily="2" charset="-122"/>
                <a:sym typeface="微软雅黑" panose="020B0503020204020204" pitchFamily="34" charset="-122"/>
              </a:rPr>
              <a:t>一方面，争取民族独立和人民解放的最终目的</a:t>
            </a:r>
            <a:r>
              <a:rPr lang="zh-CN" altLang="en-US" sz="2000" dirty="0" smtClean="0">
                <a:solidFill>
                  <a:srgbClr val="000000"/>
                </a:solidFill>
                <a:latin typeface="等线" panose="02010600030101010101" pitchFamily="2" charset="-122"/>
                <a:ea typeface="等线" panose="02010600030101010101" pitchFamily="2" charset="-122"/>
                <a:sym typeface="微软雅黑" panose="020B0503020204020204" pitchFamily="34" charset="-122"/>
              </a:rPr>
              <a:t>是实现</a:t>
            </a:r>
            <a:r>
              <a:rPr lang="zh-CN" altLang="en-US" sz="2000" dirty="0">
                <a:solidFill>
                  <a:srgbClr val="000000"/>
                </a:solidFill>
                <a:latin typeface="等线" panose="02010600030101010101" pitchFamily="2" charset="-122"/>
                <a:ea typeface="等线" panose="02010600030101010101" pitchFamily="2" charset="-122"/>
                <a:sym typeface="微软雅黑" panose="020B0503020204020204" pitchFamily="34" charset="-122"/>
              </a:rPr>
              <a:t>国家繁荣和人民共同富裕</a:t>
            </a:r>
            <a:r>
              <a:rPr lang="zh-CN" altLang="en-US" sz="2000" dirty="0" smtClean="0">
                <a:solidFill>
                  <a:srgbClr val="000000"/>
                </a:solidFill>
                <a:latin typeface="等线" panose="02010600030101010101" pitchFamily="2" charset="-122"/>
                <a:ea typeface="等线" panose="02010600030101010101" pitchFamily="2" charset="-122"/>
                <a:sym typeface="微软雅黑" panose="020B0503020204020204" pitchFamily="34" charset="-122"/>
              </a:rPr>
              <a:t>，使中华</a:t>
            </a:r>
            <a:r>
              <a:rPr lang="zh-CN" altLang="en-US" sz="2000" dirty="0">
                <a:solidFill>
                  <a:srgbClr val="000000"/>
                </a:solidFill>
                <a:latin typeface="等线" panose="02010600030101010101" pitchFamily="2" charset="-122"/>
                <a:ea typeface="等线" panose="02010600030101010101" pitchFamily="2" charset="-122"/>
                <a:sym typeface="微软雅黑" panose="020B0503020204020204" pitchFamily="34" charset="-122"/>
              </a:rPr>
              <a:t>民族自立于世界民族之林。 </a:t>
            </a:r>
            <a:endParaRPr lang="zh-CN" altLang="en-US" sz="2000" dirty="0" smtClean="0">
              <a:solidFill>
                <a:srgbClr val="000000"/>
              </a:solidFill>
              <a:latin typeface="等线" panose="02010600030101010101" pitchFamily="2" charset="-122"/>
              <a:ea typeface="等线" panose="02010600030101010101" pitchFamily="2" charset="-122"/>
              <a:sym typeface="微软雅黑" panose="020B0503020204020204" pitchFamily="34" charset="-122"/>
            </a:endParaRPr>
          </a:p>
          <a:p>
            <a:r>
              <a:rPr lang="zh-CN" altLang="en-US" dirty="0" smtClean="0"/>
              <a:t>       两</a:t>
            </a:r>
            <a:r>
              <a:rPr lang="zh-CN" altLang="en-US" dirty="0"/>
              <a:t>大历史任务完成之时，也就是中华民族伟大复兴之日</a:t>
            </a:r>
            <a:r>
              <a:rPr lang="zh-CN" altLang="en-US" dirty="0" smtClean="0"/>
              <a:t>。 实现</a:t>
            </a:r>
            <a:r>
              <a:rPr lang="zh-CN" altLang="en-US" dirty="0"/>
              <a:t>中华民族伟大复兴，成为中华民族近代</a:t>
            </a:r>
            <a:r>
              <a:rPr lang="zh-CN" altLang="en-US" dirty="0" smtClean="0"/>
              <a:t>以        来</a:t>
            </a:r>
            <a:r>
              <a:rPr lang="zh-CN" altLang="en-US" dirty="0"/>
              <a:t>最伟大的梦想。</a:t>
            </a:r>
            <a:endParaRPr lang="en-US" altLang="zh-CN" dirty="0">
              <a:sym typeface="微软雅黑" panose="020B0503020204020204" pitchFamily="34" charset="-122"/>
            </a:endParaRPr>
          </a:p>
          <a:p>
            <a:pPr lvl="1">
              <a:lnSpc>
                <a:spcPct val="150000"/>
              </a:lnSpc>
            </a:pPr>
            <a:endParaRPr lang="en-US" altLang="zh-CN" sz="2400" dirty="0">
              <a:solidFill>
                <a:srgbClr val="000000"/>
              </a:solidFill>
              <a:latin typeface="等线" panose="02010600030101010101" pitchFamily="2" charset="-122"/>
              <a:ea typeface="等线" panose="02010600030101010101" pitchFamily="2" charset="-122"/>
              <a:sym typeface="微软雅黑" panose="020B0503020204020204" pitchFamily="34" charset="-122"/>
            </a:endParaRPr>
          </a:p>
        </p:txBody>
      </p:sp>
      <p:sp>
        <p:nvSpPr>
          <p:cNvPr id="6" name="文本框 5"/>
          <p:cNvSpPr txBox="1"/>
          <p:nvPr/>
        </p:nvSpPr>
        <p:spPr>
          <a:xfrm>
            <a:off x="806970" y="441659"/>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pic>
        <p:nvPicPr>
          <p:cNvPr id="7" name="图片 6"/>
          <p:cNvPicPr>
            <a:picLocks noChangeAspect="1"/>
          </p:cNvPicPr>
          <p:nvPr/>
        </p:nvPicPr>
        <p:blipFill>
          <a:blip r:embed="rId3"/>
          <a:stretch>
            <a:fillRect/>
          </a:stretch>
        </p:blipFill>
        <p:spPr>
          <a:xfrm>
            <a:off x="4376782" y="1239236"/>
            <a:ext cx="1477729" cy="456534"/>
          </a:xfrm>
          <a:prstGeom prst="rect">
            <a:avLst/>
          </a:prstGeom>
        </p:spPr>
      </p:pic>
    </p:spTree>
    <p:extLst>
      <p:ext uri="{BB962C8B-B14F-4D97-AF65-F5344CB8AC3E}">
        <p14:creationId xmlns:p14="http://schemas.microsoft.com/office/powerpoint/2010/main" val="154931121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当外国列强向中国发动侵略战争时，中国社会的最主要矛盾是（ ）</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地主阶级与农民阶级的矛盾</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资产阶级与工人阶级的矛盾</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帝国主义与中华民族的矛盾</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封建主义与人民大众的矛盾</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1905788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当外国列强向中国发动侵略战争时，中国社会的最主要矛盾是（ ）</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地主阶级与农民阶级的矛盾</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资产阶级与工人阶级的矛盾</a:t>
            </a:r>
          </a:p>
          <a:p>
            <a:pPr algn="just"/>
            <a:r>
              <a:rPr lang="en-US" altLang="zh-CN" sz="2400" kern="100" dirty="0">
                <a:solidFill>
                  <a:srgbClr val="C00000"/>
                </a:solidFill>
                <a:latin typeface="Microsoft YaHei" charset="0"/>
                <a:ea typeface="Microsoft YaHei" charset="0"/>
                <a:cs typeface="Microsoft YaHei" charset="0"/>
              </a:rPr>
              <a:t>C:</a:t>
            </a:r>
            <a:r>
              <a:rPr lang="zh-CN" altLang="en-US" sz="2400" kern="100" dirty="0">
                <a:solidFill>
                  <a:srgbClr val="C00000"/>
                </a:solidFill>
                <a:latin typeface="Microsoft YaHei" charset="0"/>
                <a:ea typeface="Microsoft YaHei" charset="0"/>
                <a:cs typeface="Microsoft YaHei" charset="0"/>
              </a:rPr>
              <a:t>帝国主义与中华民族的矛盾</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封建主义与人民大众的矛盾</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9534920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970318"/>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近代以来中华民族始终面临着两大历史任务：一是求得民族独立和人民解放；二是（ ）</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反对帝国主义</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实现国家繁荣富强和人民共同富裕</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反对封建主义</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反对资产阶级</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143919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H_Other_1"/>
          <p:cNvSpPr/>
          <p:nvPr>
            <p:custDataLst>
              <p:tags r:id="rId1"/>
            </p:custDataLst>
          </p:nvPr>
        </p:nvSpPr>
        <p:spPr>
          <a:xfrm>
            <a:off x="396532" y="1712252"/>
            <a:ext cx="10840597" cy="3503364"/>
          </a:xfrm>
          <a:prstGeom prst="rect">
            <a:avLst/>
          </a:prstGeom>
          <a:solidFill>
            <a:srgbClr val="C00000">
              <a:alpha val="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lnSpc>
                <a:spcPct val="210000"/>
              </a:lnSpc>
            </a:pPr>
            <a:r>
              <a:rPr lang="zh-CN" altLang="en-US" dirty="0">
                <a:latin typeface="方正清刻本悦宋简体" panose="02000000000000000000" pitchFamily="2" charset="-122"/>
                <a:ea typeface="方正清刻本悦宋简体" panose="02000000000000000000" pitchFamily="2" charset="-122"/>
              </a:rPr>
              <a:t>旧民主主义革命</a:t>
            </a:r>
          </a:p>
        </p:txBody>
      </p:sp>
      <p:grpSp>
        <p:nvGrpSpPr>
          <p:cNvPr id="7" name="组合 14"/>
          <p:cNvGrpSpPr/>
          <p:nvPr/>
        </p:nvGrpSpPr>
        <p:grpSpPr>
          <a:xfrm>
            <a:off x="691848" y="3417259"/>
            <a:ext cx="9873530" cy="1687864"/>
            <a:chOff x="1110287" y="4278314"/>
            <a:chExt cx="9873530" cy="1687864"/>
          </a:xfrm>
        </p:grpSpPr>
        <p:cxnSp>
          <p:nvCxnSpPr>
            <p:cNvPr id="8" name="MH_Other_2"/>
            <p:cNvCxnSpPr/>
            <p:nvPr>
              <p:custDataLst>
                <p:tags r:id="rId2"/>
              </p:custDataLst>
            </p:nvPr>
          </p:nvCxnSpPr>
          <p:spPr>
            <a:xfrm flipV="1">
              <a:off x="1277957" y="4348163"/>
              <a:ext cx="9705860" cy="0"/>
            </a:xfrm>
            <a:prstGeom prst="line">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组合 5"/>
            <p:cNvGrpSpPr/>
            <p:nvPr/>
          </p:nvGrpSpPr>
          <p:grpSpPr>
            <a:xfrm>
              <a:off x="1110287" y="4292601"/>
              <a:ext cx="2068598" cy="1673577"/>
              <a:chOff x="1561979" y="4292601"/>
              <a:chExt cx="2068598" cy="1673577"/>
            </a:xfrm>
          </p:grpSpPr>
          <p:sp>
            <p:nvSpPr>
              <p:cNvPr id="30" name="MH_Other_3"/>
              <p:cNvSpPr/>
              <p:nvPr>
                <p:custDataLst>
                  <p:tags r:id="rId7"/>
                </p:custDataLst>
              </p:nvPr>
            </p:nvSpPr>
            <p:spPr>
              <a:xfrm>
                <a:off x="2448306" y="4292601"/>
                <a:ext cx="173038" cy="1746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a:p>
            </p:txBody>
          </p:sp>
          <p:cxnSp>
            <p:nvCxnSpPr>
              <p:cNvPr id="31" name="MH_Other_4"/>
              <p:cNvCxnSpPr>
                <a:stCxn id="30" idx="0"/>
              </p:cNvCxnSpPr>
              <p:nvPr>
                <p:custDataLst>
                  <p:tags r:id="rId8"/>
                </p:custDataLst>
              </p:nvPr>
            </p:nvCxnSpPr>
            <p:spPr>
              <a:xfrm>
                <a:off x="2534825" y="4292601"/>
                <a:ext cx="5562" cy="51713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MH_SubTitle_1"/>
              <p:cNvSpPr txBox="1">
                <a:spLocks/>
              </p:cNvSpPr>
              <p:nvPr>
                <p:custDataLst>
                  <p:tags r:id="rId9"/>
                </p:custDataLst>
              </p:nvPr>
            </p:nvSpPr>
            <p:spPr>
              <a:xfrm>
                <a:off x="1806957" y="4898326"/>
                <a:ext cx="1495425" cy="422275"/>
              </a:xfrm>
              <a:prstGeom prst="rect">
                <a:avLst/>
              </a:prstGeom>
              <a:noFill/>
            </p:spPr>
            <p:txBody>
              <a:bodyPr>
                <a:normAutofit lnSpcReduction="10000"/>
              </a:bodyPr>
              <a:lstStyle>
                <a:defPPr>
                  <a:defRPr lang="zh-CN"/>
                </a:defPPr>
                <a:lvl1pPr>
                  <a:lnSpc>
                    <a:spcPct val="130000"/>
                  </a:lnSpc>
                  <a:defRPr sz="1200"/>
                </a:lvl1pPr>
              </a:lstStyle>
              <a:p>
                <a:pPr algn="ctr">
                  <a:defRPr/>
                </a:pPr>
                <a:r>
                  <a:rPr lang="en-US" altLang="zh-CN" sz="1800" b="1" dirty="0" smtClean="0">
                    <a:solidFill>
                      <a:srgbClr val="C00000"/>
                    </a:solidFill>
                  </a:rPr>
                  <a:t>1840</a:t>
                </a:r>
                <a:r>
                  <a:rPr lang="zh-CN" altLang="en-US" sz="1800" b="1" dirty="0" smtClean="0">
                    <a:solidFill>
                      <a:srgbClr val="C00000"/>
                    </a:solidFill>
                  </a:rPr>
                  <a:t>年</a:t>
                </a:r>
                <a:endParaRPr lang="zh-CN" altLang="en-US" sz="1800" b="1" dirty="0">
                  <a:solidFill>
                    <a:srgbClr val="C00000"/>
                  </a:solidFill>
                </a:endParaRPr>
              </a:p>
            </p:txBody>
          </p:sp>
          <p:sp>
            <p:nvSpPr>
              <p:cNvPr id="33" name="MH_Text_1"/>
              <p:cNvSpPr txBox="1">
                <a:spLocks/>
              </p:cNvSpPr>
              <p:nvPr>
                <p:custDataLst>
                  <p:tags r:id="rId10"/>
                </p:custDataLst>
              </p:nvPr>
            </p:nvSpPr>
            <p:spPr bwMode="auto">
              <a:xfrm>
                <a:off x="1561979" y="5264503"/>
                <a:ext cx="2068598"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zh-CN" altLang="en-US" sz="2000" dirty="0" smtClean="0">
                    <a:latin typeface="+mj-ea"/>
                    <a:ea typeface="+mj-ea"/>
                  </a:rPr>
                  <a:t>第一次鸦片战争</a:t>
                </a:r>
                <a:endParaRPr lang="zh-CN" altLang="en-US" sz="2000" dirty="0">
                  <a:latin typeface="+mj-ea"/>
                  <a:ea typeface="+mj-ea"/>
                </a:endParaRPr>
              </a:p>
            </p:txBody>
          </p:sp>
        </p:grpSp>
        <p:grpSp>
          <p:nvGrpSpPr>
            <p:cNvPr id="13" name="组合 9"/>
            <p:cNvGrpSpPr/>
            <p:nvPr/>
          </p:nvGrpSpPr>
          <p:grpSpPr>
            <a:xfrm>
              <a:off x="7039779" y="4278314"/>
              <a:ext cx="1740664" cy="1682750"/>
              <a:chOff x="6723839" y="4278314"/>
              <a:chExt cx="1740664" cy="1682750"/>
            </a:xfrm>
          </p:grpSpPr>
          <p:sp>
            <p:nvSpPr>
              <p:cNvPr id="14" name="MH_SubTitle_4"/>
              <p:cNvSpPr txBox="1">
                <a:spLocks/>
              </p:cNvSpPr>
              <p:nvPr>
                <p:custDataLst>
                  <p:tags r:id="rId3"/>
                </p:custDataLst>
              </p:nvPr>
            </p:nvSpPr>
            <p:spPr>
              <a:xfrm>
                <a:off x="6859589" y="4891088"/>
                <a:ext cx="1495425" cy="423862"/>
              </a:xfrm>
              <a:prstGeom prst="rect">
                <a:avLst/>
              </a:prstGeom>
              <a:noFill/>
            </p:spPr>
            <p:txBody>
              <a:bodyPr>
                <a:normAutofit lnSpcReduction="10000"/>
              </a:bodyPr>
              <a:lstStyle>
                <a:defPPr>
                  <a:defRPr lang="zh-CN"/>
                </a:defPPr>
                <a:lvl1pPr algn="ctr">
                  <a:lnSpc>
                    <a:spcPct val="130000"/>
                  </a:lnSpc>
                  <a:defRPr b="1">
                    <a:solidFill>
                      <a:srgbClr val="C00000"/>
                    </a:solidFill>
                  </a:defRPr>
                </a:lvl1pPr>
              </a:lstStyle>
              <a:p>
                <a:r>
                  <a:rPr lang="en-US" altLang="zh-CN" dirty="0" smtClean="0"/>
                  <a:t>1949</a:t>
                </a:r>
                <a:r>
                  <a:rPr lang="zh-CN" altLang="en-US" dirty="0" smtClean="0"/>
                  <a:t>年</a:t>
                </a:r>
                <a:endParaRPr lang="zh-CN" altLang="en-US" dirty="0"/>
              </a:p>
            </p:txBody>
          </p:sp>
          <p:sp>
            <p:nvSpPr>
              <p:cNvPr id="15" name="MH_Text_4"/>
              <p:cNvSpPr txBox="1">
                <a:spLocks/>
              </p:cNvSpPr>
              <p:nvPr>
                <p:custDataLst>
                  <p:tags r:id="rId4"/>
                </p:custDataLst>
              </p:nvPr>
            </p:nvSpPr>
            <p:spPr bwMode="auto">
              <a:xfrm>
                <a:off x="6723839" y="5259389"/>
                <a:ext cx="1740664"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defPPr>
                  <a:defRPr lang="zh-CN"/>
                </a:defPPr>
                <a:lvl1pPr algn="ctr">
                  <a:lnSpc>
                    <a:spcPct val="110000"/>
                  </a:lnSpc>
                  <a:defRPr sz="2000">
                    <a:latin typeface="+mj-ea"/>
                    <a:ea typeface="+mj-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smtClean="0"/>
                  <a:t>新中国建立</a:t>
                </a:r>
                <a:endParaRPr lang="zh-CN" altLang="en-US" dirty="0"/>
              </a:p>
            </p:txBody>
          </p:sp>
          <p:sp>
            <p:nvSpPr>
              <p:cNvPr id="16" name="MH_Other_11"/>
              <p:cNvSpPr/>
              <p:nvPr>
                <p:custDataLst>
                  <p:tags r:id="rId5"/>
                </p:custDataLst>
              </p:nvPr>
            </p:nvSpPr>
            <p:spPr>
              <a:xfrm flipV="1">
                <a:off x="7515225" y="4278314"/>
                <a:ext cx="173038" cy="1746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a:p>
            </p:txBody>
          </p:sp>
          <p:cxnSp>
            <p:nvCxnSpPr>
              <p:cNvPr id="17" name="MH_Other_12"/>
              <p:cNvCxnSpPr>
                <a:stCxn id="16" idx="0"/>
              </p:cNvCxnSpPr>
              <p:nvPr>
                <p:custDataLst>
                  <p:tags r:id="rId6"/>
                </p:custDataLst>
              </p:nvPr>
            </p:nvCxnSpPr>
            <p:spPr>
              <a:xfrm flipH="1">
                <a:off x="7600950" y="4452939"/>
                <a:ext cx="0" cy="3825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9" name="矩形 38"/>
          <p:cNvSpPr/>
          <p:nvPr/>
        </p:nvSpPr>
        <p:spPr>
          <a:xfrm>
            <a:off x="7638833" y="2239314"/>
            <a:ext cx="2339102" cy="918200"/>
          </a:xfrm>
          <a:prstGeom prst="rect">
            <a:avLst/>
          </a:prstGeom>
        </p:spPr>
        <p:txBody>
          <a:bodyPr wrap="none">
            <a:spAutoFit/>
          </a:bodyPr>
          <a:lstStyle/>
          <a:p>
            <a:pPr algn="ctr">
              <a:lnSpc>
                <a:spcPct val="210000"/>
              </a:lnSpc>
            </a:pPr>
            <a:r>
              <a:rPr lang="zh-CN" altLang="en-US" sz="2800" dirty="0" smtClean="0">
                <a:latin typeface="方正清刻本悦宋简体" panose="02000000000000000000" pitchFamily="2" charset="-122"/>
                <a:ea typeface="方正清刻本悦宋简体" panose="02000000000000000000" pitchFamily="2" charset="-122"/>
              </a:rPr>
              <a:t>社会主义建设</a:t>
            </a:r>
            <a:endParaRPr lang="zh-CN" altLang="en-US" sz="2800" dirty="0">
              <a:latin typeface="方正清刻本悦宋简体" panose="02000000000000000000" pitchFamily="2" charset="-122"/>
              <a:ea typeface="方正清刻本悦宋简体" panose="02000000000000000000" pitchFamily="2" charset="-122"/>
            </a:endParaRPr>
          </a:p>
        </p:txBody>
      </p:sp>
      <p:sp>
        <p:nvSpPr>
          <p:cNvPr id="40" name="标题 1"/>
          <p:cNvSpPr>
            <a:spLocks noGrp="1"/>
          </p:cNvSpPr>
          <p:nvPr>
            <p:ph type="title"/>
          </p:nvPr>
        </p:nvSpPr>
        <p:spPr>
          <a:xfrm>
            <a:off x="838200" y="365126"/>
            <a:ext cx="10515600" cy="645130"/>
          </a:xfrm>
        </p:spPr>
        <p:txBody>
          <a:bodyPr>
            <a:normAutofit/>
          </a:bodyPr>
          <a:lstStyle/>
          <a:p>
            <a:r>
              <a:rPr lang="zh-CN" altLang="en-US" dirty="0"/>
              <a:t>中国近现代史纲要教材框架</a:t>
            </a:r>
          </a:p>
        </p:txBody>
      </p:sp>
    </p:spTree>
    <p:extLst>
      <p:ext uri="{BB962C8B-B14F-4D97-AF65-F5344CB8AC3E}">
        <p14:creationId xmlns:p14="http://schemas.microsoft.com/office/powerpoint/2010/main" val="318562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p:tgtEl>
                                          <p:spTgt spid="39"/>
                                        </p:tgtEl>
                                        <p:attrNameLst>
                                          <p:attrName>ppt_y</p:attrName>
                                        </p:attrNameLst>
                                      </p:cBhvr>
                                      <p:tavLst>
                                        <p:tav tm="0">
                                          <p:val>
                                            <p:strVal val="#ppt_y+#ppt_h*1.125000"/>
                                          </p:val>
                                        </p:tav>
                                        <p:tav tm="100000">
                                          <p:val>
                                            <p:strVal val="#ppt_y"/>
                                          </p:val>
                                        </p:tav>
                                      </p:tavLst>
                                    </p:anim>
                                    <p:animEffect transition="in" filter="wipe(up)">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970318"/>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近代以来中华民族始终面临着两大历史任务：一是求得民族独立和人民解放；二是（ ）</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反对帝国主义</a:t>
            </a:r>
          </a:p>
          <a:p>
            <a:pPr algn="just"/>
            <a:r>
              <a:rPr lang="en-US" altLang="zh-CN" sz="2400" kern="100" dirty="0">
                <a:solidFill>
                  <a:srgbClr val="C00000"/>
                </a:solidFill>
                <a:latin typeface="Microsoft YaHei" charset="0"/>
                <a:ea typeface="Microsoft YaHei" charset="0"/>
                <a:cs typeface="Microsoft YaHei" charset="0"/>
              </a:rPr>
              <a:t>B:</a:t>
            </a:r>
            <a:r>
              <a:rPr lang="zh-CN" altLang="en-US" sz="2400" kern="100" dirty="0">
                <a:solidFill>
                  <a:srgbClr val="C00000"/>
                </a:solidFill>
                <a:latin typeface="Microsoft YaHei" charset="0"/>
                <a:ea typeface="Microsoft YaHei" charset="0"/>
                <a:cs typeface="Microsoft YaHei" charset="0"/>
              </a:rPr>
              <a:t>实现国家繁荣富强和人民共同富裕</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反对封建主义</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反对资产阶级</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38818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近代以来，中国人民争取民族独立和人民解放的最终目的是（ ）</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反对列强宗教渗透和侵略</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使中国走向现代化</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反对帝国主义</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反对封建主义</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1849353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近代以来，中国人民争取民族独立和人民解放的最终目的是（ ）</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反对列强宗教渗透和侵略</a:t>
            </a:r>
          </a:p>
          <a:p>
            <a:pPr algn="just"/>
            <a:r>
              <a:rPr lang="en-US" altLang="zh-CN" sz="2400" kern="100" dirty="0">
                <a:solidFill>
                  <a:srgbClr val="C00000"/>
                </a:solidFill>
                <a:latin typeface="Microsoft YaHei" charset="0"/>
                <a:ea typeface="Microsoft YaHei" charset="0"/>
                <a:cs typeface="Microsoft YaHei" charset="0"/>
              </a:rPr>
              <a:t>B:</a:t>
            </a:r>
            <a:r>
              <a:rPr lang="zh-CN" altLang="en-US" sz="2400" kern="100" dirty="0">
                <a:solidFill>
                  <a:srgbClr val="C00000"/>
                </a:solidFill>
                <a:latin typeface="Microsoft YaHei" charset="0"/>
                <a:ea typeface="Microsoft YaHei" charset="0"/>
                <a:cs typeface="Microsoft YaHei" charset="0"/>
              </a:rPr>
              <a:t>使中国走向现代化</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反对帝国主义</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反对封建主义</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4543091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总结</a:t>
            </a:r>
            <a:endParaRPr kumimoji="1" lang="zh-CN" altLang="en-US" dirty="0"/>
          </a:p>
        </p:txBody>
      </p:sp>
      <p:pic>
        <p:nvPicPr>
          <p:cNvPr id="7" name="图片 6"/>
          <p:cNvPicPr>
            <a:picLocks noChangeAspect="1"/>
          </p:cNvPicPr>
          <p:nvPr/>
        </p:nvPicPr>
        <p:blipFill>
          <a:blip r:embed="rId2"/>
          <a:stretch>
            <a:fillRect/>
          </a:stretch>
        </p:blipFill>
        <p:spPr>
          <a:xfrm>
            <a:off x="408712" y="2083653"/>
            <a:ext cx="10995060" cy="2795728"/>
          </a:xfrm>
          <a:prstGeom prst="rect">
            <a:avLst/>
          </a:prstGeom>
        </p:spPr>
      </p:pic>
    </p:spTree>
    <p:extLst>
      <p:ext uri="{BB962C8B-B14F-4D97-AF65-F5344CB8AC3E}">
        <p14:creationId xmlns:p14="http://schemas.microsoft.com/office/powerpoint/2010/main" val="254156075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838200" y="391857"/>
            <a:ext cx="9301843" cy="544050"/>
          </a:xfrm>
        </p:spPr>
        <p:txBody>
          <a:bodyPr>
            <a:normAutofit/>
          </a:bodyPr>
          <a:lstStyle/>
          <a:p>
            <a:r>
              <a:rPr lang="zh-CN" altLang="en-US" dirty="0" smtClean="0"/>
              <a:t>第三节  抵御</a:t>
            </a:r>
            <a:r>
              <a:rPr lang="zh-CN" altLang="en-US" dirty="0"/>
              <a:t>外来侵略、争取民族独立的</a:t>
            </a:r>
            <a:r>
              <a:rPr lang="zh-CN" altLang="en-US" dirty="0" smtClean="0"/>
              <a:t>斗争  </a:t>
            </a:r>
            <a:endParaRPr lang="zh-CN" altLang="en-US" dirty="0"/>
          </a:p>
        </p:txBody>
      </p:sp>
      <p:sp>
        <p:nvSpPr>
          <p:cNvPr id="3" name="内容占位符 2"/>
          <p:cNvSpPr>
            <a:spLocks noGrp="1"/>
          </p:cNvSpPr>
          <p:nvPr>
            <p:ph idx="1"/>
          </p:nvPr>
        </p:nvSpPr>
        <p:spPr>
          <a:xfrm>
            <a:off x="838200" y="1266534"/>
            <a:ext cx="10515600" cy="5276976"/>
          </a:xfrm>
        </p:spPr>
        <p:txBody>
          <a:bodyPr>
            <a:normAutofit/>
          </a:bodyPr>
          <a:lstStyle/>
          <a:p>
            <a:r>
              <a:rPr lang="zh-CN" altLang="en-US" sz="2400" dirty="0" smtClean="0">
                <a:latin typeface="方正清刻本悦宋简体" panose="02000000000000000000" pitchFamily="2" charset="-122"/>
                <a:ea typeface="方正清刻本悦宋简体" panose="02000000000000000000" pitchFamily="2" charset="-122"/>
                <a:sym typeface="微软雅黑" panose="020B0503020204020204" pitchFamily="34" charset="-122"/>
              </a:rPr>
              <a:t>一</a:t>
            </a:r>
            <a:r>
              <a:rPr lang="zh-CN" altLang="zh-CN" sz="2400" dirty="0" smtClean="0">
                <a:latin typeface="方正清刻本悦宋简体" panose="02000000000000000000" pitchFamily="2" charset="-122"/>
                <a:ea typeface="方正清刻本悦宋简体" panose="02000000000000000000" pitchFamily="2" charset="-122"/>
                <a:sym typeface="微软雅黑" panose="020B0503020204020204" pitchFamily="34" charset="-122"/>
              </a:rPr>
              <a:t>、</a:t>
            </a:r>
            <a:r>
              <a:rPr lang="zh-CN" altLang="en-US" sz="2400" dirty="0" smtClean="0">
                <a:latin typeface="方正清刻本悦宋简体" panose="02000000000000000000" pitchFamily="2" charset="-122"/>
                <a:ea typeface="方正清刻本悦宋简体" panose="02000000000000000000" pitchFamily="2" charset="-122"/>
                <a:sym typeface="微软雅黑" panose="020B0503020204020204" pitchFamily="34" charset="-122"/>
              </a:rPr>
              <a:t>瓜分中国的图谋</a:t>
            </a:r>
            <a:endParaRPr lang="en-US" altLang="zh-CN" sz="2400" dirty="0" smtClean="0">
              <a:latin typeface="方正清刻本悦宋简体" panose="02000000000000000000" pitchFamily="2" charset="-122"/>
              <a:ea typeface="方正清刻本悦宋简体" panose="02000000000000000000" pitchFamily="2" charset="-122"/>
              <a:sym typeface="微软雅黑" panose="020B0503020204020204" pitchFamily="34" charset="-122"/>
            </a:endParaRPr>
          </a:p>
          <a:p>
            <a:pPr>
              <a:lnSpc>
                <a:spcPct val="160000"/>
              </a:lnSpc>
            </a:pPr>
            <a:endParaRPr lang="zh-CN" altLang="en-US" dirty="0" smtClean="0">
              <a:sym typeface="微软雅黑" panose="020B0503020204020204" pitchFamily="34" charset="-122"/>
            </a:endParaRPr>
          </a:p>
          <a:p>
            <a:pPr>
              <a:lnSpc>
                <a:spcPct val="160000"/>
              </a:lnSpc>
            </a:pPr>
            <a:r>
              <a:rPr lang="zh-CN" altLang="en-US" dirty="0" smtClean="0">
                <a:sym typeface="微软雅黑" panose="020B0503020204020204" pitchFamily="34" charset="-122"/>
              </a:rPr>
              <a:t>各国</a:t>
            </a:r>
            <a:r>
              <a:rPr lang="zh-CN" altLang="en-US" dirty="0">
                <a:sym typeface="微软雅黑" panose="020B0503020204020204" pitchFamily="34" charset="-122"/>
              </a:rPr>
              <a:t>在中国的控制地域或势力范围：</a:t>
            </a:r>
            <a:br>
              <a:rPr lang="zh-CN" altLang="en-US" dirty="0">
                <a:sym typeface="微软雅黑" panose="020B0503020204020204" pitchFamily="34" charset="-122"/>
              </a:rPr>
            </a:br>
            <a:r>
              <a:rPr lang="zh-CN" altLang="en-US" dirty="0">
                <a:solidFill>
                  <a:srgbClr val="000000"/>
                </a:solidFill>
                <a:sym typeface="微软雅黑" panose="020B0503020204020204" pitchFamily="34" charset="-122"/>
              </a:rPr>
              <a:t>英国：长江流域、香港、西藏等；</a:t>
            </a:r>
            <a:br>
              <a:rPr lang="zh-CN" altLang="en-US" dirty="0">
                <a:solidFill>
                  <a:srgbClr val="000000"/>
                </a:solidFill>
                <a:sym typeface="微软雅黑" panose="020B0503020204020204" pitchFamily="34" charset="-122"/>
              </a:rPr>
            </a:br>
            <a:r>
              <a:rPr lang="zh-CN" altLang="en-US" dirty="0">
                <a:solidFill>
                  <a:srgbClr val="000000"/>
                </a:solidFill>
                <a:sym typeface="微软雅黑" panose="020B0503020204020204" pitchFamily="34" charset="-122"/>
              </a:rPr>
              <a:t>法国：云南、广西、广东；</a:t>
            </a:r>
            <a:br>
              <a:rPr lang="zh-CN" altLang="en-US" dirty="0">
                <a:solidFill>
                  <a:srgbClr val="000000"/>
                </a:solidFill>
                <a:sym typeface="微软雅黑" panose="020B0503020204020204" pitchFamily="34" charset="-122"/>
              </a:rPr>
            </a:br>
            <a:r>
              <a:rPr lang="zh-CN" altLang="en-US" dirty="0">
                <a:solidFill>
                  <a:srgbClr val="000000"/>
                </a:solidFill>
                <a:sym typeface="微软雅黑" panose="020B0503020204020204" pitchFamily="34" charset="-122"/>
              </a:rPr>
              <a:t>德国：山东；</a:t>
            </a:r>
            <a:br>
              <a:rPr lang="zh-CN" altLang="en-US" dirty="0">
                <a:solidFill>
                  <a:srgbClr val="000000"/>
                </a:solidFill>
                <a:sym typeface="微软雅黑" panose="020B0503020204020204" pitchFamily="34" charset="-122"/>
              </a:rPr>
            </a:br>
            <a:r>
              <a:rPr lang="zh-CN" altLang="en-US" dirty="0">
                <a:solidFill>
                  <a:srgbClr val="000000"/>
                </a:solidFill>
                <a:sym typeface="微软雅黑" panose="020B0503020204020204" pitchFamily="34" charset="-122"/>
              </a:rPr>
              <a:t>日本</a:t>
            </a:r>
            <a:r>
              <a:rPr lang="zh-CN" altLang="en-US" dirty="0">
                <a:sym typeface="微软雅黑" panose="020B0503020204020204" pitchFamily="34" charset="-122"/>
              </a:rPr>
              <a:t>：福建。</a:t>
            </a:r>
            <a:br>
              <a:rPr lang="zh-CN" altLang="en-US" dirty="0">
                <a:sym typeface="微软雅黑" panose="020B0503020204020204" pitchFamily="34" charset="-122"/>
              </a:rPr>
            </a:br>
            <a:r>
              <a:rPr lang="zh-CN" altLang="en-US" b="1" u="sng" dirty="0">
                <a:solidFill>
                  <a:srgbClr val="C23C0D"/>
                </a:solidFill>
                <a:sym typeface="微软雅黑" panose="020B0503020204020204" pitchFamily="34" charset="-122"/>
              </a:rPr>
              <a:t>美国：“门户开放”</a:t>
            </a:r>
            <a:r>
              <a:rPr lang="zh-CN" altLang="en-US" dirty="0" smtClean="0">
                <a:sym typeface="微软雅黑" panose="020B0503020204020204" pitchFamily="34" charset="-122"/>
              </a:rPr>
              <a:t>政策；</a:t>
            </a:r>
            <a:endParaRPr lang="en-US" altLang="zh-CN" dirty="0" smtClean="0">
              <a:sym typeface="微软雅黑" panose="020B0503020204020204" pitchFamily="34" charset="-122"/>
            </a:endParaRPr>
          </a:p>
          <a:p>
            <a:pPr>
              <a:lnSpc>
                <a:spcPct val="160000"/>
              </a:lnSpc>
              <a:spcBef>
                <a:spcPts val="0"/>
              </a:spcBef>
            </a:pPr>
            <a:r>
              <a:rPr lang="zh-CN" altLang="en-US" dirty="0">
                <a:solidFill>
                  <a:srgbClr val="000000"/>
                </a:solidFill>
                <a:sym typeface="微软雅黑" panose="020B0503020204020204" pitchFamily="34" charset="-122"/>
              </a:rPr>
              <a:t>俄国</a:t>
            </a:r>
            <a:r>
              <a:rPr lang="zh-CN" altLang="en-US" dirty="0">
                <a:sym typeface="微软雅黑" panose="020B0503020204020204" pitchFamily="34" charset="-122"/>
              </a:rPr>
              <a:t>：东北、新疆</a:t>
            </a:r>
            <a:r>
              <a:rPr lang="zh-CN" altLang="en-US" dirty="0" smtClean="0">
                <a:sym typeface="微软雅黑" panose="020B0503020204020204" pitchFamily="34" charset="-122"/>
              </a:rPr>
              <a:t>等</a:t>
            </a:r>
            <a:endParaRPr lang="zh-CN" altLang="en-US" dirty="0">
              <a:sym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942591" y="4831362"/>
            <a:ext cx="1572510" cy="501318"/>
          </a:xfrm>
          <a:prstGeom prst="rect">
            <a:avLst/>
          </a:prstGeom>
        </p:spPr>
      </p:pic>
      <p:pic>
        <p:nvPicPr>
          <p:cNvPr id="7" name="内容占位符 2"/>
          <p:cNvPicPr>
            <a:picLocks noChangeAspect="1"/>
          </p:cNvPicPr>
          <p:nvPr/>
        </p:nvPicPr>
        <p:blipFill rotWithShape="1">
          <a:blip r:embed="rId4"/>
          <a:stretch>
            <a:fillRect/>
          </a:stretch>
        </p:blipFill>
        <p:spPr>
          <a:xfrm>
            <a:off x="5852184" y="1199217"/>
            <a:ext cx="5715000" cy="4133850"/>
          </a:xfrm>
          <a:prstGeom prst="rect">
            <a:avLst/>
          </a:prstGeom>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838200" y="391857"/>
            <a:ext cx="9301843" cy="544050"/>
          </a:xfrm>
        </p:spPr>
        <p:txBody>
          <a:bodyPr>
            <a:normAutofit/>
          </a:bodyPr>
          <a:lstStyle/>
          <a:p>
            <a:r>
              <a:rPr lang="zh-CN" altLang="en-US" dirty="0" smtClean="0"/>
              <a:t>第三节  抵御</a:t>
            </a:r>
            <a:r>
              <a:rPr lang="zh-CN" altLang="en-US" dirty="0"/>
              <a:t>外来侵略、争取民族独立的</a:t>
            </a:r>
            <a:r>
              <a:rPr lang="zh-CN" altLang="en-US" dirty="0" smtClean="0"/>
              <a:t>斗争  </a:t>
            </a:r>
            <a:endParaRPr lang="zh-CN" altLang="en-US" dirty="0"/>
          </a:p>
        </p:txBody>
      </p:sp>
      <p:sp>
        <p:nvSpPr>
          <p:cNvPr id="3" name="内容占位符 2"/>
          <p:cNvSpPr>
            <a:spLocks noGrp="1"/>
          </p:cNvSpPr>
          <p:nvPr>
            <p:ph idx="1"/>
          </p:nvPr>
        </p:nvSpPr>
        <p:spPr>
          <a:xfrm>
            <a:off x="838200" y="1466566"/>
            <a:ext cx="10515600" cy="5276976"/>
          </a:xfrm>
        </p:spPr>
        <p:txBody>
          <a:bodyPr>
            <a:normAutofit/>
          </a:bodyPr>
          <a:lstStyle/>
          <a:p>
            <a:r>
              <a:rPr lang="zh-CN" altLang="en-US" sz="2400" dirty="0" smtClean="0">
                <a:latin typeface="方正清刻本悦宋简体" panose="02000000000000000000" pitchFamily="2" charset="-122"/>
                <a:ea typeface="方正清刻本悦宋简体" panose="02000000000000000000" pitchFamily="2" charset="-122"/>
                <a:sym typeface="微软雅黑" panose="020B0503020204020204" pitchFamily="34" charset="-122"/>
              </a:rPr>
              <a:t>一</a:t>
            </a:r>
            <a:r>
              <a:rPr lang="zh-CN" altLang="zh-CN" sz="2400" dirty="0" smtClean="0">
                <a:latin typeface="方正清刻本悦宋简体" panose="02000000000000000000" pitchFamily="2" charset="-122"/>
                <a:ea typeface="方正清刻本悦宋简体" panose="02000000000000000000" pitchFamily="2" charset="-122"/>
                <a:sym typeface="微软雅黑" panose="020B0503020204020204" pitchFamily="34" charset="-122"/>
              </a:rPr>
              <a:t>、</a:t>
            </a:r>
            <a:r>
              <a:rPr lang="zh-CN" altLang="en-US" sz="2400" dirty="0" smtClean="0">
                <a:latin typeface="方正清刻本悦宋简体" panose="02000000000000000000" pitchFamily="2" charset="-122"/>
                <a:ea typeface="方正清刻本悦宋简体" panose="02000000000000000000" pitchFamily="2" charset="-122"/>
                <a:sym typeface="微软雅黑" panose="020B0503020204020204" pitchFamily="34" charset="-122"/>
              </a:rPr>
              <a:t>瓜分中国的图谋</a:t>
            </a:r>
          </a:p>
          <a:p>
            <a:endParaRPr lang="zh-CN" altLang="en-US" sz="2400" dirty="0" smtClean="0">
              <a:latin typeface="SimSun" charset="0"/>
              <a:ea typeface="SimSun" charset="0"/>
              <a:cs typeface="SimSun" charset="0"/>
              <a:sym typeface="微软雅黑" panose="020B0503020204020204" pitchFamily="34" charset="-122"/>
            </a:endParaRPr>
          </a:p>
          <a:p>
            <a:r>
              <a:rPr lang="zh-CN" altLang="en-US" sz="2400" dirty="0" smtClean="0">
                <a:latin typeface="SimSun" charset="0"/>
                <a:ea typeface="SimSun" charset="0"/>
                <a:cs typeface="SimSun" charset="0"/>
                <a:sym typeface="微软雅黑" panose="020B0503020204020204" pitchFamily="34" charset="-122"/>
              </a:rPr>
              <a:t>瓜分中国图谋并未实现</a:t>
            </a:r>
            <a:r>
              <a:rPr lang="zh-CN" altLang="en-US" sz="2400" dirty="0" smtClean="0">
                <a:solidFill>
                  <a:srgbClr val="C00000"/>
                </a:solidFill>
              </a:rPr>
              <a:t>★</a:t>
            </a:r>
            <a:r>
              <a:rPr lang="zh-CN" altLang="en-US" sz="2400" dirty="0">
                <a:solidFill>
                  <a:srgbClr val="C00000"/>
                </a:solidFill>
              </a:rPr>
              <a:t> ★</a:t>
            </a:r>
            <a:endParaRPr lang="zh-CN" altLang="en-US" sz="2400" dirty="0" smtClean="0">
              <a:latin typeface="SimSun" charset="0"/>
              <a:ea typeface="SimSun" charset="0"/>
              <a:cs typeface="SimSun" charset="0"/>
              <a:sym typeface="微软雅黑" panose="020B0503020204020204" pitchFamily="34" charset="-122"/>
            </a:endParaRPr>
          </a:p>
          <a:p>
            <a:r>
              <a:rPr lang="en-US" altLang="zh-CN" dirty="0" smtClean="0">
                <a:latin typeface="SimSun" charset="0"/>
                <a:ea typeface="SimSun" charset="0"/>
                <a:cs typeface="SimSun" charset="0"/>
                <a:sym typeface="微软雅黑" panose="020B0503020204020204" pitchFamily="34" charset="-122"/>
              </a:rPr>
              <a:t>1.</a:t>
            </a:r>
            <a:r>
              <a:rPr lang="zh-CN" altLang="en-US" dirty="0" smtClean="0">
                <a:latin typeface="SimSun" charset="0"/>
                <a:ea typeface="SimSun" charset="0"/>
                <a:cs typeface="SimSun" charset="0"/>
                <a:sym typeface="微软雅黑" panose="020B0503020204020204" pitchFamily="34" charset="-122"/>
              </a:rPr>
              <a:t>帝国主义之间的矛盾和相互制约</a:t>
            </a:r>
            <a:endParaRPr lang="zh-CN" altLang="en-US" dirty="0">
              <a:latin typeface="SimSun" charset="0"/>
              <a:ea typeface="SimSun" charset="0"/>
              <a:cs typeface="SimSun" charset="0"/>
              <a:sym typeface="微软雅黑" panose="020B0503020204020204" pitchFamily="34" charset="-122"/>
            </a:endParaRPr>
          </a:p>
          <a:p>
            <a:r>
              <a:rPr lang="en-US" altLang="zh-CN" dirty="0" smtClean="0">
                <a:latin typeface="SimSun" charset="0"/>
                <a:ea typeface="SimSun" charset="0"/>
                <a:cs typeface="SimSun" charset="0"/>
                <a:sym typeface="微软雅黑" panose="020B0503020204020204" pitchFamily="34" charset="-122"/>
              </a:rPr>
              <a:t>2.</a:t>
            </a:r>
            <a:r>
              <a:rPr lang="zh-CN" altLang="en-US" dirty="0" smtClean="0">
                <a:latin typeface="SimSun" charset="0"/>
                <a:ea typeface="SimSun" charset="0"/>
                <a:cs typeface="SimSun" charset="0"/>
                <a:sym typeface="微软雅黑" panose="020B0503020204020204" pitchFamily="34" charset="-122"/>
              </a:rPr>
              <a:t>最根本原因是中国人进行了不屈不挠的反侵略斗争</a:t>
            </a:r>
            <a:endParaRPr lang="zh-CN" altLang="en-US" dirty="0">
              <a:latin typeface="SimSun" charset="0"/>
              <a:ea typeface="SimSun" charset="0"/>
              <a:cs typeface="SimSun" charset="0"/>
              <a:sym typeface="微软雅黑" panose="020B0503020204020204" pitchFamily="34" charset="-122"/>
            </a:endParaRPr>
          </a:p>
          <a:p>
            <a:r>
              <a:rPr lang="en-US" altLang="zh-CN" dirty="0" smtClean="0">
                <a:latin typeface="SimSun" charset="0"/>
                <a:ea typeface="SimSun" charset="0"/>
                <a:cs typeface="SimSun" charset="0"/>
                <a:sym typeface="微软雅黑" panose="020B0503020204020204" pitchFamily="34" charset="-122"/>
              </a:rPr>
              <a:t>3.</a:t>
            </a:r>
            <a:r>
              <a:rPr lang="zh-CN" altLang="en-US" dirty="0" smtClean="0">
                <a:latin typeface="SimSun" charset="0"/>
                <a:ea typeface="SimSun" charset="0"/>
                <a:cs typeface="SimSun" charset="0"/>
                <a:sym typeface="微软雅黑" panose="020B0503020204020204" pitchFamily="34" charset="-122"/>
              </a:rPr>
              <a:t>义和团运动遏制了侵略者瓜分中国的图谋</a:t>
            </a:r>
            <a:endParaRPr lang="en-US" altLang="zh-CN" dirty="0" smtClean="0">
              <a:latin typeface="SimSun" charset="0"/>
              <a:ea typeface="SimSun" charset="0"/>
              <a:cs typeface="SimSun" charset="0"/>
              <a:sym typeface="微软雅黑" panose="020B0503020204020204" pitchFamily="34" charset="-122"/>
            </a:endParaRPr>
          </a:p>
          <a:p>
            <a:pPr>
              <a:lnSpc>
                <a:spcPct val="160000"/>
              </a:lnSpc>
            </a:pPr>
            <a:endParaRPr lang="zh-CN" altLang="en-US" dirty="0" smtClean="0">
              <a:sym typeface="微软雅黑" panose="020B0503020204020204" pitchFamily="34"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22429" t="1786" r="851" b="3172"/>
          <a:stretch/>
        </p:blipFill>
        <p:spPr>
          <a:xfrm>
            <a:off x="6909782" y="1771650"/>
            <a:ext cx="4029683" cy="2998225"/>
          </a:xfrm>
          <a:prstGeom prst="rect">
            <a:avLst/>
          </a:prstGeom>
        </p:spPr>
      </p:pic>
    </p:spTree>
    <p:extLst>
      <p:ext uri="{BB962C8B-B14F-4D97-AF65-F5344CB8AC3E}">
        <p14:creationId xmlns:p14="http://schemas.microsoft.com/office/powerpoint/2010/main" val="62057393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838200" y="391857"/>
            <a:ext cx="9301843" cy="544050"/>
          </a:xfrm>
        </p:spPr>
        <p:txBody>
          <a:bodyPr>
            <a:normAutofit/>
          </a:bodyPr>
          <a:lstStyle/>
          <a:p>
            <a:r>
              <a:rPr lang="zh-CN" altLang="en-US" dirty="0" smtClean="0"/>
              <a:t>第三节  抵御</a:t>
            </a:r>
            <a:r>
              <a:rPr lang="zh-CN" altLang="en-US" dirty="0"/>
              <a:t>外来侵略、争取民族独立的</a:t>
            </a:r>
            <a:r>
              <a:rPr lang="zh-CN" altLang="en-US" dirty="0" smtClean="0"/>
              <a:t>斗争  </a:t>
            </a:r>
            <a:endParaRPr lang="zh-CN" altLang="en-US" dirty="0"/>
          </a:p>
        </p:txBody>
      </p:sp>
      <p:sp>
        <p:nvSpPr>
          <p:cNvPr id="3" name="内容占位符 2"/>
          <p:cNvSpPr>
            <a:spLocks noGrp="1"/>
          </p:cNvSpPr>
          <p:nvPr>
            <p:ph idx="1"/>
          </p:nvPr>
        </p:nvSpPr>
        <p:spPr>
          <a:xfrm>
            <a:off x="838200" y="1466566"/>
            <a:ext cx="10515600" cy="5276976"/>
          </a:xfrm>
        </p:spPr>
        <p:txBody>
          <a:bodyPr>
            <a:normAutofit/>
          </a:bodyPr>
          <a:lstStyle/>
          <a:p>
            <a:r>
              <a:rPr lang="zh-CN" altLang="en-US" sz="2400" dirty="0" smtClean="0">
                <a:latin typeface="方正清刻本悦宋简体" panose="02000000000000000000" pitchFamily="2" charset="-122"/>
                <a:ea typeface="方正清刻本悦宋简体" panose="02000000000000000000" pitchFamily="2" charset="-122"/>
                <a:sym typeface="微软雅黑" panose="020B0503020204020204" pitchFamily="34" charset="-122"/>
              </a:rPr>
              <a:t>一</a:t>
            </a:r>
            <a:r>
              <a:rPr lang="zh-CN" altLang="zh-CN" sz="2400" dirty="0" smtClean="0">
                <a:latin typeface="方正清刻本悦宋简体" panose="02000000000000000000" pitchFamily="2" charset="-122"/>
                <a:ea typeface="方正清刻本悦宋简体" panose="02000000000000000000" pitchFamily="2" charset="-122"/>
                <a:sym typeface="微软雅黑" panose="020B0503020204020204" pitchFamily="34" charset="-122"/>
              </a:rPr>
              <a:t>、</a:t>
            </a:r>
            <a:r>
              <a:rPr lang="zh-CN" altLang="en-US" sz="2400" dirty="0" smtClean="0">
                <a:latin typeface="方正清刻本悦宋简体" panose="02000000000000000000" pitchFamily="2" charset="-122"/>
                <a:ea typeface="方正清刻本悦宋简体" panose="02000000000000000000" pitchFamily="2" charset="-122"/>
                <a:sym typeface="微软雅黑" panose="020B0503020204020204" pitchFamily="34" charset="-122"/>
              </a:rPr>
              <a:t>瓜分中国的图谋</a:t>
            </a:r>
          </a:p>
          <a:p>
            <a:endParaRPr lang="zh-CN" altLang="en-US" sz="2400" dirty="0" smtClean="0">
              <a:latin typeface="SimSun" charset="0"/>
              <a:ea typeface="SimSun" charset="0"/>
              <a:cs typeface="SimSun" charset="0"/>
              <a:sym typeface="微软雅黑" panose="020B0503020204020204" pitchFamily="34" charset="-122"/>
            </a:endParaRPr>
          </a:p>
          <a:p>
            <a:r>
              <a:rPr lang="zh-CN" altLang="en-US" sz="2400" dirty="0" smtClean="0">
                <a:latin typeface="SimSun" charset="0"/>
                <a:ea typeface="SimSun" charset="0"/>
                <a:cs typeface="SimSun" charset="0"/>
                <a:sym typeface="微软雅黑" panose="020B0503020204020204" pitchFamily="34" charset="-122"/>
              </a:rPr>
              <a:t>瓜分中国图谋并未实现</a:t>
            </a:r>
            <a:r>
              <a:rPr lang="zh-CN" altLang="en-US" sz="2400" dirty="0" smtClean="0">
                <a:solidFill>
                  <a:srgbClr val="C00000"/>
                </a:solidFill>
              </a:rPr>
              <a:t>★</a:t>
            </a:r>
            <a:r>
              <a:rPr lang="zh-CN" altLang="en-US" sz="2400" dirty="0">
                <a:solidFill>
                  <a:srgbClr val="C00000"/>
                </a:solidFill>
              </a:rPr>
              <a:t> ★</a:t>
            </a:r>
            <a:endParaRPr lang="zh-CN" altLang="en-US" sz="2400" dirty="0" smtClean="0">
              <a:latin typeface="SimSun" charset="0"/>
              <a:ea typeface="SimSun" charset="0"/>
              <a:cs typeface="SimSun" charset="0"/>
              <a:sym typeface="微软雅黑" panose="020B0503020204020204" pitchFamily="34" charset="-122"/>
            </a:endParaRPr>
          </a:p>
          <a:p>
            <a:r>
              <a:rPr lang="en-US" altLang="zh-CN" dirty="0" smtClean="0">
                <a:latin typeface="SimSun" charset="0"/>
                <a:ea typeface="SimSun" charset="0"/>
                <a:cs typeface="SimSun" charset="0"/>
                <a:sym typeface="微软雅黑" panose="020B0503020204020204" pitchFamily="34" charset="-122"/>
              </a:rPr>
              <a:t>1.</a:t>
            </a:r>
            <a:r>
              <a:rPr lang="zh-CN" altLang="en-US" dirty="0" smtClean="0">
                <a:latin typeface="SimSun" charset="0"/>
                <a:ea typeface="SimSun" charset="0"/>
                <a:cs typeface="SimSun" charset="0"/>
                <a:sym typeface="微软雅黑" panose="020B0503020204020204" pitchFamily="34" charset="-122"/>
              </a:rPr>
              <a:t>帝国主义之间的矛盾和相互制约</a:t>
            </a:r>
            <a:endParaRPr lang="zh-CN" altLang="en-US" dirty="0">
              <a:latin typeface="SimSun" charset="0"/>
              <a:ea typeface="SimSun" charset="0"/>
              <a:cs typeface="SimSun" charset="0"/>
              <a:sym typeface="微软雅黑" panose="020B0503020204020204" pitchFamily="34" charset="-122"/>
            </a:endParaRPr>
          </a:p>
          <a:p>
            <a:r>
              <a:rPr lang="en-US" altLang="zh-CN" dirty="0" smtClean="0">
                <a:latin typeface="SimSun" charset="0"/>
                <a:ea typeface="SimSun" charset="0"/>
                <a:cs typeface="SimSun" charset="0"/>
                <a:sym typeface="微软雅黑" panose="020B0503020204020204" pitchFamily="34" charset="-122"/>
              </a:rPr>
              <a:t>2.</a:t>
            </a:r>
            <a:r>
              <a:rPr lang="zh-CN" altLang="en-US" dirty="0" smtClean="0">
                <a:latin typeface="SimSun" charset="0"/>
                <a:ea typeface="SimSun" charset="0"/>
                <a:cs typeface="SimSun" charset="0"/>
                <a:sym typeface="微软雅黑" panose="020B0503020204020204" pitchFamily="34" charset="-122"/>
              </a:rPr>
              <a:t>最根本原因是中国人进行了不屈不挠的反侵略斗争</a:t>
            </a:r>
            <a:endParaRPr lang="zh-CN" altLang="en-US" dirty="0">
              <a:latin typeface="SimSun" charset="0"/>
              <a:ea typeface="SimSun" charset="0"/>
              <a:cs typeface="SimSun" charset="0"/>
              <a:sym typeface="微软雅黑" panose="020B0503020204020204" pitchFamily="34" charset="-122"/>
            </a:endParaRPr>
          </a:p>
          <a:p>
            <a:r>
              <a:rPr lang="en-US" altLang="zh-CN" dirty="0" smtClean="0">
                <a:latin typeface="SimSun" charset="0"/>
                <a:ea typeface="SimSun" charset="0"/>
                <a:cs typeface="SimSun" charset="0"/>
                <a:sym typeface="微软雅黑" panose="020B0503020204020204" pitchFamily="34" charset="-122"/>
              </a:rPr>
              <a:t>3.</a:t>
            </a:r>
            <a:r>
              <a:rPr lang="zh-CN" altLang="en-US" dirty="0" smtClean="0">
                <a:latin typeface="SimSun" charset="0"/>
                <a:ea typeface="SimSun" charset="0"/>
                <a:cs typeface="SimSun" charset="0"/>
                <a:sym typeface="微软雅黑" panose="020B0503020204020204" pitchFamily="34" charset="-122"/>
              </a:rPr>
              <a:t>义和团运动遏制了侵略者瓜分中国的图谋</a:t>
            </a:r>
            <a:endParaRPr lang="en-US" altLang="zh-CN" dirty="0" smtClean="0">
              <a:latin typeface="SimSun" charset="0"/>
              <a:ea typeface="SimSun" charset="0"/>
              <a:cs typeface="SimSun" charset="0"/>
              <a:sym typeface="微软雅黑" panose="020B0503020204020204" pitchFamily="34" charset="-122"/>
            </a:endParaRPr>
          </a:p>
          <a:p>
            <a:pPr>
              <a:lnSpc>
                <a:spcPct val="200000"/>
              </a:lnSpc>
            </a:pPr>
            <a:r>
              <a:rPr lang="zh-CN" altLang="en-US" sz="2400" dirty="0" smtClean="0">
                <a:sym typeface="微软雅黑" panose="020B0503020204020204" pitchFamily="34" charset="-122"/>
              </a:rPr>
              <a:t>对</a:t>
            </a:r>
            <a:r>
              <a:rPr lang="zh-CN" altLang="en-US" sz="2400" dirty="0">
                <a:sym typeface="微软雅黑" panose="020B0503020204020204" pitchFamily="34" charset="-122"/>
              </a:rPr>
              <a:t>义和团运动的</a:t>
            </a:r>
            <a:r>
              <a:rPr lang="zh-CN" altLang="en-US" sz="2400" dirty="0" smtClean="0">
                <a:sym typeface="微软雅黑" panose="020B0503020204020204" pitchFamily="34" charset="-122"/>
              </a:rPr>
              <a:t>评价</a:t>
            </a:r>
          </a:p>
          <a:p>
            <a:r>
              <a:rPr lang="zh-CN" altLang="en-US" sz="2000" dirty="0" smtClean="0">
                <a:solidFill>
                  <a:srgbClr val="000000"/>
                </a:solidFill>
                <a:latin typeface="等线" panose="02010600030101010101" pitchFamily="2" charset="-122"/>
                <a:ea typeface="等线" panose="02010600030101010101" pitchFamily="2" charset="-122"/>
                <a:sym typeface="微软雅黑" panose="020B0503020204020204" pitchFamily="34" charset="-122"/>
              </a:rPr>
              <a:t>正面</a:t>
            </a:r>
            <a:r>
              <a:rPr lang="zh-CN" altLang="en-US" sz="2000" dirty="0">
                <a:solidFill>
                  <a:srgbClr val="000000"/>
                </a:solidFill>
                <a:latin typeface="等线" panose="02010600030101010101" pitchFamily="2" charset="-122"/>
                <a:ea typeface="等线" panose="02010600030101010101" pitchFamily="2" charset="-122"/>
                <a:sym typeface="微软雅黑" panose="020B0503020204020204" pitchFamily="34" charset="-122"/>
              </a:rPr>
              <a:t>：义和团运动在反侵略斗争中发挥了巨大的作用，遏制了侵略者瓜分中国的</a:t>
            </a:r>
            <a:r>
              <a:rPr lang="zh-CN" altLang="en-US" sz="2000" dirty="0" smtClean="0">
                <a:solidFill>
                  <a:srgbClr val="000000"/>
                </a:solidFill>
                <a:latin typeface="等线" panose="02010600030101010101" pitchFamily="2" charset="-122"/>
                <a:ea typeface="等线" panose="02010600030101010101" pitchFamily="2" charset="-122"/>
                <a:sym typeface="微软雅黑" panose="020B0503020204020204" pitchFamily="34" charset="-122"/>
              </a:rPr>
              <a:t>图谋。</a:t>
            </a:r>
            <a:endParaRPr lang="zh-CN" altLang="en-US" dirty="0">
              <a:solidFill>
                <a:srgbClr val="000000"/>
              </a:solidFill>
              <a:sym typeface="微软雅黑" panose="020B0503020204020204" pitchFamily="34" charset="-122"/>
            </a:endParaRPr>
          </a:p>
          <a:p>
            <a:r>
              <a:rPr lang="zh-CN" altLang="en-US" sz="2000" dirty="0" smtClean="0">
                <a:solidFill>
                  <a:srgbClr val="000000"/>
                </a:solidFill>
                <a:latin typeface="等线" panose="02010600030101010101" pitchFamily="2" charset="-122"/>
                <a:ea typeface="等线" panose="02010600030101010101" pitchFamily="2" charset="-122"/>
                <a:sym typeface="微软雅黑" panose="020B0503020204020204" pitchFamily="34" charset="-122"/>
              </a:rPr>
              <a:t>负面：盲目、笼统的排外主义；迷信、落后</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a:t>
            </a:r>
            <a:endParaRPr lang="en-US" altLang="zh-CN" sz="2000" dirty="0" smtClean="0">
              <a:latin typeface="等线" panose="02010600030101010101" pitchFamily="2" charset="-122"/>
              <a:ea typeface="等线" panose="02010600030101010101" pitchFamily="2" charset="-122"/>
              <a:sym typeface="微软雅黑" panose="020B0503020204020204" pitchFamily="34" charset="-122"/>
            </a:endParaRPr>
          </a:p>
          <a:p>
            <a:pPr>
              <a:lnSpc>
                <a:spcPct val="160000"/>
              </a:lnSpc>
            </a:pPr>
            <a:endParaRPr lang="zh-CN" altLang="en-US" dirty="0" smtClean="0">
              <a:sym typeface="微软雅黑" panose="020B0503020204020204" pitchFamily="34"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22429" t="1786" r="851" b="3172"/>
          <a:stretch/>
        </p:blipFill>
        <p:spPr>
          <a:xfrm>
            <a:off x="6909782" y="1771650"/>
            <a:ext cx="4029683" cy="2998225"/>
          </a:xfrm>
          <a:prstGeom prst="rect">
            <a:avLst/>
          </a:prstGeom>
        </p:spPr>
      </p:pic>
    </p:spTree>
    <p:extLst>
      <p:ext uri="{BB962C8B-B14F-4D97-AF65-F5344CB8AC3E}">
        <p14:creationId xmlns:p14="http://schemas.microsoft.com/office/powerpoint/2010/main" val="161646989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en-US" altLang="zh-CN" sz="2400" kern="100" dirty="0">
                <a:latin typeface="Microsoft YaHei" charset="0"/>
                <a:ea typeface="Microsoft YaHei" charset="0"/>
                <a:cs typeface="Microsoft YaHei" charset="0"/>
              </a:rPr>
              <a:t>1899</a:t>
            </a:r>
            <a:r>
              <a:rPr lang="zh-CN" altLang="en-US" sz="2400" kern="100" dirty="0">
                <a:latin typeface="Microsoft YaHei" charset="0"/>
                <a:ea typeface="Microsoft YaHei" charset="0"/>
                <a:cs typeface="Microsoft YaHei" charset="0"/>
              </a:rPr>
              <a:t>年提出了“门户开放”政策的国家是</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美国</a:t>
            </a:r>
          </a:p>
          <a:p>
            <a:pPr algn="just"/>
            <a:r>
              <a:rPr lang="en-US" altLang="zh-CN" sz="2400" kern="100" dirty="0">
                <a:latin typeface="Microsoft YaHei" charset="0"/>
                <a:ea typeface="Microsoft YaHei" charset="0"/>
                <a:cs typeface="Microsoft YaHei" charset="0"/>
              </a:rPr>
              <a:t>B: </a:t>
            </a:r>
            <a:r>
              <a:rPr lang="zh-CN" altLang="en-US" sz="2400" kern="100" dirty="0">
                <a:latin typeface="Microsoft YaHei" charset="0"/>
                <a:ea typeface="Microsoft YaHei" charset="0"/>
                <a:cs typeface="Microsoft YaHei" charset="0"/>
              </a:rPr>
              <a:t>英国</a:t>
            </a:r>
          </a:p>
          <a:p>
            <a:pPr algn="just"/>
            <a:r>
              <a:rPr lang="en-US" altLang="zh-CN" sz="2400" kern="100" dirty="0">
                <a:latin typeface="Microsoft YaHei" charset="0"/>
                <a:ea typeface="Microsoft YaHei" charset="0"/>
                <a:cs typeface="Microsoft YaHei" charset="0"/>
              </a:rPr>
              <a:t>C: </a:t>
            </a:r>
            <a:r>
              <a:rPr lang="zh-CN" altLang="en-US" sz="2400" kern="100" dirty="0">
                <a:latin typeface="Microsoft YaHei" charset="0"/>
                <a:ea typeface="Microsoft YaHei" charset="0"/>
                <a:cs typeface="Microsoft YaHei" charset="0"/>
              </a:rPr>
              <a:t>法国</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日本</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6619446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en-US" altLang="zh-CN" sz="2400" kern="100" dirty="0">
                <a:latin typeface="Microsoft YaHei" charset="0"/>
                <a:ea typeface="Microsoft YaHei" charset="0"/>
                <a:cs typeface="Microsoft YaHei" charset="0"/>
              </a:rPr>
              <a:t>1899</a:t>
            </a:r>
            <a:r>
              <a:rPr lang="zh-CN" altLang="en-US" sz="2400" kern="100" dirty="0">
                <a:latin typeface="Microsoft YaHei" charset="0"/>
                <a:ea typeface="Microsoft YaHei" charset="0"/>
                <a:cs typeface="Microsoft YaHei" charset="0"/>
              </a:rPr>
              <a:t>年提出了“门户开放”政策的国家是</a:t>
            </a:r>
          </a:p>
          <a:p>
            <a:pPr algn="just"/>
            <a:r>
              <a:rPr lang="en-US" altLang="zh-CN" sz="2400" kern="100" dirty="0">
                <a:solidFill>
                  <a:srgbClr val="C00000"/>
                </a:solidFill>
                <a:latin typeface="Microsoft YaHei" charset="0"/>
                <a:ea typeface="Microsoft YaHei" charset="0"/>
                <a:cs typeface="Microsoft YaHei" charset="0"/>
              </a:rPr>
              <a:t>A:</a:t>
            </a:r>
            <a:r>
              <a:rPr lang="zh-CN" altLang="en-US" sz="2400" kern="100" dirty="0">
                <a:solidFill>
                  <a:srgbClr val="C00000"/>
                </a:solidFill>
                <a:latin typeface="Microsoft YaHei" charset="0"/>
                <a:ea typeface="Microsoft YaHei" charset="0"/>
                <a:cs typeface="Microsoft YaHei" charset="0"/>
              </a:rPr>
              <a:t>美国</a:t>
            </a:r>
          </a:p>
          <a:p>
            <a:pPr algn="just"/>
            <a:r>
              <a:rPr lang="en-US" altLang="zh-CN" sz="2400" kern="100" dirty="0">
                <a:latin typeface="Microsoft YaHei" charset="0"/>
                <a:ea typeface="Microsoft YaHei" charset="0"/>
                <a:cs typeface="Microsoft YaHei" charset="0"/>
              </a:rPr>
              <a:t>B: </a:t>
            </a:r>
            <a:r>
              <a:rPr lang="zh-CN" altLang="en-US" sz="2400" kern="100" dirty="0">
                <a:latin typeface="Microsoft YaHei" charset="0"/>
                <a:ea typeface="Microsoft YaHei" charset="0"/>
                <a:cs typeface="Microsoft YaHei" charset="0"/>
              </a:rPr>
              <a:t>英国</a:t>
            </a:r>
          </a:p>
          <a:p>
            <a:pPr algn="just"/>
            <a:r>
              <a:rPr lang="en-US" altLang="zh-CN" sz="2400" kern="100" dirty="0">
                <a:latin typeface="Microsoft YaHei" charset="0"/>
                <a:ea typeface="Microsoft YaHei" charset="0"/>
                <a:cs typeface="Microsoft YaHei" charset="0"/>
              </a:rPr>
              <a:t>C: </a:t>
            </a:r>
            <a:r>
              <a:rPr lang="zh-CN" altLang="en-US" sz="2400" kern="100" dirty="0">
                <a:latin typeface="Microsoft YaHei" charset="0"/>
                <a:ea typeface="Microsoft YaHei" charset="0"/>
                <a:cs typeface="Microsoft YaHei" charset="0"/>
              </a:rPr>
              <a:t>法国</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日本</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7266302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第三节  抵御</a:t>
            </a:r>
            <a:r>
              <a:rPr lang="zh-CN" altLang="en-US" dirty="0"/>
              <a:t>外来侵略、争取民族独立的</a:t>
            </a:r>
            <a:r>
              <a:rPr lang="zh-CN" altLang="en-US" dirty="0" smtClean="0"/>
              <a:t>斗争  </a:t>
            </a:r>
            <a:endParaRPr lang="zh-CN" altLang="en-US" dirty="0"/>
          </a:p>
        </p:txBody>
      </p:sp>
      <p:sp>
        <p:nvSpPr>
          <p:cNvPr id="3" name="内容占位符 2"/>
          <p:cNvSpPr>
            <a:spLocks noGrp="1"/>
          </p:cNvSpPr>
          <p:nvPr>
            <p:ph idx="1"/>
          </p:nvPr>
        </p:nvSpPr>
        <p:spPr>
          <a:xfrm>
            <a:off x="540744" y="1244501"/>
            <a:ext cx="10515600" cy="4965128"/>
          </a:xfrm>
        </p:spPr>
        <p:txBody>
          <a:bodyPr>
            <a:normAutofit/>
          </a:bodyPr>
          <a:lstStyle/>
          <a:p>
            <a:pPr>
              <a:lnSpc>
                <a:spcPct val="200000"/>
              </a:lnSpc>
            </a:pPr>
            <a:r>
              <a:rPr lang="zh-CN" altLang="en-US" sz="2400" dirty="0" smtClean="0">
                <a:latin typeface="方正清刻本悦宋简体" panose="02000000000000000000" pitchFamily="2" charset="-122"/>
                <a:ea typeface="方正清刻本悦宋简体" panose="02000000000000000000" pitchFamily="2" charset="-122"/>
                <a:sym typeface="微软雅黑" panose="020B0503020204020204" pitchFamily="34" charset="-122"/>
              </a:rPr>
              <a:t>二</a:t>
            </a:r>
            <a:r>
              <a:rPr lang="zh-CN" altLang="zh-CN" sz="2400" dirty="0" smtClean="0">
                <a:latin typeface="方正清刻本悦宋简体" panose="02000000000000000000" pitchFamily="2" charset="-122"/>
                <a:ea typeface="方正清刻本悦宋简体" panose="02000000000000000000" pitchFamily="2" charset="-122"/>
                <a:sym typeface="微软雅黑" panose="020B0503020204020204" pitchFamily="34" charset="-122"/>
              </a:rPr>
              <a:t>、</a:t>
            </a:r>
            <a:r>
              <a:rPr lang="zh-CN" altLang="zh-CN" sz="2400" dirty="0">
                <a:latin typeface="方正清刻本悦宋简体" panose="02000000000000000000" pitchFamily="2" charset="-122"/>
                <a:ea typeface="方正清刻本悦宋简体" panose="02000000000000000000" pitchFamily="2" charset="-122"/>
                <a:sym typeface="微软雅黑" panose="020B0503020204020204" pitchFamily="34" charset="-122"/>
              </a:rPr>
              <a:t>反抗外来侵略的斗争历程</a:t>
            </a:r>
            <a:endParaRPr lang="en-US" altLang="zh-CN" sz="2400" dirty="0" smtClean="0">
              <a:latin typeface="方正清刻本悦宋简体" panose="02000000000000000000" pitchFamily="2" charset="-122"/>
              <a:ea typeface="方正清刻本悦宋简体" panose="02000000000000000000" pitchFamily="2" charset="-122"/>
              <a:sym typeface="微软雅黑" panose="020B0503020204020204" pitchFamily="34" charset="-122"/>
            </a:endParaRPr>
          </a:p>
          <a:p>
            <a:pPr>
              <a:lnSpc>
                <a:spcPct val="200000"/>
              </a:lnSpc>
            </a:pPr>
            <a:r>
              <a:rPr lang="zh-CN" altLang="en-US" sz="2400" dirty="0" smtClean="0">
                <a:latin typeface="方正清刻本悦宋简体" panose="02000000000000000000" pitchFamily="2" charset="-122"/>
                <a:ea typeface="方正清刻本悦宋简体" panose="02000000000000000000" pitchFamily="2" charset="-122"/>
                <a:sym typeface="微软雅黑" panose="020B0503020204020204" pitchFamily="34" charset="-122"/>
              </a:rPr>
              <a:t>（</a:t>
            </a:r>
            <a:r>
              <a:rPr lang="zh-CN" altLang="en-US" sz="2400" dirty="0">
                <a:latin typeface="方正清刻本悦宋简体" panose="02000000000000000000" pitchFamily="2" charset="-122"/>
                <a:ea typeface="方正清刻本悦宋简体" panose="02000000000000000000" pitchFamily="2" charset="-122"/>
                <a:sym typeface="微软雅黑" panose="020B0503020204020204" pitchFamily="34" charset="-122"/>
              </a:rPr>
              <a:t>一）人民群众的反侵略</a:t>
            </a:r>
            <a:r>
              <a:rPr lang="zh-CN" altLang="en-US" sz="2400" dirty="0" smtClean="0">
                <a:latin typeface="方正清刻本悦宋简体" panose="02000000000000000000" pitchFamily="2" charset="-122"/>
                <a:ea typeface="方正清刻本悦宋简体" panose="02000000000000000000" pitchFamily="2" charset="-122"/>
                <a:sym typeface="微软雅黑" panose="020B0503020204020204" pitchFamily="34" charset="-122"/>
              </a:rPr>
              <a:t>斗争</a:t>
            </a:r>
            <a:endParaRPr lang="zh-CN" altLang="en-US" sz="2400" dirty="0">
              <a:latin typeface="方正清刻本悦宋简体" panose="02000000000000000000" pitchFamily="2" charset="-122"/>
              <a:ea typeface="方正清刻本悦宋简体" panose="02000000000000000000" pitchFamily="2" charset="-122"/>
              <a:sym typeface="微软雅黑" panose="020B0503020204020204" pitchFamily="34" charset="-122"/>
            </a:endParaRPr>
          </a:p>
          <a:p>
            <a:pPr>
              <a:lnSpc>
                <a:spcPct val="200000"/>
              </a:lnSpc>
            </a:pPr>
            <a:r>
              <a:rPr lang="zh-CN" altLang="en-US" dirty="0">
                <a:sym typeface="微软雅黑" panose="020B0503020204020204" pitchFamily="34" charset="-122"/>
              </a:rPr>
              <a:t>（</a:t>
            </a:r>
            <a:r>
              <a:rPr lang="en-US" altLang="zh-CN" dirty="0">
                <a:sym typeface="微软雅黑" panose="020B0503020204020204" pitchFamily="34" charset="-122"/>
              </a:rPr>
              <a:t>1</a:t>
            </a:r>
            <a:r>
              <a:rPr lang="zh-CN" altLang="en-US" dirty="0">
                <a:sym typeface="微软雅黑" panose="020B0503020204020204" pitchFamily="34" charset="-122"/>
              </a:rPr>
              <a:t>）</a:t>
            </a:r>
            <a:r>
              <a:rPr lang="en-US" altLang="zh-CN" dirty="0">
                <a:sym typeface="微软雅黑" panose="020B0503020204020204" pitchFamily="34" charset="-122"/>
              </a:rPr>
              <a:t>1841</a:t>
            </a:r>
            <a:r>
              <a:rPr lang="zh-CN" altLang="en-US" dirty="0">
                <a:sym typeface="微软雅黑" panose="020B0503020204020204" pitchFamily="34" charset="-122"/>
              </a:rPr>
              <a:t>年</a:t>
            </a:r>
            <a:r>
              <a:rPr lang="zh-CN" altLang="en-US" b="1" u="sng" dirty="0">
                <a:solidFill>
                  <a:srgbClr val="C23C0D"/>
                </a:solidFill>
                <a:sym typeface="微软雅黑" panose="020B0503020204020204" pitchFamily="34" charset="-122"/>
              </a:rPr>
              <a:t>广州三元里斗争</a:t>
            </a:r>
            <a:r>
              <a:rPr lang="zh-CN" altLang="en-US" dirty="0">
                <a:sym typeface="微软雅黑" panose="020B0503020204020204" pitchFamily="34" charset="-122"/>
              </a:rPr>
              <a:t>是中国近代史上中国人民</a:t>
            </a:r>
            <a:r>
              <a:rPr lang="zh-CN" altLang="en-US" b="1" u="sng" dirty="0">
                <a:solidFill>
                  <a:srgbClr val="C23C0D"/>
                </a:solidFill>
                <a:sym typeface="微软雅黑" panose="020B0503020204020204" pitchFamily="34" charset="-122"/>
              </a:rPr>
              <a:t>第一次大规模</a:t>
            </a:r>
            <a:r>
              <a:rPr lang="zh-CN" altLang="en-US" dirty="0">
                <a:sym typeface="微软雅黑" panose="020B0503020204020204" pitchFamily="34" charset="-122"/>
              </a:rPr>
              <a:t>的反侵略</a:t>
            </a:r>
            <a:r>
              <a:rPr lang="zh-CN" altLang="en-US" dirty="0" smtClean="0">
                <a:sym typeface="微软雅黑" panose="020B0503020204020204" pitchFamily="34" charset="-122"/>
              </a:rPr>
              <a:t>武装斗争</a:t>
            </a:r>
            <a:r>
              <a:rPr lang="zh-CN" altLang="en-US" dirty="0" smtClean="0">
                <a:solidFill>
                  <a:srgbClr val="C00000"/>
                </a:solidFill>
              </a:rPr>
              <a:t>★</a:t>
            </a:r>
            <a:endParaRPr lang="zh-CN" altLang="en-US" dirty="0" smtClean="0">
              <a:solidFill>
                <a:srgbClr val="C00000"/>
              </a:solidFill>
              <a:sym typeface="微软雅黑" panose="020B0503020204020204" pitchFamily="34" charset="-122"/>
            </a:endParaRPr>
          </a:p>
          <a:p>
            <a:pPr>
              <a:lnSpc>
                <a:spcPct val="200000"/>
              </a:lnSpc>
            </a:pPr>
            <a:r>
              <a:rPr lang="zh-CN" altLang="en-US" dirty="0">
                <a:sym typeface="微软雅黑" panose="020B0503020204020204" pitchFamily="34" charset="-122"/>
              </a:rPr>
              <a:t>（</a:t>
            </a:r>
            <a:r>
              <a:rPr lang="en-US" altLang="zh-CN" dirty="0">
                <a:sym typeface="微软雅黑" panose="020B0503020204020204" pitchFamily="34" charset="-122"/>
              </a:rPr>
              <a:t>2</a:t>
            </a:r>
            <a:r>
              <a:rPr lang="zh-CN" altLang="en-US" dirty="0">
                <a:sym typeface="微软雅黑" panose="020B0503020204020204" pitchFamily="34" charset="-122"/>
              </a:rPr>
              <a:t>）</a:t>
            </a:r>
            <a:r>
              <a:rPr lang="zh-CN" altLang="en-US" dirty="0" smtClean="0">
                <a:solidFill>
                  <a:srgbClr val="000000"/>
                </a:solidFill>
                <a:sym typeface="微软雅黑" panose="020B0503020204020204" pitchFamily="34" charset="-122"/>
              </a:rPr>
              <a:t>太平天国农民战争</a:t>
            </a:r>
            <a:endParaRPr lang="en-US" altLang="zh-CN" dirty="0" smtClean="0">
              <a:solidFill>
                <a:srgbClr val="000000"/>
              </a:solidFill>
              <a:sym typeface="微软雅黑" panose="020B0503020204020204" pitchFamily="34" charset="-122"/>
            </a:endParaRPr>
          </a:p>
          <a:p>
            <a:pPr>
              <a:lnSpc>
                <a:spcPct val="200000"/>
              </a:lnSpc>
            </a:pPr>
            <a:r>
              <a:rPr lang="zh-CN" altLang="en-US" dirty="0" smtClean="0">
                <a:solidFill>
                  <a:srgbClr val="000000"/>
                </a:solidFill>
                <a:sym typeface="微软雅黑" panose="020B0503020204020204" pitchFamily="34" charset="-122"/>
              </a:rPr>
              <a:t>（</a:t>
            </a:r>
            <a:r>
              <a:rPr lang="en-US" altLang="zh-CN" dirty="0">
                <a:solidFill>
                  <a:srgbClr val="000000"/>
                </a:solidFill>
                <a:sym typeface="微软雅黑" panose="020B0503020204020204" pitchFamily="34" charset="-122"/>
              </a:rPr>
              <a:t>3</a:t>
            </a:r>
            <a:r>
              <a:rPr lang="zh-CN" altLang="en-US" dirty="0">
                <a:solidFill>
                  <a:srgbClr val="000000"/>
                </a:solidFill>
                <a:sym typeface="微软雅黑" panose="020B0503020204020204" pitchFamily="34" charset="-122"/>
              </a:rPr>
              <a:t>）中法战争期间，香港工人罢工</a:t>
            </a:r>
            <a:endParaRPr lang="en-US" altLang="zh-CN" dirty="0">
              <a:solidFill>
                <a:srgbClr val="000000"/>
              </a:solidFill>
              <a:sym typeface="微软雅黑" panose="020B0503020204020204" pitchFamily="34" charset="-122"/>
            </a:endParaRPr>
          </a:p>
          <a:p>
            <a:pPr>
              <a:lnSpc>
                <a:spcPct val="200000"/>
              </a:lnSpc>
            </a:pPr>
            <a:r>
              <a:rPr lang="zh-CN" altLang="en-US" dirty="0">
                <a:solidFill>
                  <a:srgbClr val="000000"/>
                </a:solidFill>
                <a:sym typeface="微软雅黑" panose="020B0503020204020204" pitchFamily="34" charset="-122"/>
              </a:rPr>
              <a:t>（</a:t>
            </a:r>
            <a:r>
              <a:rPr lang="en-US" altLang="zh-CN" dirty="0">
                <a:solidFill>
                  <a:srgbClr val="000000"/>
                </a:solidFill>
                <a:sym typeface="微软雅黑" panose="020B0503020204020204" pitchFamily="34" charset="-122"/>
              </a:rPr>
              <a:t>4</a:t>
            </a:r>
            <a:r>
              <a:rPr lang="zh-CN" altLang="en-US" dirty="0">
                <a:solidFill>
                  <a:srgbClr val="000000"/>
                </a:solidFill>
                <a:sym typeface="微软雅黑" panose="020B0503020204020204" pitchFamily="34" charset="-122"/>
              </a:rPr>
              <a:t>）台湾人民在黑旗军刘永福领导下抗击日本侵略的斗争</a:t>
            </a:r>
            <a:endParaRPr lang="en-US" altLang="zh-CN" dirty="0">
              <a:solidFill>
                <a:srgbClr val="000000"/>
              </a:solidFill>
              <a:sym typeface="微软雅黑" panose="020B0503020204020204" pitchFamily="34" charset="-122"/>
            </a:endParaRPr>
          </a:p>
          <a:p>
            <a:pPr>
              <a:lnSpc>
                <a:spcPct val="200000"/>
              </a:lnSpc>
            </a:pPr>
            <a:r>
              <a:rPr lang="zh-CN" altLang="en-US" dirty="0">
                <a:solidFill>
                  <a:srgbClr val="000000"/>
                </a:solidFill>
                <a:sym typeface="微软雅黑" panose="020B0503020204020204" pitchFamily="34" charset="-122"/>
              </a:rPr>
              <a:t>（</a:t>
            </a:r>
            <a:r>
              <a:rPr lang="en-US" altLang="zh-CN" dirty="0">
                <a:solidFill>
                  <a:srgbClr val="000000"/>
                </a:solidFill>
                <a:sym typeface="微软雅黑" panose="020B0503020204020204" pitchFamily="34" charset="-122"/>
              </a:rPr>
              <a:t>5</a:t>
            </a:r>
            <a:r>
              <a:rPr lang="zh-CN" altLang="en-US" dirty="0">
                <a:solidFill>
                  <a:srgbClr val="000000"/>
                </a:solidFill>
                <a:sym typeface="微软雅黑" panose="020B0503020204020204" pitchFamily="34" charset="-122"/>
              </a:rPr>
              <a:t>）义和团与部分清军抗击八国联军，廊坊大捷</a:t>
            </a:r>
          </a:p>
          <a:p>
            <a:endParaRPr lang="zh-CN" altLang="en-US" dirty="0"/>
          </a:p>
        </p:txBody>
      </p:sp>
      <p:pic>
        <p:nvPicPr>
          <p:cNvPr id="4" name="图片 3"/>
          <p:cNvPicPr>
            <a:picLocks noChangeAspect="1"/>
          </p:cNvPicPr>
          <p:nvPr/>
        </p:nvPicPr>
        <p:blipFill>
          <a:blip r:embed="rId2"/>
          <a:stretch>
            <a:fillRect/>
          </a:stretch>
        </p:blipFill>
        <p:spPr>
          <a:xfrm>
            <a:off x="10567545" y="2797778"/>
            <a:ext cx="1572510" cy="501318"/>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H_Other_1"/>
          <p:cNvSpPr/>
          <p:nvPr>
            <p:custDataLst>
              <p:tags r:id="rId1"/>
            </p:custDataLst>
          </p:nvPr>
        </p:nvSpPr>
        <p:spPr>
          <a:xfrm>
            <a:off x="396532" y="1712252"/>
            <a:ext cx="10840597" cy="3503364"/>
          </a:xfrm>
          <a:prstGeom prst="rect">
            <a:avLst/>
          </a:prstGeom>
          <a:solidFill>
            <a:srgbClr val="C00000">
              <a:alpha val="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lnSpc>
                <a:spcPct val="210000"/>
              </a:lnSpc>
            </a:pPr>
            <a:r>
              <a:rPr lang="zh-CN" altLang="en-US" dirty="0">
                <a:latin typeface="方正清刻本悦宋简体" panose="02000000000000000000" pitchFamily="2" charset="-122"/>
                <a:ea typeface="方正清刻本悦宋简体" panose="02000000000000000000" pitchFamily="2" charset="-122"/>
              </a:rPr>
              <a:t>旧民主主义革命</a:t>
            </a:r>
          </a:p>
        </p:txBody>
      </p:sp>
      <p:grpSp>
        <p:nvGrpSpPr>
          <p:cNvPr id="7" name="组合 14"/>
          <p:cNvGrpSpPr/>
          <p:nvPr/>
        </p:nvGrpSpPr>
        <p:grpSpPr>
          <a:xfrm>
            <a:off x="691848" y="3417259"/>
            <a:ext cx="9873530" cy="1687864"/>
            <a:chOff x="1110287" y="4278314"/>
            <a:chExt cx="9873530" cy="1687864"/>
          </a:xfrm>
        </p:grpSpPr>
        <p:cxnSp>
          <p:nvCxnSpPr>
            <p:cNvPr id="8" name="MH_Other_2"/>
            <p:cNvCxnSpPr/>
            <p:nvPr>
              <p:custDataLst>
                <p:tags r:id="rId2"/>
              </p:custDataLst>
            </p:nvPr>
          </p:nvCxnSpPr>
          <p:spPr>
            <a:xfrm flipV="1">
              <a:off x="1277957" y="4348163"/>
              <a:ext cx="9705860" cy="0"/>
            </a:xfrm>
            <a:prstGeom prst="line">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组合 5"/>
            <p:cNvGrpSpPr/>
            <p:nvPr/>
          </p:nvGrpSpPr>
          <p:grpSpPr>
            <a:xfrm>
              <a:off x="1110287" y="4292601"/>
              <a:ext cx="2068598" cy="1673577"/>
              <a:chOff x="1561979" y="4292601"/>
              <a:chExt cx="2068598" cy="1673577"/>
            </a:xfrm>
          </p:grpSpPr>
          <p:sp>
            <p:nvSpPr>
              <p:cNvPr id="30" name="MH_Other_3"/>
              <p:cNvSpPr/>
              <p:nvPr>
                <p:custDataLst>
                  <p:tags r:id="rId11"/>
                </p:custDataLst>
              </p:nvPr>
            </p:nvSpPr>
            <p:spPr>
              <a:xfrm>
                <a:off x="2448306" y="4292601"/>
                <a:ext cx="173038" cy="1746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a:p>
            </p:txBody>
          </p:sp>
          <p:cxnSp>
            <p:nvCxnSpPr>
              <p:cNvPr id="31" name="MH_Other_4"/>
              <p:cNvCxnSpPr>
                <a:stCxn id="30" idx="0"/>
              </p:cNvCxnSpPr>
              <p:nvPr>
                <p:custDataLst>
                  <p:tags r:id="rId12"/>
                </p:custDataLst>
              </p:nvPr>
            </p:nvCxnSpPr>
            <p:spPr>
              <a:xfrm>
                <a:off x="2534825" y="4292601"/>
                <a:ext cx="5562" cy="51713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MH_SubTitle_1"/>
              <p:cNvSpPr txBox="1">
                <a:spLocks/>
              </p:cNvSpPr>
              <p:nvPr>
                <p:custDataLst>
                  <p:tags r:id="rId13"/>
                </p:custDataLst>
              </p:nvPr>
            </p:nvSpPr>
            <p:spPr>
              <a:xfrm>
                <a:off x="1806957" y="4898326"/>
                <a:ext cx="1495425" cy="422275"/>
              </a:xfrm>
              <a:prstGeom prst="rect">
                <a:avLst/>
              </a:prstGeom>
              <a:noFill/>
            </p:spPr>
            <p:txBody>
              <a:bodyPr>
                <a:normAutofit lnSpcReduction="10000"/>
              </a:bodyPr>
              <a:lstStyle>
                <a:defPPr>
                  <a:defRPr lang="zh-CN"/>
                </a:defPPr>
                <a:lvl1pPr>
                  <a:lnSpc>
                    <a:spcPct val="130000"/>
                  </a:lnSpc>
                  <a:defRPr sz="1200"/>
                </a:lvl1pPr>
              </a:lstStyle>
              <a:p>
                <a:pPr algn="ctr">
                  <a:defRPr/>
                </a:pPr>
                <a:r>
                  <a:rPr lang="en-US" altLang="zh-CN" sz="1800" b="1" dirty="0" smtClean="0">
                    <a:solidFill>
                      <a:srgbClr val="C00000"/>
                    </a:solidFill>
                  </a:rPr>
                  <a:t>1840</a:t>
                </a:r>
                <a:r>
                  <a:rPr lang="zh-CN" altLang="en-US" sz="1800" b="1" dirty="0" smtClean="0">
                    <a:solidFill>
                      <a:srgbClr val="C00000"/>
                    </a:solidFill>
                  </a:rPr>
                  <a:t>年</a:t>
                </a:r>
                <a:endParaRPr lang="zh-CN" altLang="en-US" sz="1800" b="1" dirty="0">
                  <a:solidFill>
                    <a:srgbClr val="C00000"/>
                  </a:solidFill>
                </a:endParaRPr>
              </a:p>
            </p:txBody>
          </p:sp>
          <p:sp>
            <p:nvSpPr>
              <p:cNvPr id="33" name="MH_Text_1"/>
              <p:cNvSpPr txBox="1">
                <a:spLocks/>
              </p:cNvSpPr>
              <p:nvPr>
                <p:custDataLst>
                  <p:tags r:id="rId14"/>
                </p:custDataLst>
              </p:nvPr>
            </p:nvSpPr>
            <p:spPr bwMode="auto">
              <a:xfrm>
                <a:off x="1561979" y="5264503"/>
                <a:ext cx="2068598"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zh-CN" altLang="en-US" sz="2000" dirty="0" smtClean="0">
                    <a:latin typeface="+mj-ea"/>
                    <a:ea typeface="+mj-ea"/>
                  </a:rPr>
                  <a:t>第一次鸦片战争</a:t>
                </a:r>
                <a:endParaRPr lang="zh-CN" altLang="en-US" sz="2000" dirty="0">
                  <a:latin typeface="+mj-ea"/>
                  <a:ea typeface="+mj-ea"/>
                </a:endParaRPr>
              </a:p>
            </p:txBody>
          </p:sp>
        </p:grpSp>
        <p:grpSp>
          <p:nvGrpSpPr>
            <p:cNvPr id="12" name="组合 7"/>
            <p:cNvGrpSpPr/>
            <p:nvPr/>
          </p:nvGrpSpPr>
          <p:grpSpPr>
            <a:xfrm>
              <a:off x="3894630" y="4278314"/>
              <a:ext cx="1998184" cy="1682750"/>
              <a:chOff x="4090974" y="4278314"/>
              <a:chExt cx="1998184" cy="1682750"/>
            </a:xfrm>
          </p:grpSpPr>
          <p:sp>
            <p:nvSpPr>
              <p:cNvPr id="18" name="MH_SubTitle_2"/>
              <p:cNvSpPr txBox="1">
                <a:spLocks/>
              </p:cNvSpPr>
              <p:nvPr>
                <p:custDataLst>
                  <p:tags r:id="rId7"/>
                </p:custDataLst>
              </p:nvPr>
            </p:nvSpPr>
            <p:spPr>
              <a:xfrm>
                <a:off x="4332162" y="4891088"/>
                <a:ext cx="1493837" cy="423862"/>
              </a:xfrm>
              <a:prstGeom prst="rect">
                <a:avLst/>
              </a:prstGeom>
              <a:noFill/>
            </p:spPr>
            <p:txBody>
              <a:bodyPr>
                <a:normAutofit lnSpcReduction="10000"/>
              </a:bodyPr>
              <a:lstStyle>
                <a:defPPr>
                  <a:defRPr lang="zh-CN"/>
                </a:defPPr>
                <a:lvl1pPr algn="ctr">
                  <a:lnSpc>
                    <a:spcPct val="130000"/>
                  </a:lnSpc>
                  <a:defRPr b="1">
                    <a:solidFill>
                      <a:srgbClr val="C00000"/>
                    </a:solidFill>
                  </a:defRPr>
                </a:lvl1pPr>
              </a:lstStyle>
              <a:p>
                <a:r>
                  <a:rPr lang="en-US" altLang="zh-CN" dirty="0" smtClean="0"/>
                  <a:t>1919</a:t>
                </a:r>
                <a:r>
                  <a:rPr lang="zh-CN" altLang="en-US" dirty="0" smtClean="0"/>
                  <a:t>年</a:t>
                </a:r>
                <a:endParaRPr lang="zh-CN" altLang="en-US" dirty="0"/>
              </a:p>
            </p:txBody>
          </p:sp>
          <p:sp>
            <p:nvSpPr>
              <p:cNvPr id="19" name="MH_Text_2"/>
              <p:cNvSpPr txBox="1">
                <a:spLocks/>
              </p:cNvSpPr>
              <p:nvPr>
                <p:custDataLst>
                  <p:tags r:id="rId8"/>
                </p:custDataLst>
              </p:nvPr>
            </p:nvSpPr>
            <p:spPr bwMode="auto">
              <a:xfrm>
                <a:off x="4090974" y="5259389"/>
                <a:ext cx="1998184"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defPPr>
                  <a:defRPr lang="zh-CN"/>
                </a:defPPr>
                <a:lvl1pPr algn="ctr">
                  <a:lnSpc>
                    <a:spcPct val="110000"/>
                  </a:lnSpc>
                  <a:defRPr sz="2000">
                    <a:latin typeface="+mj-ea"/>
                    <a:ea typeface="+mj-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smtClean="0"/>
                  <a:t>五四运动</a:t>
                </a:r>
                <a:endParaRPr lang="zh-CN" altLang="en-US" dirty="0"/>
              </a:p>
            </p:txBody>
          </p:sp>
          <p:sp>
            <p:nvSpPr>
              <p:cNvPr id="20" name="MH_Other_9"/>
              <p:cNvSpPr/>
              <p:nvPr>
                <p:custDataLst>
                  <p:tags r:id="rId9"/>
                </p:custDataLst>
              </p:nvPr>
            </p:nvSpPr>
            <p:spPr>
              <a:xfrm flipV="1">
                <a:off x="5000372" y="4278314"/>
                <a:ext cx="174625" cy="1746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a:p>
            </p:txBody>
          </p:sp>
          <p:cxnSp>
            <p:nvCxnSpPr>
              <p:cNvPr id="21" name="MH_Other_10"/>
              <p:cNvCxnSpPr>
                <a:stCxn id="20" idx="0"/>
              </p:cNvCxnSpPr>
              <p:nvPr>
                <p:custDataLst>
                  <p:tags r:id="rId10"/>
                </p:custDataLst>
              </p:nvPr>
            </p:nvCxnSpPr>
            <p:spPr>
              <a:xfrm flipH="1">
                <a:off x="5087684" y="4452939"/>
                <a:ext cx="0" cy="3825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组合 9"/>
            <p:cNvGrpSpPr/>
            <p:nvPr/>
          </p:nvGrpSpPr>
          <p:grpSpPr>
            <a:xfrm>
              <a:off x="7039779" y="4278314"/>
              <a:ext cx="1740664" cy="1682750"/>
              <a:chOff x="6723839" y="4278314"/>
              <a:chExt cx="1740664" cy="1682750"/>
            </a:xfrm>
          </p:grpSpPr>
          <p:sp>
            <p:nvSpPr>
              <p:cNvPr id="14" name="MH_SubTitle_4"/>
              <p:cNvSpPr txBox="1">
                <a:spLocks/>
              </p:cNvSpPr>
              <p:nvPr>
                <p:custDataLst>
                  <p:tags r:id="rId3"/>
                </p:custDataLst>
              </p:nvPr>
            </p:nvSpPr>
            <p:spPr>
              <a:xfrm>
                <a:off x="6859589" y="4891088"/>
                <a:ext cx="1495425" cy="423862"/>
              </a:xfrm>
              <a:prstGeom prst="rect">
                <a:avLst/>
              </a:prstGeom>
              <a:noFill/>
            </p:spPr>
            <p:txBody>
              <a:bodyPr>
                <a:normAutofit lnSpcReduction="10000"/>
              </a:bodyPr>
              <a:lstStyle>
                <a:defPPr>
                  <a:defRPr lang="zh-CN"/>
                </a:defPPr>
                <a:lvl1pPr algn="ctr">
                  <a:lnSpc>
                    <a:spcPct val="130000"/>
                  </a:lnSpc>
                  <a:defRPr b="1">
                    <a:solidFill>
                      <a:srgbClr val="C00000"/>
                    </a:solidFill>
                  </a:defRPr>
                </a:lvl1pPr>
              </a:lstStyle>
              <a:p>
                <a:r>
                  <a:rPr lang="en-US" altLang="zh-CN" dirty="0" smtClean="0"/>
                  <a:t>1949</a:t>
                </a:r>
                <a:r>
                  <a:rPr lang="zh-CN" altLang="en-US" dirty="0" smtClean="0"/>
                  <a:t>年</a:t>
                </a:r>
                <a:endParaRPr lang="zh-CN" altLang="en-US" dirty="0"/>
              </a:p>
            </p:txBody>
          </p:sp>
          <p:sp>
            <p:nvSpPr>
              <p:cNvPr id="15" name="MH_Text_4"/>
              <p:cNvSpPr txBox="1">
                <a:spLocks/>
              </p:cNvSpPr>
              <p:nvPr>
                <p:custDataLst>
                  <p:tags r:id="rId4"/>
                </p:custDataLst>
              </p:nvPr>
            </p:nvSpPr>
            <p:spPr bwMode="auto">
              <a:xfrm>
                <a:off x="6723839" y="5259389"/>
                <a:ext cx="1740664"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defPPr>
                  <a:defRPr lang="zh-CN"/>
                </a:defPPr>
                <a:lvl1pPr algn="ctr">
                  <a:lnSpc>
                    <a:spcPct val="110000"/>
                  </a:lnSpc>
                  <a:defRPr sz="2000">
                    <a:latin typeface="+mj-ea"/>
                    <a:ea typeface="+mj-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smtClean="0"/>
                  <a:t>新中国建立</a:t>
                </a:r>
                <a:endParaRPr lang="zh-CN" altLang="en-US" dirty="0"/>
              </a:p>
            </p:txBody>
          </p:sp>
          <p:sp>
            <p:nvSpPr>
              <p:cNvPr id="16" name="MH_Other_11"/>
              <p:cNvSpPr/>
              <p:nvPr>
                <p:custDataLst>
                  <p:tags r:id="rId5"/>
                </p:custDataLst>
              </p:nvPr>
            </p:nvSpPr>
            <p:spPr>
              <a:xfrm flipV="1">
                <a:off x="7515225" y="4278314"/>
                <a:ext cx="173038" cy="1746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a:p>
            </p:txBody>
          </p:sp>
          <p:cxnSp>
            <p:nvCxnSpPr>
              <p:cNvPr id="17" name="MH_Other_12"/>
              <p:cNvCxnSpPr>
                <a:stCxn id="16" idx="0"/>
              </p:cNvCxnSpPr>
              <p:nvPr>
                <p:custDataLst>
                  <p:tags r:id="rId6"/>
                </p:custDataLst>
              </p:nvPr>
            </p:nvCxnSpPr>
            <p:spPr>
              <a:xfrm flipH="1">
                <a:off x="7600950" y="4452939"/>
                <a:ext cx="0" cy="3825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0" name="标题 1"/>
          <p:cNvSpPr>
            <a:spLocks noGrp="1"/>
          </p:cNvSpPr>
          <p:nvPr>
            <p:ph type="title"/>
          </p:nvPr>
        </p:nvSpPr>
        <p:spPr>
          <a:xfrm>
            <a:off x="838200" y="365126"/>
            <a:ext cx="10515600" cy="645130"/>
          </a:xfrm>
        </p:spPr>
        <p:txBody>
          <a:bodyPr>
            <a:normAutofit/>
          </a:bodyPr>
          <a:lstStyle/>
          <a:p>
            <a:r>
              <a:rPr lang="zh-CN" altLang="en-US" dirty="0"/>
              <a:t>中国近现代史纲要教材框架</a:t>
            </a:r>
          </a:p>
        </p:txBody>
      </p:sp>
      <p:sp>
        <p:nvSpPr>
          <p:cNvPr id="22" name="矩形 21"/>
          <p:cNvSpPr/>
          <p:nvPr/>
        </p:nvSpPr>
        <p:spPr>
          <a:xfrm>
            <a:off x="7638833" y="2239314"/>
            <a:ext cx="2339102" cy="918200"/>
          </a:xfrm>
          <a:prstGeom prst="rect">
            <a:avLst/>
          </a:prstGeom>
        </p:spPr>
        <p:txBody>
          <a:bodyPr wrap="none">
            <a:spAutoFit/>
          </a:bodyPr>
          <a:lstStyle/>
          <a:p>
            <a:pPr algn="ctr">
              <a:lnSpc>
                <a:spcPct val="210000"/>
              </a:lnSpc>
            </a:pPr>
            <a:r>
              <a:rPr lang="zh-CN" altLang="en-US" sz="2800" dirty="0" smtClean="0">
                <a:latin typeface="方正清刻本悦宋简体" panose="02000000000000000000" pitchFamily="2" charset="-122"/>
                <a:ea typeface="方正清刻本悦宋简体" panose="02000000000000000000" pitchFamily="2" charset="-122"/>
              </a:rPr>
              <a:t>社会主义建设</a:t>
            </a:r>
            <a:endParaRPr lang="zh-CN" altLang="en-US" sz="2800" dirty="0">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196685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p:tgtEl>
                                          <p:spTgt spid="22"/>
                                        </p:tgtEl>
                                        <p:attrNameLst>
                                          <p:attrName>ppt_y</p:attrName>
                                        </p:attrNameLst>
                                      </p:cBhvr>
                                      <p:tavLst>
                                        <p:tav tm="0">
                                          <p:val>
                                            <p:strVal val="#ppt_y+#ppt_h*1.125000"/>
                                          </p:val>
                                        </p:tav>
                                        <p:tav tm="100000">
                                          <p:val>
                                            <p:strVal val="#ppt_y"/>
                                          </p:val>
                                        </p:tav>
                                      </p:tavLst>
                                    </p:anim>
                                    <p:animEffect transition="in" filter="wipe(up)">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在中国近代史上，人民群众第一次大规模的反侵略武装斗争是（ ）</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三元里人民的抗英斗争</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太平天国抗击洋枪队的斗争</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台湾人民的抗日斗争</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义和团抗击八国联军的斗争</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0298603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在中国近代史上，人民群众第一次大规模的反侵略武装斗争是（ ）</a:t>
            </a:r>
          </a:p>
          <a:p>
            <a:pPr algn="just"/>
            <a:r>
              <a:rPr lang="en-US" altLang="zh-CN" sz="2400" kern="100" dirty="0">
                <a:solidFill>
                  <a:srgbClr val="C00000"/>
                </a:solidFill>
                <a:latin typeface="Microsoft YaHei" charset="0"/>
                <a:ea typeface="Microsoft YaHei" charset="0"/>
                <a:cs typeface="Microsoft YaHei" charset="0"/>
              </a:rPr>
              <a:t>A:</a:t>
            </a:r>
            <a:r>
              <a:rPr lang="zh-CN" altLang="en-US" sz="2400" kern="100" dirty="0">
                <a:solidFill>
                  <a:srgbClr val="C00000"/>
                </a:solidFill>
                <a:latin typeface="Microsoft YaHei" charset="0"/>
                <a:ea typeface="Microsoft YaHei" charset="0"/>
                <a:cs typeface="Microsoft YaHei" charset="0"/>
              </a:rPr>
              <a:t>三元里人民的抗英斗争</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太平天国抗击洋枪队的斗争</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台湾人民的抗日斗争</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义和团抗击八国联军的斗争</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437567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047585" y="450383"/>
            <a:ext cx="9301843" cy="544050"/>
          </a:xfrm>
        </p:spPr>
        <p:txBody>
          <a:bodyPr>
            <a:normAutofit/>
          </a:bodyPr>
          <a:lstStyle/>
          <a:p>
            <a:r>
              <a:rPr lang="zh-CN" altLang="en-US" dirty="0" smtClean="0"/>
              <a:t>第三节  抵御</a:t>
            </a:r>
            <a:r>
              <a:rPr lang="zh-CN" altLang="en-US" dirty="0"/>
              <a:t>外来侵略、争取民族独立的</a:t>
            </a:r>
            <a:r>
              <a:rPr lang="zh-CN" altLang="en-US" dirty="0" smtClean="0"/>
              <a:t>斗争  </a:t>
            </a:r>
            <a:endParaRPr lang="zh-CN" altLang="en-US" dirty="0"/>
          </a:p>
        </p:txBody>
      </p:sp>
      <p:sp>
        <p:nvSpPr>
          <p:cNvPr id="3" name="内容占位符 2"/>
          <p:cNvSpPr>
            <a:spLocks noGrp="1"/>
          </p:cNvSpPr>
          <p:nvPr>
            <p:ph idx="1"/>
          </p:nvPr>
        </p:nvSpPr>
        <p:spPr>
          <a:xfrm>
            <a:off x="429659" y="1266533"/>
            <a:ext cx="11653106" cy="874501"/>
          </a:xfrm>
        </p:spPr>
        <p:txBody>
          <a:bodyPr>
            <a:normAutofit/>
          </a:bodyPr>
          <a:lstStyle/>
          <a:p>
            <a:pPr>
              <a:lnSpc>
                <a:spcPct val="200000"/>
              </a:lnSpc>
            </a:pPr>
            <a:r>
              <a:rPr lang="zh-CN" altLang="zh-CN" sz="2400" dirty="0" smtClean="0">
                <a:latin typeface="方正清刻本悦宋简体" panose="02000000000000000000" pitchFamily="2" charset="-122"/>
                <a:ea typeface="方正清刻本悦宋简体" panose="02000000000000000000" pitchFamily="2" charset="-122"/>
                <a:sym typeface="微软雅黑" panose="020B0503020204020204" pitchFamily="34" charset="-122"/>
              </a:rPr>
              <a:t>（</a:t>
            </a:r>
            <a:r>
              <a:rPr lang="zh-CN" altLang="zh-CN" sz="2400" dirty="0">
                <a:latin typeface="方正清刻本悦宋简体" panose="02000000000000000000" pitchFamily="2" charset="-122"/>
                <a:ea typeface="方正清刻本悦宋简体" panose="02000000000000000000" pitchFamily="2" charset="-122"/>
                <a:sym typeface="微软雅黑" panose="020B0503020204020204" pitchFamily="34" charset="-122"/>
              </a:rPr>
              <a:t>二）爱国官兵的反侵略</a:t>
            </a:r>
            <a:r>
              <a:rPr lang="zh-CN" altLang="zh-CN" sz="2400" dirty="0" smtClean="0">
                <a:latin typeface="方正清刻本悦宋简体" panose="02000000000000000000" pitchFamily="2" charset="-122"/>
                <a:ea typeface="方正清刻本悦宋简体" panose="02000000000000000000" pitchFamily="2" charset="-122"/>
                <a:sym typeface="微软雅黑" panose="020B0503020204020204" pitchFamily="34" charset="-122"/>
              </a:rPr>
              <a:t>斗争</a:t>
            </a:r>
            <a:r>
              <a:rPr lang="zh-CN" altLang="en-US" dirty="0" smtClean="0">
                <a:solidFill>
                  <a:srgbClr val="C23C0D"/>
                </a:solidFill>
              </a:rPr>
              <a:t>★</a:t>
            </a:r>
            <a:endParaRPr lang="zh-CN" altLang="en-US" dirty="0" smtClean="0">
              <a:solidFill>
                <a:srgbClr val="C23C0D"/>
              </a:solidFill>
              <a:latin typeface="方正清刻本悦宋简体" panose="02000000000000000000" pitchFamily="2" charset="-122"/>
              <a:ea typeface="方正清刻本悦宋简体" panose="02000000000000000000" pitchFamily="2" charset="-122"/>
              <a:sym typeface="微软雅黑" panose="020B0503020204020204" pitchFamily="34" charset="-122"/>
            </a:endParaRPr>
          </a:p>
          <a:p>
            <a:pPr>
              <a:lnSpc>
                <a:spcPct val="200000"/>
              </a:lnSpc>
            </a:pPr>
            <a:endParaRPr lang="zh-CN" altLang="en-US" dirty="0"/>
          </a:p>
        </p:txBody>
      </p:sp>
      <p:pic>
        <p:nvPicPr>
          <p:cNvPr id="4" name="图片 3"/>
          <p:cNvPicPr>
            <a:picLocks noChangeAspect="1"/>
          </p:cNvPicPr>
          <p:nvPr/>
        </p:nvPicPr>
        <p:blipFill>
          <a:blip r:embed="rId3"/>
          <a:stretch>
            <a:fillRect/>
          </a:stretch>
        </p:blipFill>
        <p:spPr>
          <a:xfrm>
            <a:off x="4912251" y="1579254"/>
            <a:ext cx="1572510" cy="501318"/>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513587"/>
              </p:ext>
            </p:extLst>
          </p:nvPr>
        </p:nvGraphicFramePr>
        <p:xfrm>
          <a:off x="2440146" y="2397999"/>
          <a:ext cx="7094146" cy="3307917"/>
        </p:xfrm>
        <a:graphic>
          <a:graphicData uri="http://schemas.openxmlformats.org/drawingml/2006/table">
            <a:tbl>
              <a:tblPr>
                <a:tableStyleId>{5C22544A-7EE6-4342-B048-85BDC9FD1C3A}</a:tableStyleId>
              </a:tblPr>
              <a:tblGrid>
                <a:gridCol w="972127">
                  <a:extLst>
                    <a:ext uri="{9D8B030D-6E8A-4147-A177-3AD203B41FA5}">
                      <a16:colId xmlns:a16="http://schemas.microsoft.com/office/drawing/2014/main" xmlns="" val="3355252862"/>
                    </a:ext>
                  </a:extLst>
                </a:gridCol>
                <a:gridCol w="1193180">
                  <a:extLst>
                    <a:ext uri="{9D8B030D-6E8A-4147-A177-3AD203B41FA5}">
                      <a16:colId xmlns:a16="http://schemas.microsoft.com/office/drawing/2014/main" xmlns="" val="1349236803"/>
                    </a:ext>
                  </a:extLst>
                </a:gridCol>
                <a:gridCol w="4928839">
                  <a:extLst>
                    <a:ext uri="{9D8B030D-6E8A-4147-A177-3AD203B41FA5}">
                      <a16:colId xmlns:a16="http://schemas.microsoft.com/office/drawing/2014/main" xmlns="" val="3253331118"/>
                    </a:ext>
                  </a:extLst>
                </a:gridCol>
              </a:tblGrid>
              <a:tr h="533535">
                <a:tc gridSpan="2">
                  <a:txBody>
                    <a:bodyPr/>
                    <a:lstStyle/>
                    <a:p>
                      <a:pPr algn="ctr"/>
                      <a:r>
                        <a:rPr lang="zh-CN" altLang="en-US" sz="2400" dirty="0" smtClean="0">
                          <a:solidFill>
                            <a:schemeClr val="bg1"/>
                          </a:solidFill>
                          <a:latin typeface="+mj-ea"/>
                          <a:ea typeface="+mj-ea"/>
                        </a:rPr>
                        <a:t>战争</a:t>
                      </a:r>
                      <a:endParaRPr lang="zh-CN" altLang="en-US" sz="2400" dirty="0">
                        <a:solidFill>
                          <a:schemeClr val="bg1"/>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endParaRPr lang="zh-CN" altLang="en-US"/>
                    </a:p>
                  </a:txBody>
                  <a:tcPr/>
                </a:tc>
                <a:tc>
                  <a:txBody>
                    <a:bodyPr/>
                    <a:lstStyle/>
                    <a:p>
                      <a:pPr algn="ctr"/>
                      <a:r>
                        <a:rPr lang="zh-CN" altLang="en-US" sz="2400" dirty="0" smtClean="0">
                          <a:solidFill>
                            <a:schemeClr val="bg1"/>
                          </a:solidFill>
                          <a:latin typeface="+mj-ea"/>
                          <a:ea typeface="+mj-ea"/>
                        </a:rPr>
                        <a:t>牺牲将领</a:t>
                      </a:r>
                      <a:endParaRPr lang="zh-CN" altLang="en-US" sz="2400" dirty="0">
                        <a:solidFill>
                          <a:schemeClr val="bg1"/>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xmlns="" val="2785990459"/>
                  </a:ext>
                </a:extLst>
              </a:tr>
              <a:tr h="462397">
                <a:tc gridSpan="2">
                  <a:txBody>
                    <a:bodyPr/>
                    <a:lstStyle/>
                    <a:p>
                      <a:pPr algn="ctr"/>
                      <a:r>
                        <a:rPr lang="zh-CN" altLang="en-US" sz="2000" b="1" dirty="0" smtClean="0"/>
                        <a:t>鸦片战争</a:t>
                      </a:r>
                      <a:endParaRPr lang="zh-CN" alt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a:txBody>
                    <a:bodyPr/>
                    <a:lstStyle/>
                    <a:p>
                      <a:pPr algn="ctr"/>
                      <a:r>
                        <a:rPr lang="zh-CN" altLang="en-US" sz="2000" dirty="0" smtClean="0"/>
                        <a:t>关天培（战死虎门）、陈化成、海龄</a:t>
                      </a:r>
                      <a:endParaRPr lang="zh-CN"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227901699"/>
                  </a:ext>
                </a:extLst>
              </a:tr>
              <a:tr h="462397">
                <a:tc gridSpan="2">
                  <a:txBody>
                    <a:bodyPr/>
                    <a:lstStyle/>
                    <a:p>
                      <a:pPr algn="ctr"/>
                      <a:r>
                        <a:rPr lang="zh-CN" altLang="en-US" sz="2000" b="1" dirty="0" smtClean="0"/>
                        <a:t>第二次鸦片战争</a:t>
                      </a:r>
                      <a:endParaRPr lang="zh-CN" alt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a:txBody>
                    <a:bodyPr/>
                    <a:lstStyle/>
                    <a:p>
                      <a:pPr algn="ctr"/>
                      <a:r>
                        <a:rPr lang="zh-CN" altLang="en-US" sz="2000" dirty="0" smtClean="0"/>
                        <a:t>史荣椿、乐善</a:t>
                      </a:r>
                      <a:endParaRPr lang="zh-CN"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446786104"/>
                  </a:ext>
                </a:extLst>
              </a:tr>
              <a:tr h="462397">
                <a:tc gridSpan="2">
                  <a:txBody>
                    <a:bodyPr/>
                    <a:lstStyle/>
                    <a:p>
                      <a:pPr algn="ctr"/>
                      <a:r>
                        <a:rPr lang="zh-CN" altLang="en-US" sz="2000" b="1" dirty="0" smtClean="0"/>
                        <a:t>中法战争</a:t>
                      </a:r>
                      <a:endParaRPr lang="zh-CN" alt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t>刘铭传击退法舰，冯子材“镇南关大捷”</a:t>
                      </a:r>
                      <a:endParaRPr lang="zh-CN"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4070940495"/>
                  </a:ext>
                </a:extLst>
              </a:tr>
              <a:tr h="462397">
                <a:tc rowSpan="3">
                  <a:txBody>
                    <a:bodyPr/>
                    <a:lstStyle/>
                    <a:p>
                      <a:pPr algn="ctr"/>
                      <a:r>
                        <a:rPr lang="zh-CN" altLang="en-US" sz="2000" b="1" dirty="0" smtClean="0"/>
                        <a:t>甲午</a:t>
                      </a:r>
                      <a:endParaRPr lang="en-US" altLang="zh-CN" sz="2000" b="1" dirty="0" smtClean="0"/>
                    </a:p>
                    <a:p>
                      <a:pPr algn="ctr"/>
                      <a:r>
                        <a:rPr lang="zh-CN" altLang="en-US" sz="2000" b="1" dirty="0" smtClean="0"/>
                        <a:t>战争</a:t>
                      </a:r>
                      <a:endParaRPr lang="zh-CN" alt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smtClean="0"/>
                        <a:t>平壤</a:t>
                      </a:r>
                      <a:endParaRPr lang="zh-CN" alt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dirty="0" smtClean="0"/>
                        <a:t>左宝贵</a:t>
                      </a:r>
                      <a:endParaRPr lang="zh-CN"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819955216"/>
                  </a:ext>
                </a:extLst>
              </a:tr>
              <a:tr h="462397">
                <a:tc vMerge="1">
                  <a:txBody>
                    <a:bodyPr/>
                    <a:lstStyle/>
                    <a:p>
                      <a:endParaRPr lang="zh-CN" altLang="en-US" dirty="0"/>
                    </a:p>
                  </a:txBody>
                  <a:tcPr/>
                </a:tc>
                <a:tc>
                  <a:txBody>
                    <a:bodyPr/>
                    <a:lstStyle/>
                    <a:p>
                      <a:pPr algn="ctr"/>
                      <a:r>
                        <a:rPr lang="zh-CN" altLang="en-US" sz="2000" b="1" dirty="0" smtClean="0"/>
                        <a:t>黄海</a:t>
                      </a:r>
                      <a:endParaRPr lang="zh-CN" alt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u="sng" dirty="0" smtClean="0">
                          <a:solidFill>
                            <a:srgbClr val="C00000"/>
                          </a:solidFill>
                        </a:rPr>
                        <a:t>邓世昌（致远舰）</a:t>
                      </a:r>
                      <a:r>
                        <a:rPr lang="zh-CN" altLang="en-US" sz="2000" dirty="0" smtClean="0"/>
                        <a:t>、林永升  </a:t>
                      </a:r>
                      <a:r>
                        <a:rPr lang="zh-CN" altLang="en-US" sz="2000" dirty="0" smtClean="0">
                          <a:latin typeface="方正宋刻本秀楷简体" panose="02000000000000000000" pitchFamily="2" charset="-122"/>
                          <a:ea typeface="方正宋刻本秀楷简体" panose="02000000000000000000" pitchFamily="2" charset="-122"/>
                        </a:rPr>
                        <a:t>（邓林黄）</a:t>
                      </a:r>
                      <a:endParaRPr lang="zh-CN" altLang="en-US" sz="2000" dirty="0">
                        <a:latin typeface="方正宋刻本秀楷简体" panose="02000000000000000000" pitchFamily="2" charset="-122"/>
                        <a:ea typeface="方正宋刻本秀楷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827322647"/>
                  </a:ext>
                </a:extLst>
              </a:tr>
              <a:tr h="462397">
                <a:tc vMerge="1">
                  <a:txBody>
                    <a:bodyPr/>
                    <a:lstStyle/>
                    <a:p>
                      <a:endParaRPr lang="zh-CN" altLang="en-US" dirty="0"/>
                    </a:p>
                  </a:txBody>
                  <a:tcPr/>
                </a:tc>
                <a:tc>
                  <a:txBody>
                    <a:bodyPr/>
                    <a:lstStyle/>
                    <a:p>
                      <a:pPr algn="ctr"/>
                      <a:r>
                        <a:rPr lang="zh-CN" altLang="en-US" sz="2000" b="1" dirty="0" smtClean="0"/>
                        <a:t>威海</a:t>
                      </a:r>
                      <a:endParaRPr lang="zh-CN" alt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zh-CN" altLang="en-US" sz="2000" b="1" u="sng" kern="1200" dirty="0" smtClean="0">
                          <a:solidFill>
                            <a:srgbClr val="C00000"/>
                          </a:solidFill>
                          <a:latin typeface="+mn-lt"/>
                          <a:ea typeface="+mn-ea"/>
                          <a:cs typeface="+mn-cs"/>
                        </a:rPr>
                        <a:t>丁汝昌</a:t>
                      </a:r>
                      <a:r>
                        <a:rPr lang="zh-CN" altLang="en-US" sz="2000" dirty="0" smtClean="0"/>
                        <a:t>、</a:t>
                      </a:r>
                      <a:r>
                        <a:rPr lang="zh-CN" altLang="en-US" sz="2000" b="1" u="sng" kern="1200" dirty="0" smtClean="0">
                          <a:solidFill>
                            <a:srgbClr val="C00000"/>
                          </a:solidFill>
                          <a:latin typeface="+mn-lt"/>
                          <a:ea typeface="+mn-ea"/>
                          <a:cs typeface="+mn-cs"/>
                        </a:rPr>
                        <a:t>刘步蟾  </a:t>
                      </a:r>
                      <a:r>
                        <a:rPr lang="zh-CN" altLang="en-US" sz="2000" kern="1200" dirty="0" smtClean="0">
                          <a:solidFill>
                            <a:schemeClr val="dk1"/>
                          </a:solidFill>
                          <a:latin typeface="方正宋刻本秀楷简体" panose="02000000000000000000" pitchFamily="2" charset="-122"/>
                          <a:ea typeface="方正宋刻本秀楷简体" panose="02000000000000000000" pitchFamily="2" charset="-122"/>
                          <a:cs typeface="+mn-cs"/>
                        </a:rPr>
                        <a:t>（丁刘威）</a:t>
                      </a:r>
                      <a:endParaRPr lang="zh-CN" altLang="en-US" sz="2000" kern="1200" dirty="0">
                        <a:solidFill>
                          <a:schemeClr val="dk1"/>
                        </a:solidFill>
                        <a:latin typeface="方正宋刻本秀楷简体" panose="02000000000000000000" pitchFamily="2" charset="-122"/>
                        <a:ea typeface="方正宋刻本秀楷简体" panose="02000000000000000000"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19072734"/>
                  </a:ext>
                </a:extLst>
              </a:tr>
            </a:tbl>
          </a:graphicData>
        </a:graphic>
      </p:graphicFrame>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en-US" altLang="zh-CN" sz="2400" kern="100" dirty="0">
                <a:latin typeface="Microsoft YaHei" charset="0"/>
                <a:ea typeface="Microsoft YaHei" charset="0"/>
                <a:cs typeface="Microsoft YaHei" charset="0"/>
              </a:rPr>
              <a:t>1841</a:t>
            </a:r>
            <a:r>
              <a:rPr lang="zh-CN" altLang="en-US" sz="2400" kern="100" dirty="0">
                <a:latin typeface="Microsoft YaHei" charset="0"/>
                <a:ea typeface="Microsoft YaHei" charset="0"/>
                <a:cs typeface="Microsoft YaHei" charset="0"/>
              </a:rPr>
              <a:t>年</a:t>
            </a:r>
            <a:r>
              <a:rPr lang="en-US" altLang="zh-CN" sz="2400" kern="100" dirty="0">
                <a:latin typeface="Microsoft YaHei" charset="0"/>
                <a:ea typeface="Microsoft YaHei" charset="0"/>
                <a:cs typeface="Microsoft YaHei" charset="0"/>
              </a:rPr>
              <a:t>2</a:t>
            </a:r>
            <a:r>
              <a:rPr lang="zh-CN" altLang="en-US" sz="2400" kern="100" dirty="0">
                <a:latin typeface="Microsoft YaHei" charset="0"/>
                <a:ea typeface="Microsoft YaHei" charset="0"/>
                <a:cs typeface="Microsoft YaHei" charset="0"/>
              </a:rPr>
              <a:t>月</a:t>
            </a:r>
            <a:r>
              <a:rPr lang="en-US" altLang="zh-CN" sz="2400" kern="100" dirty="0">
                <a:latin typeface="Microsoft YaHei" charset="0"/>
                <a:ea typeface="Microsoft YaHei" charset="0"/>
                <a:cs typeface="Microsoft YaHei" charset="0"/>
              </a:rPr>
              <a:t>,</a:t>
            </a:r>
            <a:r>
              <a:rPr lang="zh-CN" altLang="en-US" sz="2400" kern="100" dirty="0">
                <a:latin typeface="Microsoft YaHei" charset="0"/>
                <a:ea typeface="Microsoft YaHei" charset="0"/>
                <a:cs typeface="Microsoft YaHei" charset="0"/>
              </a:rPr>
              <a:t>为抵抗列强侵略战死虎门的广东水师提督是（ ）。</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陈化成</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关天培</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海龄</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史春椿</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2104514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en-US" altLang="zh-CN" sz="2400" kern="100" dirty="0">
                <a:latin typeface="Microsoft YaHei" charset="0"/>
                <a:ea typeface="Microsoft YaHei" charset="0"/>
                <a:cs typeface="Microsoft YaHei" charset="0"/>
              </a:rPr>
              <a:t>1841</a:t>
            </a:r>
            <a:r>
              <a:rPr lang="zh-CN" altLang="en-US" sz="2400" kern="100" dirty="0">
                <a:latin typeface="Microsoft YaHei" charset="0"/>
                <a:ea typeface="Microsoft YaHei" charset="0"/>
                <a:cs typeface="Microsoft YaHei" charset="0"/>
              </a:rPr>
              <a:t>年</a:t>
            </a:r>
            <a:r>
              <a:rPr lang="en-US" altLang="zh-CN" sz="2400" kern="100" dirty="0">
                <a:latin typeface="Microsoft YaHei" charset="0"/>
                <a:ea typeface="Microsoft YaHei" charset="0"/>
                <a:cs typeface="Microsoft YaHei" charset="0"/>
              </a:rPr>
              <a:t>2</a:t>
            </a:r>
            <a:r>
              <a:rPr lang="zh-CN" altLang="en-US" sz="2400" kern="100" dirty="0">
                <a:latin typeface="Microsoft YaHei" charset="0"/>
                <a:ea typeface="Microsoft YaHei" charset="0"/>
                <a:cs typeface="Microsoft YaHei" charset="0"/>
              </a:rPr>
              <a:t>月</a:t>
            </a:r>
            <a:r>
              <a:rPr lang="en-US" altLang="zh-CN" sz="2400" kern="100" dirty="0">
                <a:latin typeface="Microsoft YaHei" charset="0"/>
                <a:ea typeface="Microsoft YaHei" charset="0"/>
                <a:cs typeface="Microsoft YaHei" charset="0"/>
              </a:rPr>
              <a:t>,</a:t>
            </a:r>
            <a:r>
              <a:rPr lang="zh-CN" altLang="en-US" sz="2400" kern="100" dirty="0">
                <a:latin typeface="Microsoft YaHei" charset="0"/>
                <a:ea typeface="Microsoft YaHei" charset="0"/>
                <a:cs typeface="Microsoft YaHei" charset="0"/>
              </a:rPr>
              <a:t>为抵抗列强侵略战死虎门的广东水师提督是（ ）。</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陈化成</a:t>
            </a:r>
          </a:p>
          <a:p>
            <a:pPr algn="just"/>
            <a:r>
              <a:rPr lang="en-US" altLang="zh-CN" sz="2400" kern="100" dirty="0">
                <a:solidFill>
                  <a:srgbClr val="C00000"/>
                </a:solidFill>
                <a:latin typeface="Microsoft YaHei" charset="0"/>
                <a:ea typeface="Microsoft YaHei" charset="0"/>
                <a:cs typeface="Microsoft YaHei" charset="0"/>
              </a:rPr>
              <a:t>B:</a:t>
            </a:r>
            <a:r>
              <a:rPr lang="zh-CN" altLang="en-US" sz="2400" kern="100" dirty="0">
                <a:solidFill>
                  <a:srgbClr val="C00000"/>
                </a:solidFill>
                <a:latin typeface="Microsoft YaHei" charset="0"/>
                <a:ea typeface="Microsoft YaHei" charset="0"/>
                <a:cs typeface="Microsoft YaHei" charset="0"/>
              </a:rPr>
              <a:t>关天培</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海龄</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史春椿</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2004509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甲午战争中，英勇牺牲的致远舰管带是</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邓世昌 </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林永升</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刘步蟾</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左宝贵</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6465447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甲午战争中，英勇牺牲的致远舰管带是</a:t>
            </a:r>
          </a:p>
          <a:p>
            <a:pPr algn="just"/>
            <a:r>
              <a:rPr lang="en-US" altLang="zh-CN" sz="2400" kern="100" dirty="0">
                <a:solidFill>
                  <a:srgbClr val="C00000"/>
                </a:solidFill>
                <a:latin typeface="Microsoft YaHei" charset="0"/>
                <a:ea typeface="Microsoft YaHei" charset="0"/>
                <a:cs typeface="Microsoft YaHei" charset="0"/>
              </a:rPr>
              <a:t>A:</a:t>
            </a:r>
            <a:r>
              <a:rPr lang="zh-CN" altLang="en-US" sz="2400" kern="100" dirty="0">
                <a:solidFill>
                  <a:srgbClr val="C00000"/>
                </a:solidFill>
                <a:latin typeface="Microsoft YaHei" charset="0"/>
                <a:ea typeface="Microsoft YaHei" charset="0"/>
                <a:cs typeface="Microsoft YaHei" charset="0"/>
              </a:rPr>
              <a:t>邓世昌 </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林永升</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刘步蟾</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左宝贵</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1414631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948434" y="384282"/>
            <a:ext cx="9301843" cy="544050"/>
          </a:xfrm>
        </p:spPr>
        <p:txBody>
          <a:bodyPr>
            <a:normAutofit/>
          </a:bodyPr>
          <a:lstStyle/>
          <a:p>
            <a:r>
              <a:rPr lang="zh-CN" altLang="en-US" dirty="0" smtClean="0"/>
              <a:t>第三节  抵御</a:t>
            </a:r>
            <a:r>
              <a:rPr lang="zh-CN" altLang="en-US" dirty="0"/>
              <a:t>外来侵略、争取民族独立的</a:t>
            </a:r>
            <a:r>
              <a:rPr lang="zh-CN" altLang="en-US" dirty="0" smtClean="0"/>
              <a:t>斗争  </a:t>
            </a:r>
            <a:endParaRPr lang="zh-CN" altLang="en-US" dirty="0"/>
          </a:p>
        </p:txBody>
      </p:sp>
      <p:sp>
        <p:nvSpPr>
          <p:cNvPr id="3" name="内容占位符 2"/>
          <p:cNvSpPr>
            <a:spLocks noGrp="1"/>
          </p:cNvSpPr>
          <p:nvPr>
            <p:ph idx="1"/>
          </p:nvPr>
        </p:nvSpPr>
        <p:spPr>
          <a:xfrm>
            <a:off x="690205" y="1192536"/>
            <a:ext cx="10515600" cy="5276976"/>
          </a:xfrm>
        </p:spPr>
        <p:txBody>
          <a:bodyPr>
            <a:normAutofit/>
          </a:bodyPr>
          <a:lstStyle/>
          <a:p>
            <a:r>
              <a:rPr lang="zh-CN" altLang="en-US" sz="2400" dirty="0" smtClean="0">
                <a:latin typeface="方正清刻本悦宋简体" panose="02000000000000000000" pitchFamily="2" charset="-122"/>
                <a:ea typeface="方正清刻本悦宋简体" panose="02000000000000000000" pitchFamily="2" charset="-122"/>
                <a:sym typeface="微软雅黑" panose="020B0503020204020204" pitchFamily="34" charset="-122"/>
              </a:rPr>
              <a:t>三</a:t>
            </a:r>
            <a:r>
              <a:rPr lang="zh-CN" altLang="zh-CN" sz="2400" dirty="0" smtClean="0">
                <a:latin typeface="方正清刻本悦宋简体" panose="02000000000000000000" pitchFamily="2" charset="-122"/>
                <a:ea typeface="方正清刻本悦宋简体" panose="02000000000000000000" pitchFamily="2" charset="-122"/>
                <a:sym typeface="微软雅黑" panose="020B0503020204020204" pitchFamily="34" charset="-122"/>
              </a:rPr>
              <a:t>、</a:t>
            </a:r>
            <a:r>
              <a:rPr lang="zh-CN" altLang="en-US" sz="2400" dirty="0">
                <a:latin typeface="方正清刻本悦宋简体" panose="02000000000000000000" pitchFamily="2" charset="-122"/>
                <a:ea typeface="方正清刻本悦宋简体" panose="02000000000000000000" pitchFamily="2" charset="-122"/>
                <a:sym typeface="微软雅黑" panose="020B0503020204020204" pitchFamily="34" charset="-122"/>
              </a:rPr>
              <a:t>反</a:t>
            </a:r>
            <a:r>
              <a:rPr lang="zh-CN" altLang="en-US" sz="2400" dirty="0" smtClean="0">
                <a:latin typeface="方正清刻本悦宋简体" panose="02000000000000000000" pitchFamily="2" charset="-122"/>
                <a:ea typeface="方正清刻本悦宋简体" panose="02000000000000000000" pitchFamily="2" charset="-122"/>
                <a:sym typeface="微软雅黑" panose="020B0503020204020204" pitchFamily="34" charset="-122"/>
              </a:rPr>
              <a:t>侵略斗争的失败和民族意识的觉醒</a:t>
            </a:r>
            <a:endParaRPr lang="en-US" altLang="zh-CN" sz="2400" dirty="0" smtClean="0">
              <a:latin typeface="方正清刻本悦宋简体" panose="02000000000000000000" pitchFamily="2" charset="-122"/>
              <a:ea typeface="方正清刻本悦宋简体" panose="02000000000000000000" pitchFamily="2" charset="-122"/>
              <a:sym typeface="微软雅黑" panose="020B0503020204020204" pitchFamily="34" charset="-122"/>
            </a:endParaRPr>
          </a:p>
          <a:p>
            <a:pPr>
              <a:lnSpc>
                <a:spcPct val="250000"/>
              </a:lnSpc>
            </a:pPr>
            <a:r>
              <a:rPr lang="zh-CN" altLang="en-US" sz="2400" dirty="0" smtClean="0">
                <a:latin typeface="方正清刻本悦宋简体" panose="02000000000000000000" pitchFamily="2" charset="-122"/>
                <a:ea typeface="方正清刻本悦宋简体" panose="02000000000000000000" pitchFamily="2" charset="-122"/>
                <a:sym typeface="微软雅黑" panose="020B0503020204020204" pitchFamily="34" charset="-122"/>
              </a:rPr>
              <a:t>（</a:t>
            </a:r>
            <a:r>
              <a:rPr lang="zh-CN" altLang="en-US" sz="2400" dirty="0">
                <a:latin typeface="方正清刻本悦宋简体" panose="02000000000000000000" pitchFamily="2" charset="-122"/>
                <a:ea typeface="方正清刻本悦宋简体" panose="02000000000000000000" pitchFamily="2" charset="-122"/>
                <a:sym typeface="微软雅黑" panose="020B0503020204020204" pitchFamily="34" charset="-122"/>
              </a:rPr>
              <a:t>一）反侵略斗争的失败及其</a:t>
            </a:r>
            <a:r>
              <a:rPr lang="zh-CN" altLang="en-US" sz="2400" dirty="0" smtClean="0">
                <a:latin typeface="方正清刻本悦宋简体" panose="02000000000000000000" pitchFamily="2" charset="-122"/>
                <a:ea typeface="方正清刻本悦宋简体" panose="02000000000000000000" pitchFamily="2" charset="-122"/>
                <a:sym typeface="微软雅黑" panose="020B0503020204020204" pitchFamily="34" charset="-122"/>
              </a:rPr>
              <a:t>原因</a:t>
            </a:r>
            <a:endParaRPr lang="en-US" altLang="zh-CN" sz="2400" dirty="0" smtClean="0">
              <a:latin typeface="方正清刻本悦宋简体" panose="02000000000000000000" pitchFamily="2" charset="-122"/>
              <a:ea typeface="方正清刻本悦宋简体" panose="02000000000000000000" pitchFamily="2" charset="-122"/>
              <a:sym typeface="微软雅黑" panose="020B0503020204020204" pitchFamily="34" charset="-122"/>
            </a:endParaRPr>
          </a:p>
          <a:p>
            <a:pPr marL="342900" indent="-342900">
              <a:lnSpc>
                <a:spcPct val="250000"/>
              </a:lnSpc>
              <a:buFont typeface="+mj-lt"/>
              <a:buAutoNum type="arabicPeriod"/>
            </a:pPr>
            <a:r>
              <a:rPr lang="zh-CN" altLang="en-US" b="1" u="sng" dirty="0">
                <a:solidFill>
                  <a:srgbClr val="C23C0D"/>
                </a:solidFill>
              </a:rPr>
              <a:t>社会制度的腐败</a:t>
            </a:r>
            <a:r>
              <a:rPr lang="zh-CN" altLang="en-US" dirty="0" smtClean="0"/>
              <a:t>，</a:t>
            </a:r>
            <a:r>
              <a:rPr lang="zh-CN" altLang="zh-CN" dirty="0" smtClean="0"/>
              <a:t>最</a:t>
            </a:r>
            <a:r>
              <a:rPr lang="zh-CN" altLang="zh-CN" dirty="0"/>
              <a:t>根本的原因</a:t>
            </a:r>
            <a:r>
              <a:rPr lang="zh-CN" altLang="zh-CN" dirty="0" smtClean="0"/>
              <a:t>。</a:t>
            </a:r>
            <a:r>
              <a:rPr lang="zh-CN" altLang="en-US" dirty="0" smtClean="0">
                <a:solidFill>
                  <a:srgbClr val="C23C0D"/>
                </a:solidFill>
              </a:rPr>
              <a:t>★</a:t>
            </a:r>
          </a:p>
          <a:p>
            <a:pPr marL="342900" indent="-342900">
              <a:lnSpc>
                <a:spcPct val="250000"/>
              </a:lnSpc>
              <a:buFont typeface="+mj-lt"/>
              <a:buAutoNum type="arabicPeriod"/>
            </a:pPr>
            <a:r>
              <a:rPr lang="zh-CN" altLang="zh-CN" dirty="0" smtClean="0"/>
              <a:t>经济</a:t>
            </a:r>
            <a:r>
              <a:rPr lang="zh-CN" altLang="zh-CN" dirty="0"/>
              <a:t>技术的</a:t>
            </a:r>
            <a:r>
              <a:rPr lang="zh-CN" altLang="zh-CN" dirty="0" smtClean="0"/>
              <a:t>落后</a:t>
            </a:r>
            <a:r>
              <a:rPr lang="zh-CN" altLang="en-US" dirty="0"/>
              <a:t>。</a:t>
            </a:r>
            <a:endParaRPr lang="zh-CN" altLang="zh-CN" dirty="0"/>
          </a:p>
        </p:txBody>
      </p:sp>
      <p:pic>
        <p:nvPicPr>
          <p:cNvPr id="6" name="图片 5"/>
          <p:cNvPicPr>
            <a:picLocks noChangeAspect="1"/>
          </p:cNvPicPr>
          <p:nvPr/>
        </p:nvPicPr>
        <p:blipFill>
          <a:blip r:embed="rId2"/>
          <a:stretch>
            <a:fillRect/>
          </a:stretch>
        </p:blipFill>
        <p:spPr>
          <a:xfrm>
            <a:off x="6779086" y="1531441"/>
            <a:ext cx="4426719" cy="4366898"/>
          </a:xfrm>
          <a:prstGeom prst="rect">
            <a:avLst/>
          </a:prstGeom>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旧民主主义革命时期，中国反侵略战争失败最根本的原因是（ ）</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社会制度腐败 </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经济技术落后</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思想文化保守 </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军事指挥失误</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1973688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旧民主主义革命时期，中国反侵略战争失败最根本的原因是（ ）</a:t>
            </a:r>
          </a:p>
          <a:p>
            <a:pPr algn="just"/>
            <a:r>
              <a:rPr lang="en-US" altLang="zh-CN" sz="2400" kern="100" dirty="0">
                <a:solidFill>
                  <a:srgbClr val="C00000"/>
                </a:solidFill>
                <a:latin typeface="Microsoft YaHei" charset="0"/>
                <a:ea typeface="Microsoft YaHei" charset="0"/>
                <a:cs typeface="Microsoft YaHei" charset="0"/>
              </a:rPr>
              <a:t>A:</a:t>
            </a:r>
            <a:r>
              <a:rPr lang="zh-CN" altLang="en-US" sz="2400" kern="100" dirty="0">
                <a:solidFill>
                  <a:srgbClr val="C00000"/>
                </a:solidFill>
                <a:latin typeface="Microsoft YaHei" charset="0"/>
                <a:ea typeface="Microsoft YaHei" charset="0"/>
                <a:cs typeface="Microsoft YaHei" charset="0"/>
              </a:rPr>
              <a:t>社会制度腐败 </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经济技术落后</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思想文化保守 </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军事指挥失误</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59089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H_Other_1"/>
          <p:cNvSpPr/>
          <p:nvPr>
            <p:custDataLst>
              <p:tags r:id="rId1"/>
            </p:custDataLst>
          </p:nvPr>
        </p:nvSpPr>
        <p:spPr>
          <a:xfrm>
            <a:off x="396532" y="1712252"/>
            <a:ext cx="10840597" cy="3503364"/>
          </a:xfrm>
          <a:prstGeom prst="rect">
            <a:avLst/>
          </a:prstGeom>
          <a:solidFill>
            <a:srgbClr val="C00000">
              <a:alpha val="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lnSpc>
                <a:spcPct val="210000"/>
              </a:lnSpc>
            </a:pPr>
            <a:r>
              <a:rPr lang="zh-CN" altLang="en-US" dirty="0">
                <a:latin typeface="方正清刻本悦宋简体" panose="02000000000000000000" pitchFamily="2" charset="-122"/>
                <a:ea typeface="方正清刻本悦宋简体" panose="02000000000000000000" pitchFamily="2" charset="-122"/>
              </a:rPr>
              <a:t>旧民主主义革命</a:t>
            </a:r>
          </a:p>
        </p:txBody>
      </p:sp>
      <p:grpSp>
        <p:nvGrpSpPr>
          <p:cNvPr id="7" name="组合 14"/>
          <p:cNvGrpSpPr/>
          <p:nvPr/>
        </p:nvGrpSpPr>
        <p:grpSpPr>
          <a:xfrm>
            <a:off x="691848" y="3417259"/>
            <a:ext cx="9873530" cy="1687864"/>
            <a:chOff x="1110287" y="4278314"/>
            <a:chExt cx="9873530" cy="1687864"/>
          </a:xfrm>
        </p:grpSpPr>
        <p:cxnSp>
          <p:nvCxnSpPr>
            <p:cNvPr id="8" name="MH_Other_2"/>
            <p:cNvCxnSpPr/>
            <p:nvPr>
              <p:custDataLst>
                <p:tags r:id="rId2"/>
              </p:custDataLst>
            </p:nvPr>
          </p:nvCxnSpPr>
          <p:spPr>
            <a:xfrm flipV="1">
              <a:off x="1277957" y="4348163"/>
              <a:ext cx="9705860" cy="0"/>
            </a:xfrm>
            <a:prstGeom prst="line">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组合 5"/>
            <p:cNvGrpSpPr/>
            <p:nvPr/>
          </p:nvGrpSpPr>
          <p:grpSpPr>
            <a:xfrm>
              <a:off x="1110287" y="4292601"/>
              <a:ext cx="2068598" cy="1673577"/>
              <a:chOff x="1561979" y="4292601"/>
              <a:chExt cx="2068598" cy="1673577"/>
            </a:xfrm>
          </p:grpSpPr>
          <p:sp>
            <p:nvSpPr>
              <p:cNvPr id="30" name="MH_Other_3"/>
              <p:cNvSpPr/>
              <p:nvPr>
                <p:custDataLst>
                  <p:tags r:id="rId11"/>
                </p:custDataLst>
              </p:nvPr>
            </p:nvSpPr>
            <p:spPr>
              <a:xfrm>
                <a:off x="2448306" y="4292601"/>
                <a:ext cx="173038" cy="1746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a:p>
            </p:txBody>
          </p:sp>
          <p:cxnSp>
            <p:nvCxnSpPr>
              <p:cNvPr id="31" name="MH_Other_4"/>
              <p:cNvCxnSpPr>
                <a:stCxn id="30" idx="0"/>
              </p:cNvCxnSpPr>
              <p:nvPr>
                <p:custDataLst>
                  <p:tags r:id="rId12"/>
                </p:custDataLst>
              </p:nvPr>
            </p:nvCxnSpPr>
            <p:spPr>
              <a:xfrm>
                <a:off x="2534825" y="4292601"/>
                <a:ext cx="5562" cy="51713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MH_SubTitle_1"/>
              <p:cNvSpPr txBox="1">
                <a:spLocks/>
              </p:cNvSpPr>
              <p:nvPr>
                <p:custDataLst>
                  <p:tags r:id="rId13"/>
                </p:custDataLst>
              </p:nvPr>
            </p:nvSpPr>
            <p:spPr>
              <a:xfrm>
                <a:off x="1806957" y="4898326"/>
                <a:ext cx="1495425" cy="422275"/>
              </a:xfrm>
              <a:prstGeom prst="rect">
                <a:avLst/>
              </a:prstGeom>
              <a:noFill/>
            </p:spPr>
            <p:txBody>
              <a:bodyPr>
                <a:normAutofit lnSpcReduction="10000"/>
              </a:bodyPr>
              <a:lstStyle>
                <a:defPPr>
                  <a:defRPr lang="zh-CN"/>
                </a:defPPr>
                <a:lvl1pPr>
                  <a:lnSpc>
                    <a:spcPct val="130000"/>
                  </a:lnSpc>
                  <a:defRPr sz="1200"/>
                </a:lvl1pPr>
              </a:lstStyle>
              <a:p>
                <a:pPr algn="ctr">
                  <a:defRPr/>
                </a:pPr>
                <a:r>
                  <a:rPr lang="en-US" altLang="zh-CN" sz="1800" b="1" dirty="0" smtClean="0">
                    <a:solidFill>
                      <a:srgbClr val="C00000"/>
                    </a:solidFill>
                  </a:rPr>
                  <a:t>1840</a:t>
                </a:r>
                <a:r>
                  <a:rPr lang="zh-CN" altLang="en-US" sz="1800" b="1" dirty="0" smtClean="0">
                    <a:solidFill>
                      <a:srgbClr val="C00000"/>
                    </a:solidFill>
                  </a:rPr>
                  <a:t>年</a:t>
                </a:r>
                <a:endParaRPr lang="zh-CN" altLang="en-US" sz="1800" b="1" dirty="0">
                  <a:solidFill>
                    <a:srgbClr val="C00000"/>
                  </a:solidFill>
                </a:endParaRPr>
              </a:p>
            </p:txBody>
          </p:sp>
          <p:sp>
            <p:nvSpPr>
              <p:cNvPr id="33" name="MH_Text_1"/>
              <p:cNvSpPr txBox="1">
                <a:spLocks/>
              </p:cNvSpPr>
              <p:nvPr>
                <p:custDataLst>
                  <p:tags r:id="rId14"/>
                </p:custDataLst>
              </p:nvPr>
            </p:nvSpPr>
            <p:spPr bwMode="auto">
              <a:xfrm>
                <a:off x="1561979" y="5264503"/>
                <a:ext cx="2068598"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zh-CN" altLang="en-US" sz="2000" dirty="0" smtClean="0">
                    <a:latin typeface="+mj-ea"/>
                    <a:ea typeface="+mj-ea"/>
                  </a:rPr>
                  <a:t>第一次鸦片战争</a:t>
                </a:r>
                <a:endParaRPr lang="zh-CN" altLang="en-US" sz="2000" dirty="0">
                  <a:latin typeface="+mj-ea"/>
                  <a:ea typeface="+mj-ea"/>
                </a:endParaRPr>
              </a:p>
            </p:txBody>
          </p:sp>
        </p:grpSp>
        <p:grpSp>
          <p:nvGrpSpPr>
            <p:cNvPr id="12" name="组合 7"/>
            <p:cNvGrpSpPr/>
            <p:nvPr/>
          </p:nvGrpSpPr>
          <p:grpSpPr>
            <a:xfrm>
              <a:off x="3894630" y="4278314"/>
              <a:ext cx="1998184" cy="1682750"/>
              <a:chOff x="4090974" y="4278314"/>
              <a:chExt cx="1998184" cy="1682750"/>
            </a:xfrm>
          </p:grpSpPr>
          <p:sp>
            <p:nvSpPr>
              <p:cNvPr id="18" name="MH_SubTitle_2"/>
              <p:cNvSpPr txBox="1">
                <a:spLocks/>
              </p:cNvSpPr>
              <p:nvPr>
                <p:custDataLst>
                  <p:tags r:id="rId7"/>
                </p:custDataLst>
              </p:nvPr>
            </p:nvSpPr>
            <p:spPr>
              <a:xfrm>
                <a:off x="4332162" y="4891088"/>
                <a:ext cx="1493837" cy="423862"/>
              </a:xfrm>
              <a:prstGeom prst="rect">
                <a:avLst/>
              </a:prstGeom>
              <a:noFill/>
            </p:spPr>
            <p:txBody>
              <a:bodyPr>
                <a:normAutofit lnSpcReduction="10000"/>
              </a:bodyPr>
              <a:lstStyle>
                <a:defPPr>
                  <a:defRPr lang="zh-CN"/>
                </a:defPPr>
                <a:lvl1pPr algn="ctr">
                  <a:lnSpc>
                    <a:spcPct val="130000"/>
                  </a:lnSpc>
                  <a:defRPr b="1">
                    <a:solidFill>
                      <a:srgbClr val="C00000"/>
                    </a:solidFill>
                  </a:defRPr>
                </a:lvl1pPr>
              </a:lstStyle>
              <a:p>
                <a:r>
                  <a:rPr lang="en-US" altLang="zh-CN" dirty="0" smtClean="0"/>
                  <a:t>1919</a:t>
                </a:r>
                <a:r>
                  <a:rPr lang="zh-CN" altLang="en-US" dirty="0" smtClean="0"/>
                  <a:t>年</a:t>
                </a:r>
                <a:endParaRPr lang="zh-CN" altLang="en-US" dirty="0"/>
              </a:p>
            </p:txBody>
          </p:sp>
          <p:sp>
            <p:nvSpPr>
              <p:cNvPr id="19" name="MH_Text_2"/>
              <p:cNvSpPr txBox="1">
                <a:spLocks/>
              </p:cNvSpPr>
              <p:nvPr>
                <p:custDataLst>
                  <p:tags r:id="rId8"/>
                </p:custDataLst>
              </p:nvPr>
            </p:nvSpPr>
            <p:spPr bwMode="auto">
              <a:xfrm>
                <a:off x="4090974" y="5259389"/>
                <a:ext cx="1998184"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defPPr>
                  <a:defRPr lang="zh-CN"/>
                </a:defPPr>
                <a:lvl1pPr algn="ctr">
                  <a:lnSpc>
                    <a:spcPct val="110000"/>
                  </a:lnSpc>
                  <a:defRPr sz="2000">
                    <a:latin typeface="+mj-ea"/>
                    <a:ea typeface="+mj-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smtClean="0"/>
                  <a:t>五四运动</a:t>
                </a:r>
                <a:endParaRPr lang="zh-CN" altLang="en-US" dirty="0"/>
              </a:p>
            </p:txBody>
          </p:sp>
          <p:sp>
            <p:nvSpPr>
              <p:cNvPr id="20" name="MH_Other_9"/>
              <p:cNvSpPr/>
              <p:nvPr>
                <p:custDataLst>
                  <p:tags r:id="rId9"/>
                </p:custDataLst>
              </p:nvPr>
            </p:nvSpPr>
            <p:spPr>
              <a:xfrm flipV="1">
                <a:off x="5000372" y="4278314"/>
                <a:ext cx="174625" cy="1746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a:p>
            </p:txBody>
          </p:sp>
          <p:cxnSp>
            <p:nvCxnSpPr>
              <p:cNvPr id="21" name="MH_Other_10"/>
              <p:cNvCxnSpPr>
                <a:stCxn id="20" idx="0"/>
              </p:cNvCxnSpPr>
              <p:nvPr>
                <p:custDataLst>
                  <p:tags r:id="rId10"/>
                </p:custDataLst>
              </p:nvPr>
            </p:nvCxnSpPr>
            <p:spPr>
              <a:xfrm flipH="1">
                <a:off x="5087684" y="4452939"/>
                <a:ext cx="0" cy="3825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组合 9"/>
            <p:cNvGrpSpPr/>
            <p:nvPr/>
          </p:nvGrpSpPr>
          <p:grpSpPr>
            <a:xfrm>
              <a:off x="7039779" y="4278314"/>
              <a:ext cx="1740664" cy="1682750"/>
              <a:chOff x="6723839" y="4278314"/>
              <a:chExt cx="1740664" cy="1682750"/>
            </a:xfrm>
          </p:grpSpPr>
          <p:sp>
            <p:nvSpPr>
              <p:cNvPr id="14" name="MH_SubTitle_4"/>
              <p:cNvSpPr txBox="1">
                <a:spLocks/>
              </p:cNvSpPr>
              <p:nvPr>
                <p:custDataLst>
                  <p:tags r:id="rId3"/>
                </p:custDataLst>
              </p:nvPr>
            </p:nvSpPr>
            <p:spPr>
              <a:xfrm>
                <a:off x="6859589" y="4891088"/>
                <a:ext cx="1495425" cy="423862"/>
              </a:xfrm>
              <a:prstGeom prst="rect">
                <a:avLst/>
              </a:prstGeom>
              <a:noFill/>
            </p:spPr>
            <p:txBody>
              <a:bodyPr>
                <a:normAutofit lnSpcReduction="10000"/>
              </a:bodyPr>
              <a:lstStyle>
                <a:defPPr>
                  <a:defRPr lang="zh-CN"/>
                </a:defPPr>
                <a:lvl1pPr algn="ctr">
                  <a:lnSpc>
                    <a:spcPct val="130000"/>
                  </a:lnSpc>
                  <a:defRPr b="1">
                    <a:solidFill>
                      <a:srgbClr val="C00000"/>
                    </a:solidFill>
                  </a:defRPr>
                </a:lvl1pPr>
              </a:lstStyle>
              <a:p>
                <a:r>
                  <a:rPr lang="en-US" altLang="zh-CN" dirty="0" smtClean="0"/>
                  <a:t>1949</a:t>
                </a:r>
                <a:r>
                  <a:rPr lang="zh-CN" altLang="en-US" dirty="0" smtClean="0"/>
                  <a:t>年</a:t>
                </a:r>
                <a:endParaRPr lang="zh-CN" altLang="en-US" dirty="0"/>
              </a:p>
            </p:txBody>
          </p:sp>
          <p:sp>
            <p:nvSpPr>
              <p:cNvPr id="15" name="MH_Text_4"/>
              <p:cNvSpPr txBox="1">
                <a:spLocks/>
              </p:cNvSpPr>
              <p:nvPr>
                <p:custDataLst>
                  <p:tags r:id="rId4"/>
                </p:custDataLst>
              </p:nvPr>
            </p:nvSpPr>
            <p:spPr bwMode="auto">
              <a:xfrm>
                <a:off x="6723839" y="5259389"/>
                <a:ext cx="1740664"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defPPr>
                  <a:defRPr lang="zh-CN"/>
                </a:defPPr>
                <a:lvl1pPr algn="ctr">
                  <a:lnSpc>
                    <a:spcPct val="110000"/>
                  </a:lnSpc>
                  <a:defRPr sz="2000">
                    <a:latin typeface="+mj-ea"/>
                    <a:ea typeface="+mj-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smtClean="0"/>
                  <a:t>新中国建立</a:t>
                </a:r>
                <a:endParaRPr lang="zh-CN" altLang="en-US" dirty="0"/>
              </a:p>
            </p:txBody>
          </p:sp>
          <p:sp>
            <p:nvSpPr>
              <p:cNvPr id="16" name="MH_Other_11"/>
              <p:cNvSpPr/>
              <p:nvPr>
                <p:custDataLst>
                  <p:tags r:id="rId5"/>
                </p:custDataLst>
              </p:nvPr>
            </p:nvSpPr>
            <p:spPr>
              <a:xfrm flipV="1">
                <a:off x="7515225" y="4278314"/>
                <a:ext cx="173038" cy="1746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a:p>
            </p:txBody>
          </p:sp>
          <p:cxnSp>
            <p:nvCxnSpPr>
              <p:cNvPr id="17" name="MH_Other_12"/>
              <p:cNvCxnSpPr>
                <a:stCxn id="16" idx="0"/>
              </p:cNvCxnSpPr>
              <p:nvPr>
                <p:custDataLst>
                  <p:tags r:id="rId6"/>
                </p:custDataLst>
              </p:nvPr>
            </p:nvCxnSpPr>
            <p:spPr>
              <a:xfrm flipH="1">
                <a:off x="7600950" y="4452939"/>
                <a:ext cx="0" cy="3825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7" name="矩形 36"/>
          <p:cNvSpPr/>
          <p:nvPr/>
        </p:nvSpPr>
        <p:spPr>
          <a:xfrm>
            <a:off x="1617908" y="2247624"/>
            <a:ext cx="2698175" cy="918200"/>
          </a:xfrm>
          <a:prstGeom prst="rect">
            <a:avLst/>
          </a:prstGeom>
        </p:spPr>
        <p:txBody>
          <a:bodyPr wrap="none">
            <a:spAutoFit/>
          </a:bodyPr>
          <a:lstStyle/>
          <a:p>
            <a:pPr algn="ctr">
              <a:lnSpc>
                <a:spcPct val="210000"/>
              </a:lnSpc>
            </a:pPr>
            <a:r>
              <a:rPr lang="zh-CN" altLang="en-US" sz="2800" dirty="0">
                <a:latin typeface="方正清刻本悦宋简体" panose="02000000000000000000" pitchFamily="2" charset="-122"/>
                <a:ea typeface="方正清刻本悦宋简体" panose="02000000000000000000" pitchFamily="2" charset="-122"/>
              </a:rPr>
              <a:t>旧民主主义革命</a:t>
            </a:r>
          </a:p>
        </p:txBody>
      </p:sp>
      <p:sp>
        <p:nvSpPr>
          <p:cNvPr id="38" name="矩形 37"/>
          <p:cNvSpPr/>
          <p:nvPr/>
        </p:nvSpPr>
        <p:spPr>
          <a:xfrm>
            <a:off x="4569167" y="2243469"/>
            <a:ext cx="2798112" cy="918200"/>
          </a:xfrm>
          <a:prstGeom prst="rect">
            <a:avLst/>
          </a:prstGeom>
        </p:spPr>
        <p:txBody>
          <a:bodyPr wrap="none">
            <a:spAutoFit/>
          </a:bodyPr>
          <a:lstStyle/>
          <a:p>
            <a:pPr algn="ctr">
              <a:lnSpc>
                <a:spcPct val="210000"/>
              </a:lnSpc>
            </a:pPr>
            <a:r>
              <a:rPr lang="zh-CN" altLang="en-US" sz="2800" dirty="0" smtClean="0">
                <a:latin typeface="方正清刻本悦宋简体" panose="02000000000000000000" pitchFamily="2" charset="-122"/>
                <a:ea typeface="方正清刻本悦宋简体" panose="02000000000000000000" pitchFamily="2" charset="-122"/>
              </a:rPr>
              <a:t>新民主主义</a:t>
            </a:r>
            <a:r>
              <a:rPr lang="zh-CN" altLang="en-US" sz="2800" dirty="0">
                <a:latin typeface="方正清刻本悦宋简体" panose="02000000000000000000" pitchFamily="2" charset="-122"/>
                <a:ea typeface="方正清刻本悦宋简体" panose="02000000000000000000" pitchFamily="2" charset="-122"/>
              </a:rPr>
              <a:t>革命</a:t>
            </a:r>
          </a:p>
        </p:txBody>
      </p:sp>
      <p:sp>
        <p:nvSpPr>
          <p:cNvPr id="39" name="矩形 38"/>
          <p:cNvSpPr/>
          <p:nvPr/>
        </p:nvSpPr>
        <p:spPr>
          <a:xfrm>
            <a:off x="7638833" y="2239314"/>
            <a:ext cx="2339102" cy="918200"/>
          </a:xfrm>
          <a:prstGeom prst="rect">
            <a:avLst/>
          </a:prstGeom>
        </p:spPr>
        <p:txBody>
          <a:bodyPr wrap="none">
            <a:spAutoFit/>
          </a:bodyPr>
          <a:lstStyle/>
          <a:p>
            <a:pPr algn="ctr">
              <a:lnSpc>
                <a:spcPct val="210000"/>
              </a:lnSpc>
            </a:pPr>
            <a:r>
              <a:rPr lang="zh-CN" altLang="en-US" sz="2800" dirty="0" smtClean="0">
                <a:latin typeface="方正清刻本悦宋简体" panose="02000000000000000000" pitchFamily="2" charset="-122"/>
                <a:ea typeface="方正清刻本悦宋简体" panose="02000000000000000000" pitchFamily="2" charset="-122"/>
              </a:rPr>
              <a:t>社会主义建设</a:t>
            </a:r>
            <a:endParaRPr lang="zh-CN" altLang="en-US" sz="2800" dirty="0">
              <a:latin typeface="方正清刻本悦宋简体" panose="02000000000000000000" pitchFamily="2" charset="-122"/>
              <a:ea typeface="方正清刻本悦宋简体" panose="02000000000000000000" pitchFamily="2" charset="-122"/>
            </a:endParaRPr>
          </a:p>
        </p:txBody>
      </p:sp>
      <p:sp>
        <p:nvSpPr>
          <p:cNvPr id="40" name="标题 1"/>
          <p:cNvSpPr>
            <a:spLocks noGrp="1"/>
          </p:cNvSpPr>
          <p:nvPr>
            <p:ph type="title"/>
          </p:nvPr>
        </p:nvSpPr>
        <p:spPr>
          <a:xfrm>
            <a:off x="838200" y="365126"/>
            <a:ext cx="10515600" cy="645130"/>
          </a:xfrm>
        </p:spPr>
        <p:txBody>
          <a:bodyPr>
            <a:normAutofit/>
          </a:bodyPr>
          <a:lstStyle/>
          <a:p>
            <a:r>
              <a:rPr lang="zh-CN" altLang="en-US" dirty="0"/>
              <a:t>中国近现代史纲要教材框架</a:t>
            </a:r>
          </a:p>
        </p:txBody>
      </p:sp>
    </p:spTree>
    <p:extLst>
      <p:ext uri="{BB962C8B-B14F-4D97-AF65-F5344CB8AC3E}">
        <p14:creationId xmlns:p14="http://schemas.microsoft.com/office/powerpoint/2010/main" val="154856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p:tgtEl>
                                          <p:spTgt spid="37"/>
                                        </p:tgtEl>
                                        <p:attrNameLst>
                                          <p:attrName>ppt_y</p:attrName>
                                        </p:attrNameLst>
                                      </p:cBhvr>
                                      <p:tavLst>
                                        <p:tav tm="0">
                                          <p:val>
                                            <p:strVal val="#ppt_y+#ppt_h*1.125000"/>
                                          </p:val>
                                        </p:tav>
                                        <p:tav tm="100000">
                                          <p:val>
                                            <p:strVal val="#ppt_y"/>
                                          </p:val>
                                        </p:tav>
                                      </p:tavLst>
                                    </p:anim>
                                    <p:animEffect transition="in" filter="wipe(up)">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p:tgtEl>
                                          <p:spTgt spid="38"/>
                                        </p:tgtEl>
                                        <p:attrNameLst>
                                          <p:attrName>ppt_y</p:attrName>
                                        </p:attrNameLst>
                                      </p:cBhvr>
                                      <p:tavLst>
                                        <p:tav tm="0">
                                          <p:val>
                                            <p:strVal val="#ppt_y+#ppt_h*1.125000"/>
                                          </p:val>
                                        </p:tav>
                                        <p:tav tm="100000">
                                          <p:val>
                                            <p:strVal val="#ppt_y"/>
                                          </p:val>
                                        </p:tav>
                                      </p:tavLst>
                                    </p:anim>
                                    <p:animEffect transition="in" filter="wipe(up)">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p:tgtEl>
                                          <p:spTgt spid="39"/>
                                        </p:tgtEl>
                                        <p:attrNameLst>
                                          <p:attrName>ppt_y</p:attrName>
                                        </p:attrNameLst>
                                      </p:cBhvr>
                                      <p:tavLst>
                                        <p:tav tm="0">
                                          <p:val>
                                            <p:strVal val="#ppt_y+#ppt_h*1.125000"/>
                                          </p:val>
                                        </p:tav>
                                        <p:tav tm="100000">
                                          <p:val>
                                            <p:strVal val="#ppt_y"/>
                                          </p:val>
                                        </p:tav>
                                      </p:tavLst>
                                    </p:anim>
                                    <p:animEffect transition="in" filter="wipe(up)">
                                      <p:cBhvr>
                                        <p:cTn id="2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926401" y="405939"/>
            <a:ext cx="9301843" cy="544050"/>
          </a:xfrm>
        </p:spPr>
        <p:txBody>
          <a:bodyPr>
            <a:normAutofit/>
          </a:bodyPr>
          <a:lstStyle/>
          <a:p>
            <a:r>
              <a:rPr lang="zh-CN" altLang="en-US" dirty="0" smtClean="0"/>
              <a:t>第三节  抵御</a:t>
            </a:r>
            <a:r>
              <a:rPr lang="zh-CN" altLang="en-US" dirty="0"/>
              <a:t>外来侵略、争取民族独立的</a:t>
            </a:r>
            <a:r>
              <a:rPr lang="zh-CN" altLang="en-US" dirty="0" smtClean="0"/>
              <a:t>斗争  </a:t>
            </a:r>
            <a:endParaRPr lang="zh-CN" altLang="en-US" dirty="0"/>
          </a:p>
        </p:txBody>
      </p:sp>
      <p:sp>
        <p:nvSpPr>
          <p:cNvPr id="3" name="内容占位符 2"/>
          <p:cNvSpPr>
            <a:spLocks noGrp="1"/>
          </p:cNvSpPr>
          <p:nvPr>
            <p:ph idx="1"/>
          </p:nvPr>
        </p:nvSpPr>
        <p:spPr>
          <a:xfrm>
            <a:off x="231354" y="1192536"/>
            <a:ext cx="11960646" cy="5665464"/>
          </a:xfrm>
        </p:spPr>
        <p:txBody>
          <a:bodyPr>
            <a:normAutofit/>
          </a:bodyPr>
          <a:lstStyle/>
          <a:p>
            <a:pPr>
              <a:lnSpc>
                <a:spcPct val="200000"/>
              </a:lnSpc>
            </a:pPr>
            <a:r>
              <a:rPr lang="zh-CN" altLang="en-US" sz="2400" dirty="0" smtClean="0">
                <a:latin typeface="方正清刻本悦宋简体" panose="02000000000000000000" pitchFamily="2" charset="-122"/>
                <a:ea typeface="方正清刻本悦宋简体" panose="02000000000000000000" pitchFamily="2" charset="-122"/>
              </a:rPr>
              <a:t>（</a:t>
            </a:r>
            <a:r>
              <a:rPr lang="zh-CN" altLang="zh-CN" sz="2400" dirty="0" smtClean="0">
                <a:latin typeface="方正清刻本悦宋简体" panose="02000000000000000000" pitchFamily="2" charset="-122"/>
                <a:ea typeface="方正清刻本悦宋简体" panose="02000000000000000000" pitchFamily="2" charset="-122"/>
              </a:rPr>
              <a:t>二）民族意识的觉醒</a:t>
            </a:r>
            <a:r>
              <a:rPr lang="zh-CN" altLang="en-US" dirty="0">
                <a:solidFill>
                  <a:srgbClr val="C23C0D"/>
                </a:solidFill>
                <a:latin typeface="方正清刻本悦宋简体" panose="02000000000000000000" pitchFamily="2" charset="-122"/>
                <a:ea typeface="方正清刻本悦宋简体" panose="02000000000000000000" pitchFamily="2" charset="-122"/>
              </a:rPr>
              <a:t>★★</a:t>
            </a:r>
          </a:p>
          <a:p>
            <a:pPr>
              <a:lnSpc>
                <a:spcPct val="200000"/>
              </a:lnSpc>
            </a:pPr>
            <a:r>
              <a:rPr lang="en-US" altLang="zh-CN" dirty="0" smtClean="0">
                <a:latin typeface="DengXian" charset="0"/>
                <a:ea typeface="DengXian" charset="0"/>
                <a:cs typeface="DengXian" charset="0"/>
              </a:rPr>
              <a:t>1.</a:t>
            </a:r>
            <a:r>
              <a:rPr lang="zh-CN" altLang="en-US" dirty="0" smtClean="0">
                <a:solidFill>
                  <a:srgbClr val="C00000"/>
                </a:solidFill>
                <a:latin typeface="DengXian" charset="0"/>
                <a:ea typeface="DengXian" charset="0"/>
                <a:cs typeface="DengXian" charset="0"/>
              </a:rPr>
              <a:t>师夷长技以制夷的主张和早期的维新思想</a:t>
            </a:r>
          </a:p>
          <a:p>
            <a:pPr>
              <a:lnSpc>
                <a:spcPct val="200000"/>
              </a:lnSpc>
            </a:pPr>
            <a:r>
              <a:rPr lang="zh-CN" altLang="en-US" dirty="0" smtClean="0">
                <a:latin typeface="DengXian" charset="0"/>
                <a:ea typeface="DengXian" charset="0"/>
                <a:cs typeface="DengXian" charset="0"/>
              </a:rPr>
              <a:t>主张学习西方先进科学技术、政治、经济；提出反对侵略，维护民族独立和国家主权完整，主张发展民族工商业、变革封建专制制度。</a:t>
            </a:r>
          </a:p>
          <a:p>
            <a:pPr>
              <a:lnSpc>
                <a:spcPct val="200000"/>
              </a:lnSpc>
            </a:pPr>
            <a:r>
              <a:rPr lang="en-US" altLang="zh-CN" dirty="0" smtClean="0">
                <a:latin typeface="DengXian" charset="0"/>
                <a:ea typeface="DengXian" charset="0"/>
                <a:cs typeface="DengXian" charset="0"/>
              </a:rPr>
              <a:t>2.</a:t>
            </a:r>
            <a:r>
              <a:rPr lang="zh-CN" altLang="en-US" dirty="0" smtClean="0">
                <a:solidFill>
                  <a:srgbClr val="C00000"/>
                </a:solidFill>
                <a:latin typeface="DengXian" charset="0"/>
                <a:ea typeface="DengXian" charset="0"/>
                <a:cs typeface="DengXian" charset="0"/>
              </a:rPr>
              <a:t>救亡图存与振兴中华</a:t>
            </a:r>
          </a:p>
          <a:p>
            <a:pPr>
              <a:lnSpc>
                <a:spcPct val="200000"/>
              </a:lnSpc>
            </a:pPr>
            <a:r>
              <a:rPr lang="zh-CN" altLang="en-US" dirty="0" smtClean="0">
                <a:latin typeface="DengXian" charset="0"/>
                <a:ea typeface="DengXian" charset="0"/>
                <a:cs typeface="DengXian" charset="0"/>
              </a:rPr>
              <a:t>严复在</a:t>
            </a:r>
            <a:r>
              <a:rPr lang="en-US" altLang="zh-CN" dirty="0" smtClean="0">
                <a:latin typeface="DengXian" charset="0"/>
                <a:ea typeface="DengXian" charset="0"/>
                <a:cs typeface="DengXian" charset="0"/>
              </a:rPr>
              <a:t>《</a:t>
            </a:r>
            <a:r>
              <a:rPr lang="zh-CN" altLang="en-US" dirty="0" smtClean="0">
                <a:latin typeface="DengXian" charset="0"/>
                <a:ea typeface="DengXian" charset="0"/>
                <a:cs typeface="DengXian" charset="0"/>
              </a:rPr>
              <a:t>救亡决论</a:t>
            </a:r>
            <a:r>
              <a:rPr lang="en-US" altLang="zh-CN" dirty="0" smtClean="0">
                <a:latin typeface="DengXian" charset="0"/>
                <a:ea typeface="DengXian" charset="0"/>
                <a:cs typeface="DengXian" charset="0"/>
              </a:rPr>
              <a:t>》</a:t>
            </a:r>
            <a:r>
              <a:rPr lang="zh-CN" altLang="en-US" dirty="0" smtClean="0">
                <a:latin typeface="DengXian" charset="0"/>
                <a:ea typeface="DengXian" charset="0"/>
                <a:cs typeface="DengXian" charset="0"/>
              </a:rPr>
              <a:t>中喊出“救亡”口号；</a:t>
            </a:r>
          </a:p>
          <a:p>
            <a:pPr>
              <a:lnSpc>
                <a:spcPct val="200000"/>
              </a:lnSpc>
            </a:pPr>
            <a:r>
              <a:rPr lang="en-US" altLang="zh-CN" dirty="0" smtClean="0">
                <a:latin typeface="DengXian" charset="0"/>
                <a:ea typeface="DengXian" charset="0"/>
                <a:cs typeface="DengXian" charset="0"/>
              </a:rPr>
              <a:t>1894</a:t>
            </a:r>
            <a:r>
              <a:rPr lang="zh-CN" altLang="en-US" dirty="0">
                <a:latin typeface="DengXian" charset="0"/>
                <a:ea typeface="DengXian" charset="0"/>
                <a:cs typeface="DengXian" charset="0"/>
              </a:rPr>
              <a:t>年</a:t>
            </a:r>
            <a:r>
              <a:rPr lang="en-US" altLang="zh-CN" dirty="0">
                <a:latin typeface="DengXian" charset="0"/>
                <a:ea typeface="DengXian" charset="0"/>
                <a:cs typeface="DengXian" charset="0"/>
              </a:rPr>
              <a:t>11</a:t>
            </a:r>
            <a:r>
              <a:rPr lang="zh-CN" altLang="en-US" dirty="0">
                <a:latin typeface="DengXian" charset="0"/>
                <a:ea typeface="DengXian" charset="0"/>
                <a:cs typeface="DengXian" charset="0"/>
              </a:rPr>
              <a:t>月，孙中山创立革命团体</a:t>
            </a:r>
            <a:r>
              <a:rPr lang="en-US" altLang="zh-CN" dirty="0">
                <a:latin typeface="DengXian" charset="0"/>
                <a:ea typeface="DengXian" charset="0"/>
                <a:cs typeface="DengXian" charset="0"/>
              </a:rPr>
              <a:t>---</a:t>
            </a:r>
            <a:r>
              <a:rPr lang="zh-CN" altLang="en-US" dirty="0">
                <a:latin typeface="DengXian" charset="0"/>
                <a:ea typeface="DengXian" charset="0"/>
                <a:cs typeface="DengXian" charset="0"/>
              </a:rPr>
              <a:t>兴中会，喊出了“振兴中华”这个时代的最</a:t>
            </a:r>
            <a:r>
              <a:rPr lang="zh-CN" altLang="en-US" dirty="0" smtClean="0">
                <a:latin typeface="DengXian" charset="0"/>
                <a:ea typeface="DengXian" charset="0"/>
                <a:cs typeface="DengXian" charset="0"/>
              </a:rPr>
              <a:t>强音。</a:t>
            </a:r>
          </a:p>
          <a:p>
            <a:pPr>
              <a:lnSpc>
                <a:spcPct val="200000"/>
              </a:lnSpc>
            </a:pPr>
            <a:endParaRPr lang="zh-CN" altLang="zh-CN"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926401" y="405939"/>
            <a:ext cx="9301843" cy="544050"/>
          </a:xfrm>
        </p:spPr>
        <p:txBody>
          <a:bodyPr>
            <a:normAutofit/>
          </a:bodyPr>
          <a:lstStyle/>
          <a:p>
            <a:r>
              <a:rPr lang="zh-CN" altLang="en-US" dirty="0" smtClean="0"/>
              <a:t>第三节  抵御</a:t>
            </a:r>
            <a:r>
              <a:rPr lang="zh-CN" altLang="en-US" dirty="0"/>
              <a:t>外来侵略、争取民族独立的</a:t>
            </a:r>
            <a:r>
              <a:rPr lang="zh-CN" altLang="en-US" dirty="0" smtClean="0"/>
              <a:t>斗争  </a:t>
            </a:r>
            <a:endParaRPr lang="zh-CN" altLang="en-US" dirty="0"/>
          </a:p>
        </p:txBody>
      </p:sp>
      <p:sp>
        <p:nvSpPr>
          <p:cNvPr id="3" name="内容占位符 2"/>
          <p:cNvSpPr>
            <a:spLocks noGrp="1"/>
          </p:cNvSpPr>
          <p:nvPr>
            <p:ph idx="1"/>
          </p:nvPr>
        </p:nvSpPr>
        <p:spPr>
          <a:xfrm>
            <a:off x="231354" y="1192536"/>
            <a:ext cx="11960646" cy="5665464"/>
          </a:xfrm>
        </p:spPr>
        <p:txBody>
          <a:bodyPr>
            <a:normAutofit/>
          </a:bodyPr>
          <a:lstStyle/>
          <a:p>
            <a:pPr>
              <a:lnSpc>
                <a:spcPct val="200000"/>
              </a:lnSpc>
            </a:pPr>
            <a:r>
              <a:rPr lang="zh-CN" altLang="en-US" sz="2400" dirty="0" smtClean="0">
                <a:latin typeface="方正清刻本悦宋简体" panose="02000000000000000000" pitchFamily="2" charset="-122"/>
                <a:ea typeface="方正清刻本悦宋简体" panose="02000000000000000000" pitchFamily="2" charset="-122"/>
              </a:rPr>
              <a:t>（</a:t>
            </a:r>
            <a:r>
              <a:rPr lang="zh-CN" altLang="zh-CN" sz="2400" dirty="0" smtClean="0">
                <a:latin typeface="方正清刻本悦宋简体" panose="02000000000000000000" pitchFamily="2" charset="-122"/>
                <a:ea typeface="方正清刻本悦宋简体" panose="02000000000000000000" pitchFamily="2" charset="-122"/>
              </a:rPr>
              <a:t>二）民族意识的觉醒</a:t>
            </a:r>
            <a:r>
              <a:rPr lang="zh-CN" altLang="en-US" dirty="0" smtClean="0">
                <a:solidFill>
                  <a:srgbClr val="C23C0D"/>
                </a:solidFill>
                <a:latin typeface="方正清刻本悦宋简体" panose="02000000000000000000" pitchFamily="2" charset="-122"/>
                <a:ea typeface="方正清刻本悦宋简体" panose="02000000000000000000" pitchFamily="2" charset="-122"/>
              </a:rPr>
              <a:t>★</a:t>
            </a:r>
          </a:p>
          <a:p>
            <a:pPr marL="914400" lvl="1" indent="-457200">
              <a:lnSpc>
                <a:spcPct val="250000"/>
              </a:lnSpc>
              <a:spcBef>
                <a:spcPts val="0"/>
              </a:spcBef>
              <a:buFont typeface="+mj-lt"/>
              <a:buAutoNum type="arabicPeriod"/>
            </a:pPr>
            <a:r>
              <a:rPr lang="zh-CN" altLang="en-US" sz="2000" b="1" u="sng" dirty="0" smtClean="0">
                <a:solidFill>
                  <a:srgbClr val="C23C0D"/>
                </a:solidFill>
                <a:latin typeface="等线" panose="02010600030101010101" pitchFamily="2" charset="-122"/>
                <a:ea typeface="等线" panose="02010600030101010101" pitchFamily="2" charset="-122"/>
                <a:sym typeface="微软雅黑" panose="020B0503020204020204" pitchFamily="34" charset="-122"/>
              </a:rPr>
              <a:t>林则徐</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是近代中国开眼看世界的</a:t>
            </a:r>
            <a:r>
              <a:rPr lang="zh-CN" altLang="en-US" sz="2000" b="1" u="sng" dirty="0">
                <a:solidFill>
                  <a:srgbClr val="C23C0D"/>
                </a:solidFill>
                <a:latin typeface="等线" panose="02010600030101010101" pitchFamily="2" charset="-122"/>
                <a:ea typeface="等线" panose="02010600030101010101" pitchFamily="2" charset="-122"/>
                <a:sym typeface="微软雅黑" panose="020B0503020204020204" pitchFamily="34" charset="-122"/>
              </a:rPr>
              <a:t>第一人，</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组织翻译英国人慕瑞</a:t>
            </a:r>
            <a:r>
              <a:rPr lang="en-US" altLang="zh-CN" sz="2000" dirty="0" smtClean="0">
                <a:latin typeface="等线" panose="02010600030101010101" pitchFamily="2" charset="-122"/>
                <a:ea typeface="等线" panose="02010600030101010101" pitchFamily="2" charset="-122"/>
                <a:sym typeface="微软雅黑" panose="020B0503020204020204" pitchFamily="34" charset="-122"/>
              </a:rPr>
              <a:t>《</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地理大全</a:t>
            </a:r>
            <a:r>
              <a:rPr lang="en-US" altLang="zh-CN" sz="2000" dirty="0" smtClean="0">
                <a:latin typeface="等线" panose="02010600030101010101" pitchFamily="2" charset="-122"/>
                <a:ea typeface="等线" panose="02010600030101010101" pitchFamily="2" charset="-122"/>
                <a:sym typeface="微软雅黑" panose="020B0503020204020204" pitchFamily="34" charset="-122"/>
              </a:rPr>
              <a:t>》</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，编成</a:t>
            </a:r>
            <a:r>
              <a:rPr lang="zh-CN" altLang="en-US" sz="2000" b="1" u="sng" dirty="0" smtClean="0">
                <a:solidFill>
                  <a:srgbClr val="C23C0D"/>
                </a:solidFill>
                <a:latin typeface="等线" panose="02010600030101010101" pitchFamily="2" charset="-122"/>
                <a:ea typeface="等线" panose="02010600030101010101" pitchFamily="2" charset="-122"/>
                <a:sym typeface="微软雅黑" panose="020B0503020204020204" pitchFamily="34" charset="-122"/>
              </a:rPr>
              <a:t>《四洲志》。</a:t>
            </a:r>
            <a:endParaRPr lang="en-US" altLang="zh-CN" sz="2000" b="1" u="sng" dirty="0">
              <a:solidFill>
                <a:srgbClr val="0070C0"/>
              </a:solidFill>
              <a:latin typeface="等线" panose="02010600030101010101" pitchFamily="2" charset="-122"/>
              <a:ea typeface="等线" panose="02010600030101010101" pitchFamily="2" charset="-122"/>
              <a:sym typeface="微软雅黑" panose="020B0503020204020204" pitchFamily="34" charset="-122"/>
            </a:endParaRPr>
          </a:p>
          <a:p>
            <a:pPr>
              <a:lnSpc>
                <a:spcPct val="200000"/>
              </a:lnSpc>
            </a:pPr>
            <a:endParaRPr lang="zh-CN" altLang="zh-CN" dirty="0"/>
          </a:p>
        </p:txBody>
      </p:sp>
      <p:pic>
        <p:nvPicPr>
          <p:cNvPr id="2" name="图片 1"/>
          <p:cNvPicPr>
            <a:picLocks noChangeAspect="1"/>
          </p:cNvPicPr>
          <p:nvPr/>
        </p:nvPicPr>
        <p:blipFill>
          <a:blip r:embed="rId3"/>
          <a:stretch>
            <a:fillRect/>
          </a:stretch>
        </p:blipFill>
        <p:spPr>
          <a:xfrm>
            <a:off x="3790191" y="1427762"/>
            <a:ext cx="1572510" cy="501318"/>
          </a:xfrm>
          <a:prstGeom prst="rect">
            <a:avLst/>
          </a:prstGeom>
        </p:spPr>
      </p:pic>
    </p:spTree>
    <p:extLst>
      <p:ext uri="{BB962C8B-B14F-4D97-AF65-F5344CB8AC3E}">
        <p14:creationId xmlns:p14="http://schemas.microsoft.com/office/powerpoint/2010/main" val="109849342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926401" y="405939"/>
            <a:ext cx="9301843" cy="544050"/>
          </a:xfrm>
        </p:spPr>
        <p:txBody>
          <a:bodyPr>
            <a:normAutofit/>
          </a:bodyPr>
          <a:lstStyle/>
          <a:p>
            <a:r>
              <a:rPr lang="zh-CN" altLang="en-US" dirty="0" smtClean="0"/>
              <a:t>第三节  抵御</a:t>
            </a:r>
            <a:r>
              <a:rPr lang="zh-CN" altLang="en-US" dirty="0"/>
              <a:t>外来侵略、争取民族独立的</a:t>
            </a:r>
            <a:r>
              <a:rPr lang="zh-CN" altLang="en-US" dirty="0" smtClean="0"/>
              <a:t>斗争  </a:t>
            </a:r>
            <a:endParaRPr lang="zh-CN" altLang="en-US" dirty="0"/>
          </a:p>
        </p:txBody>
      </p:sp>
      <p:sp>
        <p:nvSpPr>
          <p:cNvPr id="3" name="内容占位符 2"/>
          <p:cNvSpPr>
            <a:spLocks noGrp="1"/>
          </p:cNvSpPr>
          <p:nvPr>
            <p:ph idx="1"/>
          </p:nvPr>
        </p:nvSpPr>
        <p:spPr>
          <a:xfrm>
            <a:off x="231354" y="1192536"/>
            <a:ext cx="11960646" cy="5665464"/>
          </a:xfrm>
        </p:spPr>
        <p:txBody>
          <a:bodyPr>
            <a:normAutofit/>
          </a:bodyPr>
          <a:lstStyle/>
          <a:p>
            <a:pPr>
              <a:lnSpc>
                <a:spcPct val="200000"/>
              </a:lnSpc>
            </a:pPr>
            <a:r>
              <a:rPr lang="zh-CN" altLang="en-US" sz="2400" dirty="0" smtClean="0">
                <a:latin typeface="方正清刻本悦宋简体" panose="02000000000000000000" pitchFamily="2" charset="-122"/>
                <a:ea typeface="方正清刻本悦宋简体" panose="02000000000000000000" pitchFamily="2" charset="-122"/>
              </a:rPr>
              <a:t>（</a:t>
            </a:r>
            <a:r>
              <a:rPr lang="zh-CN" altLang="zh-CN" sz="2400" dirty="0" smtClean="0">
                <a:latin typeface="方正清刻本悦宋简体" panose="02000000000000000000" pitchFamily="2" charset="-122"/>
                <a:ea typeface="方正清刻本悦宋简体" panose="02000000000000000000" pitchFamily="2" charset="-122"/>
              </a:rPr>
              <a:t>二）民族意识的觉醒</a:t>
            </a:r>
            <a:r>
              <a:rPr lang="zh-CN" altLang="en-US" dirty="0" smtClean="0">
                <a:solidFill>
                  <a:srgbClr val="C23C0D"/>
                </a:solidFill>
                <a:latin typeface="方正清刻本悦宋简体" panose="02000000000000000000" pitchFamily="2" charset="-122"/>
                <a:ea typeface="方正清刻本悦宋简体" panose="02000000000000000000" pitchFamily="2" charset="-122"/>
              </a:rPr>
              <a:t>★</a:t>
            </a:r>
          </a:p>
          <a:p>
            <a:pPr marL="914400" lvl="1" indent="-457200">
              <a:lnSpc>
                <a:spcPct val="250000"/>
              </a:lnSpc>
              <a:spcBef>
                <a:spcPts val="0"/>
              </a:spcBef>
              <a:buFont typeface="+mj-lt"/>
              <a:buAutoNum type="arabicPeriod"/>
            </a:pPr>
            <a:r>
              <a:rPr lang="zh-CN" altLang="en-US" sz="2000" b="1" u="sng" dirty="0" smtClean="0">
                <a:solidFill>
                  <a:srgbClr val="C23C0D"/>
                </a:solidFill>
                <a:latin typeface="等线" panose="02010600030101010101" pitchFamily="2" charset="-122"/>
                <a:ea typeface="等线" panose="02010600030101010101" pitchFamily="2" charset="-122"/>
                <a:sym typeface="微软雅黑" panose="020B0503020204020204" pitchFamily="34" charset="-122"/>
              </a:rPr>
              <a:t>林则徐</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是近代中国开眼看世界的</a:t>
            </a:r>
            <a:r>
              <a:rPr lang="zh-CN" altLang="en-US" sz="2000" b="1" u="sng" dirty="0">
                <a:solidFill>
                  <a:srgbClr val="C23C0D"/>
                </a:solidFill>
                <a:latin typeface="等线" panose="02010600030101010101" pitchFamily="2" charset="-122"/>
                <a:ea typeface="等线" panose="02010600030101010101" pitchFamily="2" charset="-122"/>
                <a:sym typeface="微软雅黑" panose="020B0503020204020204" pitchFamily="34" charset="-122"/>
              </a:rPr>
              <a:t>第一人，</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组织翻译英国人慕瑞</a:t>
            </a:r>
            <a:r>
              <a:rPr lang="en-US" altLang="zh-CN" sz="2000" dirty="0" smtClean="0">
                <a:latin typeface="等线" panose="02010600030101010101" pitchFamily="2" charset="-122"/>
                <a:ea typeface="等线" panose="02010600030101010101" pitchFamily="2" charset="-122"/>
                <a:sym typeface="微软雅黑" panose="020B0503020204020204" pitchFamily="34" charset="-122"/>
              </a:rPr>
              <a:t>《</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地理大全</a:t>
            </a:r>
            <a:r>
              <a:rPr lang="en-US" altLang="zh-CN" sz="2000" dirty="0" smtClean="0">
                <a:latin typeface="等线" panose="02010600030101010101" pitchFamily="2" charset="-122"/>
                <a:ea typeface="等线" panose="02010600030101010101" pitchFamily="2" charset="-122"/>
                <a:sym typeface="微软雅黑" panose="020B0503020204020204" pitchFamily="34" charset="-122"/>
              </a:rPr>
              <a:t>》</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，编成</a:t>
            </a:r>
            <a:r>
              <a:rPr lang="zh-CN" altLang="en-US" sz="2000" b="1" u="sng" dirty="0" smtClean="0">
                <a:solidFill>
                  <a:srgbClr val="C23C0D"/>
                </a:solidFill>
                <a:latin typeface="等线" panose="02010600030101010101" pitchFamily="2" charset="-122"/>
                <a:ea typeface="等线" panose="02010600030101010101" pitchFamily="2" charset="-122"/>
                <a:sym typeface="微软雅黑" panose="020B0503020204020204" pitchFamily="34" charset="-122"/>
              </a:rPr>
              <a:t>《四洲志》。</a:t>
            </a:r>
            <a:endParaRPr lang="en-US" altLang="zh-CN" sz="2000" b="1" u="sng" dirty="0">
              <a:solidFill>
                <a:srgbClr val="0070C0"/>
              </a:solidFill>
              <a:latin typeface="等线" panose="02010600030101010101" pitchFamily="2" charset="-122"/>
              <a:ea typeface="等线" panose="02010600030101010101" pitchFamily="2" charset="-122"/>
              <a:sym typeface="微软雅黑" panose="020B0503020204020204" pitchFamily="34" charset="-122"/>
            </a:endParaRPr>
          </a:p>
          <a:p>
            <a:pPr marL="914400" lvl="1" indent="-457200">
              <a:lnSpc>
                <a:spcPct val="250000"/>
              </a:lnSpc>
              <a:spcBef>
                <a:spcPts val="0"/>
              </a:spcBef>
              <a:buFont typeface="+mj-lt"/>
              <a:buAutoNum type="arabicPeriod"/>
            </a:pPr>
            <a:r>
              <a:rPr lang="en-US" altLang="zh-CN" sz="2000" dirty="0" smtClean="0">
                <a:latin typeface="等线" panose="02010600030101010101" pitchFamily="2" charset="-122"/>
                <a:ea typeface="等线" panose="02010600030101010101" pitchFamily="2" charset="-122"/>
                <a:sym typeface="微软雅黑" panose="020B0503020204020204" pitchFamily="34" charset="-122"/>
              </a:rPr>
              <a:t>1843</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年，</a:t>
            </a:r>
            <a:r>
              <a:rPr lang="zh-CN" altLang="en-US" sz="2000" b="1" u="sng" dirty="0">
                <a:solidFill>
                  <a:srgbClr val="C23C0D"/>
                </a:solidFill>
                <a:latin typeface="等线" panose="02010600030101010101" pitchFamily="2" charset="-122"/>
                <a:ea typeface="等线" panose="02010600030101010101" pitchFamily="2" charset="-122"/>
                <a:sym typeface="微软雅黑" panose="020B0503020204020204" pitchFamily="34" charset="-122"/>
              </a:rPr>
              <a:t>魏源</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编纂</a:t>
            </a:r>
            <a:r>
              <a:rPr lang="zh-CN" altLang="en-US" sz="2000" b="1" u="sng" dirty="0">
                <a:solidFill>
                  <a:srgbClr val="C23C0D"/>
                </a:solidFill>
                <a:latin typeface="等线" panose="02010600030101010101" pitchFamily="2" charset="-122"/>
                <a:ea typeface="等线" panose="02010600030101010101" pitchFamily="2" charset="-122"/>
                <a:sym typeface="微软雅黑" panose="020B0503020204020204" pitchFamily="34" charset="-122"/>
              </a:rPr>
              <a:t>《海国图志》</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，提出</a:t>
            </a:r>
            <a:r>
              <a:rPr lang="zh-CN" altLang="en-US" sz="2000" b="1" u="sng" dirty="0">
                <a:solidFill>
                  <a:srgbClr val="C23C0D"/>
                </a:solidFill>
                <a:latin typeface="等线" panose="02010600030101010101" pitchFamily="2" charset="-122"/>
                <a:ea typeface="等线" panose="02010600030101010101" pitchFamily="2" charset="-122"/>
                <a:sym typeface="微软雅黑" panose="020B0503020204020204" pitchFamily="34" charset="-122"/>
              </a:rPr>
              <a:t>“师夷长技以制夷”</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的思想，开创向西方学习的新风。</a:t>
            </a:r>
            <a:endParaRPr lang="en-US" altLang="zh-CN" sz="2000" dirty="0" smtClean="0">
              <a:latin typeface="等线" panose="02010600030101010101" pitchFamily="2" charset="-122"/>
              <a:ea typeface="等线" panose="02010600030101010101" pitchFamily="2" charset="-122"/>
            </a:endParaRPr>
          </a:p>
          <a:p>
            <a:pPr>
              <a:lnSpc>
                <a:spcPct val="200000"/>
              </a:lnSpc>
            </a:pPr>
            <a:endParaRPr lang="zh-CN" altLang="zh-CN" dirty="0"/>
          </a:p>
        </p:txBody>
      </p:sp>
      <p:pic>
        <p:nvPicPr>
          <p:cNvPr id="2" name="图片 1"/>
          <p:cNvPicPr>
            <a:picLocks noChangeAspect="1"/>
          </p:cNvPicPr>
          <p:nvPr/>
        </p:nvPicPr>
        <p:blipFill>
          <a:blip r:embed="rId3"/>
          <a:stretch>
            <a:fillRect/>
          </a:stretch>
        </p:blipFill>
        <p:spPr>
          <a:xfrm>
            <a:off x="3790191" y="1427762"/>
            <a:ext cx="1572510" cy="501318"/>
          </a:xfrm>
          <a:prstGeom prst="rect">
            <a:avLst/>
          </a:prstGeom>
        </p:spPr>
      </p:pic>
    </p:spTree>
    <p:extLst>
      <p:ext uri="{BB962C8B-B14F-4D97-AF65-F5344CB8AC3E}">
        <p14:creationId xmlns:p14="http://schemas.microsoft.com/office/powerpoint/2010/main" val="166050542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926401" y="405939"/>
            <a:ext cx="9301843" cy="544050"/>
          </a:xfrm>
        </p:spPr>
        <p:txBody>
          <a:bodyPr>
            <a:normAutofit/>
          </a:bodyPr>
          <a:lstStyle/>
          <a:p>
            <a:r>
              <a:rPr lang="zh-CN" altLang="en-US" dirty="0" smtClean="0"/>
              <a:t>第三节  抵御</a:t>
            </a:r>
            <a:r>
              <a:rPr lang="zh-CN" altLang="en-US" dirty="0"/>
              <a:t>外来侵略、争取民族独立的</a:t>
            </a:r>
            <a:r>
              <a:rPr lang="zh-CN" altLang="en-US" dirty="0" smtClean="0"/>
              <a:t>斗争  </a:t>
            </a:r>
            <a:endParaRPr lang="zh-CN" altLang="en-US" dirty="0"/>
          </a:p>
        </p:txBody>
      </p:sp>
      <p:sp>
        <p:nvSpPr>
          <p:cNvPr id="3" name="内容占位符 2"/>
          <p:cNvSpPr>
            <a:spLocks noGrp="1"/>
          </p:cNvSpPr>
          <p:nvPr>
            <p:ph idx="1"/>
          </p:nvPr>
        </p:nvSpPr>
        <p:spPr>
          <a:xfrm>
            <a:off x="231354" y="1192536"/>
            <a:ext cx="11960646" cy="5665464"/>
          </a:xfrm>
        </p:spPr>
        <p:txBody>
          <a:bodyPr>
            <a:normAutofit/>
          </a:bodyPr>
          <a:lstStyle/>
          <a:p>
            <a:pPr>
              <a:lnSpc>
                <a:spcPct val="200000"/>
              </a:lnSpc>
            </a:pPr>
            <a:r>
              <a:rPr lang="zh-CN" altLang="en-US" sz="2400" dirty="0" smtClean="0">
                <a:latin typeface="方正清刻本悦宋简体" panose="02000000000000000000" pitchFamily="2" charset="-122"/>
                <a:ea typeface="方正清刻本悦宋简体" panose="02000000000000000000" pitchFamily="2" charset="-122"/>
              </a:rPr>
              <a:t>（</a:t>
            </a:r>
            <a:r>
              <a:rPr lang="zh-CN" altLang="zh-CN" sz="2400" dirty="0" smtClean="0">
                <a:latin typeface="方正清刻本悦宋简体" panose="02000000000000000000" pitchFamily="2" charset="-122"/>
                <a:ea typeface="方正清刻本悦宋简体" panose="02000000000000000000" pitchFamily="2" charset="-122"/>
              </a:rPr>
              <a:t>二）民族意识的觉醒</a:t>
            </a:r>
            <a:r>
              <a:rPr lang="zh-CN" altLang="en-US" dirty="0" smtClean="0">
                <a:solidFill>
                  <a:srgbClr val="C23C0D"/>
                </a:solidFill>
                <a:latin typeface="方正清刻本悦宋简体" panose="02000000000000000000" pitchFamily="2" charset="-122"/>
                <a:ea typeface="方正清刻本悦宋简体" panose="02000000000000000000" pitchFamily="2" charset="-122"/>
              </a:rPr>
              <a:t>★</a:t>
            </a:r>
          </a:p>
          <a:p>
            <a:pPr marL="914400" lvl="1" indent="-457200">
              <a:lnSpc>
                <a:spcPct val="250000"/>
              </a:lnSpc>
              <a:spcBef>
                <a:spcPts val="0"/>
              </a:spcBef>
              <a:buFont typeface="+mj-lt"/>
              <a:buAutoNum type="arabicPeriod"/>
            </a:pPr>
            <a:r>
              <a:rPr lang="zh-CN" altLang="en-US" sz="2000" b="1" u="sng" dirty="0" smtClean="0">
                <a:solidFill>
                  <a:srgbClr val="C23C0D"/>
                </a:solidFill>
                <a:latin typeface="等线" panose="02010600030101010101" pitchFamily="2" charset="-122"/>
                <a:ea typeface="等线" panose="02010600030101010101" pitchFamily="2" charset="-122"/>
                <a:sym typeface="微软雅黑" panose="020B0503020204020204" pitchFamily="34" charset="-122"/>
              </a:rPr>
              <a:t>林则徐</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是近代中国开眼看世界的</a:t>
            </a:r>
            <a:r>
              <a:rPr lang="zh-CN" altLang="en-US" sz="2000" b="1" u="sng" dirty="0">
                <a:solidFill>
                  <a:srgbClr val="C23C0D"/>
                </a:solidFill>
                <a:latin typeface="等线" panose="02010600030101010101" pitchFamily="2" charset="-122"/>
                <a:ea typeface="等线" panose="02010600030101010101" pitchFamily="2" charset="-122"/>
                <a:sym typeface="微软雅黑" panose="020B0503020204020204" pitchFamily="34" charset="-122"/>
              </a:rPr>
              <a:t>第一人，</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组织翻译英国人慕瑞</a:t>
            </a:r>
            <a:r>
              <a:rPr lang="en-US" altLang="zh-CN" sz="2000" dirty="0" smtClean="0">
                <a:latin typeface="等线" panose="02010600030101010101" pitchFamily="2" charset="-122"/>
                <a:ea typeface="等线" panose="02010600030101010101" pitchFamily="2" charset="-122"/>
                <a:sym typeface="微软雅黑" panose="020B0503020204020204" pitchFamily="34" charset="-122"/>
              </a:rPr>
              <a:t>《</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地理大全</a:t>
            </a:r>
            <a:r>
              <a:rPr lang="en-US" altLang="zh-CN" sz="2000" dirty="0" smtClean="0">
                <a:latin typeface="等线" panose="02010600030101010101" pitchFamily="2" charset="-122"/>
                <a:ea typeface="等线" panose="02010600030101010101" pitchFamily="2" charset="-122"/>
                <a:sym typeface="微软雅黑" panose="020B0503020204020204" pitchFamily="34" charset="-122"/>
              </a:rPr>
              <a:t>》</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，编成</a:t>
            </a:r>
            <a:r>
              <a:rPr lang="zh-CN" altLang="en-US" sz="2000" b="1" u="sng" dirty="0" smtClean="0">
                <a:solidFill>
                  <a:srgbClr val="C23C0D"/>
                </a:solidFill>
                <a:latin typeface="等线" panose="02010600030101010101" pitchFamily="2" charset="-122"/>
                <a:ea typeface="等线" panose="02010600030101010101" pitchFamily="2" charset="-122"/>
                <a:sym typeface="微软雅黑" panose="020B0503020204020204" pitchFamily="34" charset="-122"/>
              </a:rPr>
              <a:t>《四洲志》。</a:t>
            </a:r>
            <a:endParaRPr lang="en-US" altLang="zh-CN" sz="2000" b="1" u="sng" dirty="0">
              <a:solidFill>
                <a:srgbClr val="0070C0"/>
              </a:solidFill>
              <a:latin typeface="等线" panose="02010600030101010101" pitchFamily="2" charset="-122"/>
              <a:ea typeface="等线" panose="02010600030101010101" pitchFamily="2" charset="-122"/>
              <a:sym typeface="微软雅黑" panose="020B0503020204020204" pitchFamily="34" charset="-122"/>
            </a:endParaRPr>
          </a:p>
          <a:p>
            <a:pPr marL="914400" lvl="1" indent="-457200">
              <a:lnSpc>
                <a:spcPct val="250000"/>
              </a:lnSpc>
              <a:spcBef>
                <a:spcPts val="0"/>
              </a:spcBef>
              <a:buFont typeface="+mj-lt"/>
              <a:buAutoNum type="arabicPeriod"/>
            </a:pPr>
            <a:r>
              <a:rPr lang="en-US" altLang="zh-CN" sz="2000" dirty="0" smtClean="0">
                <a:latin typeface="等线" panose="02010600030101010101" pitchFamily="2" charset="-122"/>
                <a:ea typeface="等线" panose="02010600030101010101" pitchFamily="2" charset="-122"/>
                <a:sym typeface="微软雅黑" panose="020B0503020204020204" pitchFamily="34" charset="-122"/>
              </a:rPr>
              <a:t>1843</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年，</a:t>
            </a:r>
            <a:r>
              <a:rPr lang="zh-CN" altLang="en-US" sz="2000" b="1" u="sng" dirty="0">
                <a:solidFill>
                  <a:srgbClr val="C23C0D"/>
                </a:solidFill>
                <a:latin typeface="等线" panose="02010600030101010101" pitchFamily="2" charset="-122"/>
                <a:ea typeface="等线" panose="02010600030101010101" pitchFamily="2" charset="-122"/>
                <a:sym typeface="微软雅黑" panose="020B0503020204020204" pitchFamily="34" charset="-122"/>
              </a:rPr>
              <a:t>魏源</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编纂</a:t>
            </a:r>
            <a:r>
              <a:rPr lang="zh-CN" altLang="en-US" sz="2000" b="1" u="sng" dirty="0">
                <a:solidFill>
                  <a:srgbClr val="C23C0D"/>
                </a:solidFill>
                <a:latin typeface="等线" panose="02010600030101010101" pitchFamily="2" charset="-122"/>
                <a:ea typeface="等线" panose="02010600030101010101" pitchFamily="2" charset="-122"/>
                <a:sym typeface="微软雅黑" panose="020B0503020204020204" pitchFamily="34" charset="-122"/>
              </a:rPr>
              <a:t>《海国图志》</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，提出</a:t>
            </a:r>
            <a:r>
              <a:rPr lang="zh-CN" altLang="en-US" sz="2000" b="1" u="sng" dirty="0">
                <a:solidFill>
                  <a:srgbClr val="C23C0D"/>
                </a:solidFill>
                <a:latin typeface="等线" panose="02010600030101010101" pitchFamily="2" charset="-122"/>
                <a:ea typeface="等线" panose="02010600030101010101" pitchFamily="2" charset="-122"/>
                <a:sym typeface="微软雅黑" panose="020B0503020204020204" pitchFamily="34" charset="-122"/>
              </a:rPr>
              <a:t>“师夷长技以制夷”</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的思想，开创向西方学习的新风。</a:t>
            </a:r>
            <a:endParaRPr lang="en-US" altLang="zh-CN" sz="2000" dirty="0" smtClean="0">
              <a:latin typeface="等线" panose="02010600030101010101" pitchFamily="2" charset="-122"/>
              <a:ea typeface="等线" panose="02010600030101010101" pitchFamily="2" charset="-122"/>
            </a:endParaRPr>
          </a:p>
          <a:p>
            <a:pPr marL="914400" lvl="1" indent="-457200">
              <a:lnSpc>
                <a:spcPct val="250000"/>
              </a:lnSpc>
              <a:spcBef>
                <a:spcPts val="0"/>
              </a:spcBef>
              <a:buFont typeface="+mj-lt"/>
              <a:buAutoNum type="arabicPeriod"/>
            </a:pPr>
            <a:r>
              <a:rPr lang="en-US" altLang="zh-CN" sz="2000" dirty="0" smtClean="0">
                <a:latin typeface="等线" panose="02010600030101010101" pitchFamily="2" charset="-122"/>
                <a:ea typeface="等线" panose="02010600030101010101" pitchFamily="2" charset="-122"/>
                <a:sym typeface="微软雅黑" panose="020B0503020204020204" pitchFamily="34" charset="-122"/>
              </a:rPr>
              <a:t>1895</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年</a:t>
            </a:r>
            <a:r>
              <a:rPr lang="zh-CN" altLang="en-US" sz="2000" dirty="0">
                <a:solidFill>
                  <a:srgbClr val="0070C0"/>
                </a:solidFill>
                <a:latin typeface="等线" panose="02010600030101010101" pitchFamily="2" charset="-122"/>
                <a:ea typeface="等线" panose="02010600030101010101" pitchFamily="2" charset="-122"/>
                <a:sym typeface="微软雅黑" panose="020B0503020204020204" pitchFamily="34" charset="-122"/>
              </a:rPr>
              <a:t>，</a:t>
            </a:r>
            <a:r>
              <a:rPr lang="zh-CN" altLang="en-US" sz="2000" b="1" u="sng" dirty="0">
                <a:solidFill>
                  <a:srgbClr val="C23C0D"/>
                </a:solidFill>
                <a:latin typeface="等线" panose="02010600030101010101" pitchFamily="2" charset="-122"/>
                <a:ea typeface="等线" panose="02010600030101010101" pitchFamily="2" charset="-122"/>
                <a:sym typeface="微软雅黑" panose="020B0503020204020204" pitchFamily="34" charset="-122"/>
              </a:rPr>
              <a:t>严复</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在</a:t>
            </a:r>
            <a:r>
              <a:rPr lang="en-US" altLang="zh-CN" sz="2000" dirty="0" smtClean="0">
                <a:latin typeface="等线" panose="02010600030101010101" pitchFamily="2" charset="-122"/>
                <a:ea typeface="等线" panose="02010600030101010101" pitchFamily="2" charset="-122"/>
                <a:sym typeface="微软雅黑" panose="020B0503020204020204" pitchFamily="34" charset="-122"/>
              </a:rPr>
              <a:t>《</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救亡决论</a:t>
            </a:r>
            <a:r>
              <a:rPr lang="en-US" altLang="zh-CN" sz="2000" dirty="0" smtClean="0">
                <a:latin typeface="等线" panose="02010600030101010101" pitchFamily="2" charset="-122"/>
                <a:ea typeface="等线" panose="02010600030101010101" pitchFamily="2" charset="-122"/>
                <a:sym typeface="微软雅黑" panose="020B0503020204020204" pitchFamily="34" charset="-122"/>
              </a:rPr>
              <a:t>》</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一文中响亮的喊出了“</a:t>
            </a:r>
            <a:r>
              <a:rPr lang="zh-CN" altLang="en-US" sz="2000" b="1" u="sng" dirty="0">
                <a:solidFill>
                  <a:srgbClr val="C23C0D"/>
                </a:solidFill>
                <a:latin typeface="等线" panose="02010600030101010101" pitchFamily="2" charset="-122"/>
                <a:ea typeface="等线" panose="02010600030101010101" pitchFamily="2" charset="-122"/>
                <a:sym typeface="微软雅黑" panose="020B0503020204020204" pitchFamily="34" charset="-122"/>
              </a:rPr>
              <a:t>救亡</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”的口号，并翻译了</a:t>
            </a:r>
            <a:r>
              <a:rPr lang="zh-CN" altLang="en-US" sz="2000" b="1" u="sng" dirty="0">
                <a:solidFill>
                  <a:srgbClr val="C23C0D"/>
                </a:solidFill>
                <a:latin typeface="等线" panose="02010600030101010101" pitchFamily="2" charset="-122"/>
                <a:ea typeface="等线" panose="02010600030101010101" pitchFamily="2" charset="-122"/>
                <a:sym typeface="微软雅黑" panose="020B0503020204020204" pitchFamily="34" charset="-122"/>
              </a:rPr>
              <a:t>《天演论</a:t>
            </a:r>
            <a:r>
              <a:rPr lang="zh-CN" altLang="en-US" sz="2000" b="1" u="sng" dirty="0" smtClean="0">
                <a:solidFill>
                  <a:srgbClr val="C23C0D"/>
                </a:solidFill>
                <a:latin typeface="等线" panose="02010600030101010101" pitchFamily="2" charset="-122"/>
                <a:ea typeface="等线" panose="02010600030101010101" pitchFamily="2" charset="-122"/>
                <a:sym typeface="微软雅黑" panose="020B0503020204020204" pitchFamily="34" charset="-122"/>
              </a:rPr>
              <a:t>》，</a:t>
            </a:r>
            <a:endParaRPr lang="en-US" altLang="zh-CN" sz="2000" b="1" u="sng" dirty="0" smtClean="0">
              <a:solidFill>
                <a:srgbClr val="C23C0D"/>
              </a:solidFill>
              <a:latin typeface="等线" panose="02010600030101010101" pitchFamily="2" charset="-122"/>
              <a:ea typeface="等线" panose="02010600030101010101" pitchFamily="2" charset="-122"/>
              <a:sym typeface="微软雅黑" panose="020B0503020204020204" pitchFamily="34" charset="-122"/>
            </a:endParaRPr>
          </a:p>
          <a:p>
            <a:pPr lvl="1">
              <a:lnSpc>
                <a:spcPct val="250000"/>
              </a:lnSpc>
              <a:spcBef>
                <a:spcPts val="0"/>
              </a:spcBef>
            </a:pPr>
            <a:r>
              <a:rPr lang="zh-CN" altLang="en-US" sz="2000" b="1" dirty="0" smtClean="0">
                <a:solidFill>
                  <a:srgbClr val="C23C0D"/>
                </a:solidFill>
                <a:latin typeface="等线" panose="02010600030101010101" pitchFamily="2" charset="-122"/>
                <a:ea typeface="等线" panose="02010600030101010101" pitchFamily="2" charset="-122"/>
                <a:sym typeface="微软雅黑" panose="020B0503020204020204" pitchFamily="34" charset="-122"/>
              </a:rPr>
              <a:t>      </a:t>
            </a:r>
            <a:r>
              <a:rPr lang="zh-CN" altLang="en-US" sz="2000" b="1" u="sng" dirty="0" smtClean="0">
                <a:solidFill>
                  <a:srgbClr val="C23C0D"/>
                </a:solidFill>
                <a:latin typeface="等线" panose="02010600030101010101" pitchFamily="2" charset="-122"/>
                <a:ea typeface="等线" panose="02010600030101010101" pitchFamily="2" charset="-122"/>
                <a:sym typeface="微软雅黑" panose="020B0503020204020204" pitchFamily="34" charset="-122"/>
              </a:rPr>
              <a:t>提出物竞天择，适者生存。</a:t>
            </a:r>
            <a:endParaRPr lang="en-US" altLang="zh-CN" sz="2000" b="1" u="sng" dirty="0">
              <a:solidFill>
                <a:srgbClr val="0070C0"/>
              </a:solidFill>
              <a:latin typeface="等线" panose="02010600030101010101" pitchFamily="2" charset="-122"/>
              <a:ea typeface="等线" panose="02010600030101010101" pitchFamily="2" charset="-122"/>
            </a:endParaRPr>
          </a:p>
          <a:p>
            <a:pPr>
              <a:lnSpc>
                <a:spcPct val="200000"/>
              </a:lnSpc>
            </a:pPr>
            <a:endParaRPr lang="zh-CN" altLang="zh-CN" dirty="0"/>
          </a:p>
        </p:txBody>
      </p:sp>
      <p:pic>
        <p:nvPicPr>
          <p:cNvPr id="2" name="图片 1"/>
          <p:cNvPicPr>
            <a:picLocks noChangeAspect="1"/>
          </p:cNvPicPr>
          <p:nvPr/>
        </p:nvPicPr>
        <p:blipFill>
          <a:blip r:embed="rId3"/>
          <a:stretch>
            <a:fillRect/>
          </a:stretch>
        </p:blipFill>
        <p:spPr>
          <a:xfrm>
            <a:off x="3790191" y="1427762"/>
            <a:ext cx="1572510" cy="501318"/>
          </a:xfrm>
          <a:prstGeom prst="rect">
            <a:avLst/>
          </a:prstGeom>
        </p:spPr>
      </p:pic>
      <p:sp>
        <p:nvSpPr>
          <p:cNvPr id="4" name="文本框 3"/>
          <p:cNvSpPr txBox="1"/>
          <p:nvPr/>
        </p:nvSpPr>
        <p:spPr>
          <a:xfrm>
            <a:off x="6082691" y="4625866"/>
            <a:ext cx="3287935" cy="461665"/>
          </a:xfrm>
          <a:prstGeom prst="rect">
            <a:avLst/>
          </a:prstGeom>
          <a:noFill/>
        </p:spPr>
        <p:txBody>
          <a:bodyPr wrap="square" rtlCol="0">
            <a:spAutoFit/>
          </a:bodyPr>
          <a:lstStyle/>
          <a:p>
            <a:r>
              <a:rPr kumimoji="1" lang="zh-CN" altLang="en-US" sz="2400" b="1" u="sng" dirty="0" smtClean="0">
                <a:solidFill>
                  <a:srgbClr val="C23C0D"/>
                </a:solidFill>
              </a:rPr>
              <a:t>林四、魏海、严天</a:t>
            </a:r>
            <a:endParaRPr kumimoji="1" lang="zh-CN" altLang="en-US" sz="2400" b="1" u="sng" dirty="0">
              <a:solidFill>
                <a:srgbClr val="C23C0D"/>
              </a:solidFill>
            </a:endParaRPr>
          </a:p>
        </p:txBody>
      </p:sp>
    </p:spTree>
    <p:extLst>
      <p:ext uri="{BB962C8B-B14F-4D97-AF65-F5344CB8AC3E}">
        <p14:creationId xmlns:p14="http://schemas.microsoft.com/office/powerpoint/2010/main" val="8064009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en-US" altLang="zh-CN" sz="2400" kern="100" dirty="0">
                <a:latin typeface="Microsoft YaHei" charset="0"/>
                <a:ea typeface="Microsoft YaHei" charset="0"/>
                <a:cs typeface="Microsoft YaHei" charset="0"/>
              </a:rPr>
              <a:t>1843</a:t>
            </a:r>
            <a:r>
              <a:rPr lang="zh-CN" altLang="en-US" sz="2400" kern="100" dirty="0">
                <a:latin typeface="Microsoft YaHei" charset="0"/>
                <a:ea typeface="Microsoft YaHei" charset="0"/>
                <a:cs typeface="Microsoft YaHei" charset="0"/>
              </a:rPr>
              <a:t>年，魏源在</a:t>
            </a:r>
            <a:r>
              <a:rPr lang="en-US" altLang="zh-CN" sz="2400" kern="100" dirty="0">
                <a:latin typeface="Microsoft YaHei" charset="0"/>
                <a:ea typeface="Microsoft YaHei" charset="0"/>
                <a:cs typeface="Microsoft YaHei" charset="0"/>
              </a:rPr>
              <a:t>《</a:t>
            </a:r>
            <a:r>
              <a:rPr lang="zh-CN" altLang="en-US" sz="2400" kern="100" dirty="0">
                <a:latin typeface="Microsoft YaHei" charset="0"/>
                <a:ea typeface="Microsoft YaHei" charset="0"/>
                <a:cs typeface="Microsoft YaHei" charset="0"/>
              </a:rPr>
              <a:t>海国图志</a:t>
            </a:r>
            <a:r>
              <a:rPr lang="en-US" altLang="zh-CN" sz="2400" kern="100" dirty="0">
                <a:latin typeface="Microsoft YaHei" charset="0"/>
                <a:ea typeface="Microsoft YaHei" charset="0"/>
                <a:cs typeface="Microsoft YaHei" charset="0"/>
              </a:rPr>
              <a:t>》</a:t>
            </a:r>
            <a:r>
              <a:rPr lang="zh-CN" altLang="en-US" sz="2400" kern="100" dirty="0">
                <a:latin typeface="Microsoft YaHei" charset="0"/>
                <a:ea typeface="Microsoft YaHei" charset="0"/>
                <a:cs typeface="Microsoft YaHei" charset="0"/>
              </a:rPr>
              <a:t>中提出的思想主张是（ ）</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中学为体，西学为用</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师夷长技以制夷</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物竞天择，适者生存</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维新变法以救亡图存</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20357632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en-US" altLang="zh-CN" sz="2400" kern="100" dirty="0">
                <a:latin typeface="Microsoft YaHei" charset="0"/>
                <a:ea typeface="Microsoft YaHei" charset="0"/>
                <a:cs typeface="Microsoft YaHei" charset="0"/>
              </a:rPr>
              <a:t>1843</a:t>
            </a:r>
            <a:r>
              <a:rPr lang="zh-CN" altLang="en-US" sz="2400" kern="100" dirty="0">
                <a:latin typeface="Microsoft YaHei" charset="0"/>
                <a:ea typeface="Microsoft YaHei" charset="0"/>
                <a:cs typeface="Microsoft YaHei" charset="0"/>
              </a:rPr>
              <a:t>年，魏源在</a:t>
            </a:r>
            <a:r>
              <a:rPr lang="en-US" altLang="zh-CN" sz="2400" kern="100" dirty="0">
                <a:latin typeface="Microsoft YaHei" charset="0"/>
                <a:ea typeface="Microsoft YaHei" charset="0"/>
                <a:cs typeface="Microsoft YaHei" charset="0"/>
              </a:rPr>
              <a:t>《</a:t>
            </a:r>
            <a:r>
              <a:rPr lang="zh-CN" altLang="en-US" sz="2400" kern="100" dirty="0">
                <a:latin typeface="Microsoft YaHei" charset="0"/>
                <a:ea typeface="Microsoft YaHei" charset="0"/>
                <a:cs typeface="Microsoft YaHei" charset="0"/>
              </a:rPr>
              <a:t>海国图志</a:t>
            </a:r>
            <a:r>
              <a:rPr lang="en-US" altLang="zh-CN" sz="2400" kern="100" dirty="0">
                <a:latin typeface="Microsoft YaHei" charset="0"/>
                <a:ea typeface="Microsoft YaHei" charset="0"/>
                <a:cs typeface="Microsoft YaHei" charset="0"/>
              </a:rPr>
              <a:t>》</a:t>
            </a:r>
            <a:r>
              <a:rPr lang="zh-CN" altLang="en-US" sz="2400" kern="100" dirty="0">
                <a:latin typeface="Microsoft YaHei" charset="0"/>
                <a:ea typeface="Microsoft YaHei" charset="0"/>
                <a:cs typeface="Microsoft YaHei" charset="0"/>
              </a:rPr>
              <a:t>中提出的思想主张是（ ）</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中学为体，西学为用</a:t>
            </a:r>
          </a:p>
          <a:p>
            <a:pPr algn="just"/>
            <a:r>
              <a:rPr lang="en-US" altLang="zh-CN" sz="2400" kern="100" dirty="0">
                <a:solidFill>
                  <a:srgbClr val="C00000"/>
                </a:solidFill>
                <a:latin typeface="Microsoft YaHei" charset="0"/>
                <a:ea typeface="Microsoft YaHei" charset="0"/>
                <a:cs typeface="Microsoft YaHei" charset="0"/>
              </a:rPr>
              <a:t>B:</a:t>
            </a:r>
            <a:r>
              <a:rPr lang="zh-CN" altLang="en-US" sz="2400" kern="100" dirty="0">
                <a:solidFill>
                  <a:srgbClr val="C00000"/>
                </a:solidFill>
                <a:latin typeface="Microsoft YaHei" charset="0"/>
                <a:ea typeface="Microsoft YaHei" charset="0"/>
                <a:cs typeface="Microsoft YaHei" charset="0"/>
              </a:rPr>
              <a:t>师夷长技以制夷</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物竞天择，适者生存</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维新变法以救亡图存</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9796384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4524315"/>
          </a:xfrm>
        </p:spPr>
        <p:txBody>
          <a:bodyPr vert="horz" wrap="square" lIns="91440" tIns="45720" rIns="91440" bIns="45720" rtlCol="0">
            <a:spAutoFit/>
          </a:bodyPr>
          <a:lstStyle/>
          <a:p>
            <a:pPr algn="just"/>
            <a:r>
              <a:rPr lang="en-US" altLang="zh-CN" sz="2400" kern="100" dirty="0">
                <a:latin typeface="Microsoft YaHei" charset="0"/>
                <a:ea typeface="Microsoft YaHei" charset="0"/>
                <a:cs typeface="Microsoft YaHei" charset="0"/>
              </a:rPr>
              <a:t>1839</a:t>
            </a:r>
            <a:r>
              <a:rPr lang="zh-CN" altLang="en-US" sz="2400" kern="100" dirty="0">
                <a:latin typeface="Microsoft YaHei" charset="0"/>
                <a:ea typeface="Microsoft YaHei" charset="0"/>
                <a:cs typeface="Microsoft YaHei" charset="0"/>
              </a:rPr>
              <a:t>年组织编写</a:t>
            </a:r>
            <a:r>
              <a:rPr lang="en-US" altLang="zh-CN" sz="2400" kern="100" dirty="0">
                <a:latin typeface="Microsoft YaHei" charset="0"/>
                <a:ea typeface="Microsoft YaHei" charset="0"/>
                <a:cs typeface="Microsoft YaHei" charset="0"/>
              </a:rPr>
              <a:t>《</a:t>
            </a:r>
            <a:r>
              <a:rPr lang="zh-CN" altLang="en-US" sz="2400" kern="100" dirty="0">
                <a:latin typeface="Microsoft YaHei" charset="0"/>
                <a:ea typeface="Microsoft YaHei" charset="0"/>
                <a:cs typeface="Microsoft YaHei" charset="0"/>
              </a:rPr>
              <a:t>四洲志</a:t>
            </a:r>
            <a:r>
              <a:rPr lang="en-US" altLang="zh-CN" sz="2400" kern="100" dirty="0">
                <a:latin typeface="Microsoft YaHei" charset="0"/>
                <a:ea typeface="Microsoft YaHei" charset="0"/>
                <a:cs typeface="Microsoft YaHei" charset="0"/>
              </a:rPr>
              <a:t>》</a:t>
            </a:r>
            <a:r>
              <a:rPr lang="zh-CN" altLang="en-US" sz="2400" kern="100" dirty="0">
                <a:latin typeface="Microsoft YaHei" charset="0"/>
                <a:ea typeface="Microsoft YaHei" charset="0"/>
                <a:cs typeface="Microsoft YaHei" charset="0"/>
              </a:rPr>
              <a:t>，向中国介绍西方情况的是</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林则徐</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魏源</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马建忠</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郑观应</a:t>
            </a:r>
          </a:p>
          <a:p>
            <a:pPr algn="just"/>
            <a:r>
              <a:rPr lang="zh-CN" altLang="en-US" sz="2400" kern="100" dirty="0">
                <a:latin typeface="Microsoft YaHei" charset="0"/>
                <a:ea typeface="Microsoft YaHei" charset="0"/>
                <a:cs typeface="Microsoft YaHei" charset="0"/>
              </a:rPr>
              <a:t/>
            </a:r>
            <a:br>
              <a:rPr lang="zh-CN" altLang="en-US" sz="2400" kern="100" dirty="0">
                <a:latin typeface="Microsoft YaHei" charset="0"/>
                <a:ea typeface="Microsoft YaHei" charset="0"/>
                <a:cs typeface="Microsoft YaHei" charset="0"/>
              </a:rPr>
            </a:br>
            <a:endParaRPr lang="zh-CN" altLang="en-US" sz="2400" kern="100" dirty="0">
              <a:latin typeface="Microsoft YaHei" charset="0"/>
              <a:ea typeface="Microsoft YaHei" charset="0"/>
              <a:cs typeface="Microsoft YaHei" charset="0"/>
            </a:endParaRP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987781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4524315"/>
          </a:xfrm>
        </p:spPr>
        <p:txBody>
          <a:bodyPr vert="horz" wrap="square" lIns="91440" tIns="45720" rIns="91440" bIns="45720" rtlCol="0">
            <a:spAutoFit/>
          </a:bodyPr>
          <a:lstStyle/>
          <a:p>
            <a:pPr algn="just"/>
            <a:r>
              <a:rPr lang="en-US" altLang="zh-CN" sz="2400" kern="100" dirty="0">
                <a:latin typeface="Microsoft YaHei" charset="0"/>
                <a:ea typeface="Microsoft YaHei" charset="0"/>
                <a:cs typeface="Microsoft YaHei" charset="0"/>
              </a:rPr>
              <a:t>1839</a:t>
            </a:r>
            <a:r>
              <a:rPr lang="zh-CN" altLang="en-US" sz="2400" kern="100" dirty="0">
                <a:latin typeface="Microsoft YaHei" charset="0"/>
                <a:ea typeface="Microsoft YaHei" charset="0"/>
                <a:cs typeface="Microsoft YaHei" charset="0"/>
              </a:rPr>
              <a:t>年组织编写</a:t>
            </a:r>
            <a:r>
              <a:rPr lang="en-US" altLang="zh-CN" sz="2400" kern="100" dirty="0">
                <a:latin typeface="Microsoft YaHei" charset="0"/>
                <a:ea typeface="Microsoft YaHei" charset="0"/>
                <a:cs typeface="Microsoft YaHei" charset="0"/>
              </a:rPr>
              <a:t>《</a:t>
            </a:r>
            <a:r>
              <a:rPr lang="zh-CN" altLang="en-US" sz="2400" kern="100" dirty="0">
                <a:latin typeface="Microsoft YaHei" charset="0"/>
                <a:ea typeface="Microsoft YaHei" charset="0"/>
                <a:cs typeface="Microsoft YaHei" charset="0"/>
              </a:rPr>
              <a:t>四洲志</a:t>
            </a:r>
            <a:r>
              <a:rPr lang="en-US" altLang="zh-CN" sz="2400" kern="100" dirty="0">
                <a:latin typeface="Microsoft YaHei" charset="0"/>
                <a:ea typeface="Microsoft YaHei" charset="0"/>
                <a:cs typeface="Microsoft YaHei" charset="0"/>
              </a:rPr>
              <a:t>》</a:t>
            </a:r>
            <a:r>
              <a:rPr lang="zh-CN" altLang="en-US" sz="2400" kern="100" dirty="0">
                <a:latin typeface="Microsoft YaHei" charset="0"/>
                <a:ea typeface="Microsoft YaHei" charset="0"/>
                <a:cs typeface="Microsoft YaHei" charset="0"/>
              </a:rPr>
              <a:t>，向中国介绍西方情况的是</a:t>
            </a:r>
          </a:p>
          <a:p>
            <a:pPr algn="just"/>
            <a:r>
              <a:rPr lang="en-US" altLang="zh-CN" sz="2400" kern="100" dirty="0">
                <a:solidFill>
                  <a:srgbClr val="C00000"/>
                </a:solidFill>
                <a:latin typeface="Microsoft YaHei" charset="0"/>
                <a:ea typeface="Microsoft YaHei" charset="0"/>
                <a:cs typeface="Microsoft YaHei" charset="0"/>
              </a:rPr>
              <a:t>A:</a:t>
            </a:r>
            <a:r>
              <a:rPr lang="zh-CN" altLang="en-US" sz="2400" kern="100" dirty="0">
                <a:solidFill>
                  <a:srgbClr val="C00000"/>
                </a:solidFill>
                <a:latin typeface="Microsoft YaHei" charset="0"/>
                <a:ea typeface="Microsoft YaHei" charset="0"/>
                <a:cs typeface="Microsoft YaHei" charset="0"/>
              </a:rPr>
              <a:t>林则徐</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魏源</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马建忠</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郑观应</a:t>
            </a:r>
          </a:p>
          <a:p>
            <a:pPr algn="just"/>
            <a:r>
              <a:rPr lang="zh-CN" altLang="en-US" sz="2400" kern="100" dirty="0">
                <a:latin typeface="Microsoft YaHei" charset="0"/>
                <a:ea typeface="Microsoft YaHei" charset="0"/>
                <a:cs typeface="Microsoft YaHei" charset="0"/>
              </a:rPr>
              <a:t/>
            </a:r>
            <a:br>
              <a:rPr lang="zh-CN" altLang="en-US" sz="2400" kern="100" dirty="0">
                <a:latin typeface="Microsoft YaHei" charset="0"/>
                <a:ea typeface="Microsoft YaHei" charset="0"/>
                <a:cs typeface="Microsoft YaHei" charset="0"/>
              </a:rPr>
            </a:br>
            <a:endParaRPr lang="zh-CN" altLang="en-US" sz="2400" kern="100" dirty="0">
              <a:latin typeface="Microsoft YaHei" charset="0"/>
              <a:ea typeface="Microsoft YaHei" charset="0"/>
              <a:cs typeface="Microsoft YaHei" charset="0"/>
            </a:endParaRP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8833740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en-US" altLang="zh-CN" sz="2400" kern="100" dirty="0">
                <a:latin typeface="Microsoft YaHei" charset="0"/>
                <a:ea typeface="Microsoft YaHei" charset="0"/>
                <a:cs typeface="Microsoft YaHei" charset="0"/>
              </a:rPr>
              <a:t>1894</a:t>
            </a:r>
            <a:r>
              <a:rPr lang="zh-CN" altLang="en-US" sz="2400" kern="100" dirty="0">
                <a:latin typeface="Microsoft YaHei" charset="0"/>
                <a:ea typeface="Microsoft YaHei" charset="0"/>
                <a:cs typeface="Microsoft YaHei" charset="0"/>
              </a:rPr>
              <a:t>年，孙中山在兴中会所宣传的思想是（ ）</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中学为体，西学为用</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师夷长技以制夷</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笼中之鸟，釜底之鱼，牢中之囚</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振兴中华</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6180020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en-US" altLang="zh-CN" sz="2400" kern="100" dirty="0">
                <a:latin typeface="Microsoft YaHei" charset="0"/>
                <a:ea typeface="Microsoft YaHei" charset="0"/>
                <a:cs typeface="Microsoft YaHei" charset="0"/>
              </a:rPr>
              <a:t>1894</a:t>
            </a:r>
            <a:r>
              <a:rPr lang="zh-CN" altLang="en-US" sz="2400" kern="100" dirty="0">
                <a:latin typeface="Microsoft YaHei" charset="0"/>
                <a:ea typeface="Microsoft YaHei" charset="0"/>
                <a:cs typeface="Microsoft YaHei" charset="0"/>
              </a:rPr>
              <a:t>年，孙中山在兴中会所宣传的思想是（ ）</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中学为体，西学为用</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师夷长技以制夷</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笼中之鸟，釜底之鱼，牢中之囚</a:t>
            </a:r>
          </a:p>
          <a:p>
            <a:pPr algn="just"/>
            <a:r>
              <a:rPr lang="en-US" altLang="zh-CN" sz="2400" kern="100" dirty="0">
                <a:solidFill>
                  <a:srgbClr val="C00000"/>
                </a:solidFill>
                <a:latin typeface="Microsoft YaHei" charset="0"/>
                <a:ea typeface="Microsoft YaHei" charset="0"/>
                <a:cs typeface="Microsoft YaHei" charset="0"/>
              </a:rPr>
              <a:t>D:</a:t>
            </a:r>
            <a:r>
              <a:rPr lang="zh-CN" altLang="en-US" sz="2400" kern="100" dirty="0">
                <a:solidFill>
                  <a:srgbClr val="C00000"/>
                </a:solidFill>
                <a:latin typeface="Microsoft YaHei" charset="0"/>
                <a:ea typeface="Microsoft YaHei" charset="0"/>
                <a:cs typeface="Microsoft YaHei" charset="0"/>
              </a:rPr>
              <a:t>振兴中华</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48460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13"/>
          <p:cNvSpPr txBox="1">
            <a:spLocks/>
          </p:cNvSpPr>
          <p:nvPr/>
        </p:nvSpPr>
        <p:spPr>
          <a:xfrm>
            <a:off x="5240325" y="699378"/>
            <a:ext cx="2841736" cy="644142"/>
          </a:xfrm>
          <a:prstGeom prst="rect">
            <a:avLst/>
          </a:prstGeom>
        </p:spPr>
        <p:txBody>
          <a:bodyPr vert="horz" lIns="91440" tIns="45720" rIns="91440" bIns="45720" rtlCol="0">
            <a:normAutofit fontScale="25000" lnSpcReduction="20000"/>
          </a:bodyPr>
          <a:lstStyle>
            <a:lvl1pPr marL="0" indent="0" algn="l" defTabSz="914400" rtl="0" eaLnBrk="1" fontAlgn="auto"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400" dirty="0" smtClean="0">
                <a:solidFill>
                  <a:srgbClr val="C23C0D"/>
                </a:solidFill>
                <a:sym typeface="+mn-ea"/>
              </a:rPr>
              <a:t>第一章</a:t>
            </a:r>
            <a:r>
              <a:rPr lang="zh-CN" altLang="en-US" dirty="0" smtClean="0">
                <a:solidFill>
                  <a:srgbClr val="C23C0D"/>
                </a:solidFill>
                <a:sym typeface="+mn-ea"/>
              </a:rPr>
              <a:t>  </a:t>
            </a:r>
            <a:br>
              <a:rPr lang="zh-CN" altLang="en-US" dirty="0" smtClean="0">
                <a:solidFill>
                  <a:srgbClr val="C23C0D"/>
                </a:solidFill>
                <a:sym typeface="+mn-ea"/>
              </a:rPr>
            </a:br>
            <a:endParaRPr lang="zh-CN" altLang="en-US" dirty="0"/>
          </a:p>
        </p:txBody>
      </p:sp>
      <p:sp>
        <p:nvSpPr>
          <p:cNvPr id="6" name="标题 12"/>
          <p:cNvSpPr txBox="1">
            <a:spLocks/>
          </p:cNvSpPr>
          <p:nvPr/>
        </p:nvSpPr>
        <p:spPr>
          <a:xfrm>
            <a:off x="2417162" y="1604383"/>
            <a:ext cx="9976945" cy="1137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sz="6000" dirty="0" smtClean="0">
                <a:solidFill>
                  <a:srgbClr val="C23C0D"/>
                </a:solidFill>
                <a:sym typeface="+mn-ea"/>
              </a:rPr>
              <a:t>反对外来侵略的斗争</a:t>
            </a:r>
            <a:endParaRPr lang="zh-CN" altLang="en-US" sz="6000" dirty="0"/>
          </a:p>
        </p:txBody>
      </p:sp>
      <p:sp>
        <p:nvSpPr>
          <p:cNvPr id="7" name="文本框 6"/>
          <p:cNvSpPr txBox="1"/>
          <p:nvPr/>
        </p:nvSpPr>
        <p:spPr>
          <a:xfrm>
            <a:off x="578118" y="3603375"/>
            <a:ext cx="10891520" cy="3023905"/>
          </a:xfrm>
          <a:prstGeom prst="rect">
            <a:avLst/>
          </a:prstGeom>
          <a:noFill/>
        </p:spPr>
        <p:txBody>
          <a:bodyPr wrap="square" rtlCol="0" anchor="t">
            <a:spAutoFit/>
          </a:bodyPr>
          <a:lstStyle/>
          <a:p>
            <a:pPr indent="0" algn="ctr">
              <a:lnSpc>
                <a:spcPct val="250000"/>
              </a:lnSpc>
              <a:buNone/>
            </a:pPr>
            <a:r>
              <a:rPr lang="zh-CN" altLang="en-US" sz="2000" b="1" dirty="0">
                <a:solidFill>
                  <a:schemeClr val="tx1"/>
                </a:solidFill>
                <a:latin typeface="等线" panose="02010600030101010101" pitchFamily="2" charset="-122"/>
                <a:ea typeface="等线" panose="02010600030101010101" pitchFamily="2" charset="-122"/>
                <a:sym typeface="+mn-ea"/>
              </a:rPr>
              <a:t>第一节 鸦片战争前的中国和世界                                 </a:t>
            </a:r>
            <a:endParaRPr lang="en-US" altLang="zh-CN" sz="2000" b="1" dirty="0" smtClean="0">
              <a:solidFill>
                <a:schemeClr val="tx1"/>
              </a:solidFill>
              <a:latin typeface="等线" panose="02010600030101010101" pitchFamily="2" charset="-122"/>
              <a:ea typeface="等线" panose="02010600030101010101" pitchFamily="2" charset="-122"/>
              <a:sym typeface="+mn-ea"/>
            </a:endParaRPr>
          </a:p>
          <a:p>
            <a:pPr indent="0" algn="ctr">
              <a:lnSpc>
                <a:spcPct val="250000"/>
              </a:lnSpc>
              <a:buNone/>
            </a:pPr>
            <a:r>
              <a:rPr lang="zh-CN" altLang="en-US" sz="2000" b="1" dirty="0" smtClean="0">
                <a:solidFill>
                  <a:schemeClr val="tx1"/>
                </a:solidFill>
                <a:latin typeface="等线" panose="02010600030101010101" pitchFamily="2" charset="-122"/>
                <a:ea typeface="等线" panose="02010600030101010101" pitchFamily="2" charset="-122"/>
                <a:sym typeface="+mn-ea"/>
              </a:rPr>
              <a:t>第二节 </a:t>
            </a:r>
            <a:r>
              <a:rPr lang="zh-CN" altLang="en-US" b="1" dirty="0">
                <a:solidFill>
                  <a:schemeClr val="tx1"/>
                </a:solidFill>
                <a:latin typeface="等线" panose="02010600030101010101" pitchFamily="2" charset="-122"/>
                <a:ea typeface="等线" panose="02010600030101010101" pitchFamily="2" charset="-122"/>
                <a:sym typeface="+mn-ea"/>
              </a:rPr>
              <a:t>资本</a:t>
            </a:r>
            <a:r>
              <a:rPr lang="en-US" altLang="zh-CN" b="1" dirty="0">
                <a:solidFill>
                  <a:schemeClr val="tx1"/>
                </a:solidFill>
                <a:latin typeface="等线" panose="02010600030101010101" pitchFamily="2" charset="-122"/>
                <a:ea typeface="等线" panose="02010600030101010101" pitchFamily="2" charset="-122"/>
                <a:sym typeface="+mn-ea"/>
              </a:rPr>
              <a:t>-</a:t>
            </a:r>
            <a:r>
              <a:rPr lang="zh-CN" altLang="en-US" b="1" dirty="0">
                <a:solidFill>
                  <a:schemeClr val="tx1"/>
                </a:solidFill>
                <a:latin typeface="等线" panose="02010600030101010101" pitchFamily="2" charset="-122"/>
                <a:ea typeface="等线" panose="02010600030101010101" pitchFamily="2" charset="-122"/>
                <a:sym typeface="+mn-ea"/>
              </a:rPr>
              <a:t>帝国主义对中国侵略及近代中国社会的演变</a:t>
            </a:r>
          </a:p>
          <a:p>
            <a:pPr algn="ctr">
              <a:lnSpc>
                <a:spcPct val="250000"/>
              </a:lnSpc>
            </a:pPr>
            <a:r>
              <a:rPr lang="zh-CN" altLang="en-US" b="1" dirty="0">
                <a:latin typeface="等线" panose="02010600030101010101" pitchFamily="2" charset="-122"/>
                <a:ea typeface="等线" panose="02010600030101010101" pitchFamily="2" charset="-122"/>
                <a:sym typeface="+mn-ea"/>
              </a:rPr>
              <a:t>第三节  抵御外来侵争取民族独立的斗争</a:t>
            </a:r>
          </a:p>
          <a:p>
            <a:pPr indent="0" algn="l">
              <a:lnSpc>
                <a:spcPct val="250000"/>
              </a:lnSpc>
              <a:buNone/>
            </a:pPr>
            <a:endParaRPr lang="zh-CN" altLang="en-US" b="1" dirty="0">
              <a:solidFill>
                <a:schemeClr val="tx1"/>
              </a:solidFill>
              <a:latin typeface="等线" panose="02010600030101010101" pitchFamily="2" charset="-122"/>
              <a:ea typeface="等线" panose="02010600030101010101" pitchFamily="2" charset="-122"/>
              <a:sym typeface="+mn-ea"/>
            </a:endParaRPr>
          </a:p>
        </p:txBody>
      </p:sp>
    </p:spTree>
    <p:extLst>
      <p:ext uri="{BB962C8B-B14F-4D97-AF65-F5344CB8AC3E}">
        <p14:creationId xmlns:p14="http://schemas.microsoft.com/office/powerpoint/2010/main" val="197815432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en-US" altLang="zh-CN" sz="2400" kern="100" dirty="0">
                <a:latin typeface="Microsoft YaHei" charset="0"/>
                <a:ea typeface="Microsoft YaHei" charset="0"/>
                <a:cs typeface="Microsoft YaHei" charset="0"/>
              </a:rPr>
              <a:t>1898</a:t>
            </a:r>
            <a:r>
              <a:rPr lang="zh-CN" altLang="en-US" sz="2400" kern="100" dirty="0">
                <a:latin typeface="Microsoft YaHei" charset="0"/>
                <a:ea typeface="Microsoft YaHei" charset="0"/>
                <a:cs typeface="Microsoft YaHei" charset="0"/>
              </a:rPr>
              <a:t>年，严复翻译出版的</a:t>
            </a:r>
            <a:r>
              <a:rPr lang="en-US" altLang="zh-CN" sz="2400" kern="100" dirty="0">
                <a:latin typeface="Microsoft YaHei" charset="0"/>
                <a:ea typeface="Microsoft YaHei" charset="0"/>
                <a:cs typeface="Microsoft YaHei" charset="0"/>
              </a:rPr>
              <a:t>《</a:t>
            </a:r>
            <a:r>
              <a:rPr lang="zh-CN" altLang="en-US" sz="2400" kern="100" dirty="0">
                <a:latin typeface="Microsoft YaHei" charset="0"/>
                <a:ea typeface="Microsoft YaHei" charset="0"/>
                <a:cs typeface="Microsoft YaHei" charset="0"/>
              </a:rPr>
              <a:t>天演论</a:t>
            </a:r>
            <a:r>
              <a:rPr lang="en-US" altLang="zh-CN" sz="2400" kern="100" dirty="0">
                <a:latin typeface="Microsoft YaHei" charset="0"/>
                <a:ea typeface="Microsoft YaHei" charset="0"/>
                <a:cs typeface="Microsoft YaHei" charset="0"/>
              </a:rPr>
              <a:t>》</a:t>
            </a:r>
            <a:r>
              <a:rPr lang="zh-CN" altLang="en-US" sz="2400" kern="100" dirty="0">
                <a:latin typeface="Microsoft YaHei" charset="0"/>
                <a:ea typeface="Microsoft YaHei" charset="0"/>
                <a:cs typeface="Microsoft YaHei" charset="0"/>
              </a:rPr>
              <a:t>所宣传的思想是（ ）</a:t>
            </a:r>
            <a:br>
              <a:rPr lang="zh-CN" altLang="en-US" sz="2400" kern="100" dirty="0">
                <a:latin typeface="Microsoft YaHei" charset="0"/>
                <a:ea typeface="Microsoft YaHei" charset="0"/>
                <a:cs typeface="Microsoft YaHei" charset="0"/>
              </a:rPr>
            </a:br>
            <a:r>
              <a:rPr lang="en-US" altLang="zh-CN" sz="2400" kern="100" dirty="0">
                <a:latin typeface="Microsoft YaHei" charset="0"/>
                <a:ea typeface="Microsoft YaHei" charset="0"/>
                <a:cs typeface="Microsoft YaHei" charset="0"/>
              </a:rPr>
              <a:t>A </a:t>
            </a:r>
            <a:r>
              <a:rPr lang="zh-CN" altLang="en-US" sz="2400" kern="100" dirty="0">
                <a:latin typeface="Microsoft YaHei" charset="0"/>
                <a:ea typeface="Microsoft YaHei" charset="0"/>
                <a:cs typeface="Microsoft YaHei" charset="0"/>
              </a:rPr>
              <a:t>、师夷长技以制夷</a:t>
            </a:r>
          </a:p>
          <a:p>
            <a:pPr algn="just"/>
            <a:r>
              <a:rPr lang="en-US" altLang="zh-CN" sz="2400" kern="100" dirty="0">
                <a:latin typeface="Microsoft YaHei" charset="0"/>
                <a:ea typeface="Microsoft YaHei" charset="0"/>
                <a:cs typeface="Microsoft YaHei" charset="0"/>
              </a:rPr>
              <a:t>B </a:t>
            </a:r>
            <a:r>
              <a:rPr lang="zh-CN" altLang="en-US" sz="2400" kern="100" dirty="0">
                <a:latin typeface="Microsoft YaHei" charset="0"/>
                <a:ea typeface="Microsoft YaHei" charset="0"/>
                <a:cs typeface="Microsoft YaHei" charset="0"/>
              </a:rPr>
              <a:t>、中学为体、西学为用</a:t>
            </a:r>
          </a:p>
          <a:p>
            <a:pPr algn="just"/>
            <a:r>
              <a:rPr lang="en-US" altLang="zh-CN" sz="2400" kern="100" dirty="0">
                <a:latin typeface="Microsoft YaHei" charset="0"/>
                <a:ea typeface="Microsoft YaHei" charset="0"/>
                <a:cs typeface="Microsoft YaHei" charset="0"/>
              </a:rPr>
              <a:t>C </a:t>
            </a:r>
            <a:r>
              <a:rPr lang="zh-CN" altLang="en-US" sz="2400" kern="100" dirty="0">
                <a:latin typeface="Microsoft YaHei" charset="0"/>
                <a:ea typeface="Microsoft YaHei" charset="0"/>
                <a:cs typeface="Microsoft YaHei" charset="0"/>
              </a:rPr>
              <a:t>、振兴中华</a:t>
            </a:r>
          </a:p>
          <a:p>
            <a:pPr algn="just"/>
            <a:r>
              <a:rPr lang="en-US" altLang="zh-CN" sz="2400" kern="100" dirty="0">
                <a:latin typeface="Microsoft YaHei" charset="0"/>
                <a:ea typeface="Microsoft YaHei" charset="0"/>
                <a:cs typeface="Microsoft YaHei" charset="0"/>
              </a:rPr>
              <a:t>D </a:t>
            </a:r>
            <a:r>
              <a:rPr lang="zh-CN" altLang="en-US" sz="2400" kern="100" dirty="0">
                <a:latin typeface="Microsoft YaHei" charset="0"/>
                <a:ea typeface="Microsoft YaHei" charset="0"/>
                <a:cs typeface="Microsoft YaHei" charset="0"/>
              </a:rPr>
              <a:t>、物竞天择、适者生存</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9736477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en-US" altLang="zh-CN" sz="2400" kern="100" dirty="0">
                <a:latin typeface="Microsoft YaHei" charset="0"/>
                <a:ea typeface="Microsoft YaHei" charset="0"/>
                <a:cs typeface="Microsoft YaHei" charset="0"/>
              </a:rPr>
              <a:t>1898</a:t>
            </a:r>
            <a:r>
              <a:rPr lang="zh-CN" altLang="en-US" sz="2400" kern="100" dirty="0">
                <a:latin typeface="Microsoft YaHei" charset="0"/>
                <a:ea typeface="Microsoft YaHei" charset="0"/>
                <a:cs typeface="Microsoft YaHei" charset="0"/>
              </a:rPr>
              <a:t>年，严复翻译出版的</a:t>
            </a:r>
            <a:r>
              <a:rPr lang="en-US" altLang="zh-CN" sz="2400" kern="100" dirty="0">
                <a:latin typeface="Microsoft YaHei" charset="0"/>
                <a:ea typeface="Microsoft YaHei" charset="0"/>
                <a:cs typeface="Microsoft YaHei" charset="0"/>
              </a:rPr>
              <a:t>《</a:t>
            </a:r>
            <a:r>
              <a:rPr lang="zh-CN" altLang="en-US" sz="2400" kern="100" dirty="0">
                <a:latin typeface="Microsoft YaHei" charset="0"/>
                <a:ea typeface="Microsoft YaHei" charset="0"/>
                <a:cs typeface="Microsoft YaHei" charset="0"/>
              </a:rPr>
              <a:t>天演论</a:t>
            </a:r>
            <a:r>
              <a:rPr lang="en-US" altLang="zh-CN" sz="2400" kern="100" dirty="0">
                <a:latin typeface="Microsoft YaHei" charset="0"/>
                <a:ea typeface="Microsoft YaHei" charset="0"/>
                <a:cs typeface="Microsoft YaHei" charset="0"/>
              </a:rPr>
              <a:t>》</a:t>
            </a:r>
            <a:r>
              <a:rPr lang="zh-CN" altLang="en-US" sz="2400" kern="100" dirty="0">
                <a:latin typeface="Microsoft YaHei" charset="0"/>
                <a:ea typeface="Microsoft YaHei" charset="0"/>
                <a:cs typeface="Microsoft YaHei" charset="0"/>
              </a:rPr>
              <a:t>所宣传的思想是（ ）</a:t>
            </a:r>
            <a:br>
              <a:rPr lang="zh-CN" altLang="en-US" sz="2400" kern="100" dirty="0">
                <a:latin typeface="Microsoft YaHei" charset="0"/>
                <a:ea typeface="Microsoft YaHei" charset="0"/>
                <a:cs typeface="Microsoft YaHei" charset="0"/>
              </a:rPr>
            </a:br>
            <a:r>
              <a:rPr lang="en-US" altLang="zh-CN" sz="2400" kern="100" dirty="0">
                <a:latin typeface="Microsoft YaHei" charset="0"/>
                <a:ea typeface="Microsoft YaHei" charset="0"/>
                <a:cs typeface="Microsoft YaHei" charset="0"/>
              </a:rPr>
              <a:t>A </a:t>
            </a:r>
            <a:r>
              <a:rPr lang="zh-CN" altLang="en-US" sz="2400" kern="100" dirty="0">
                <a:latin typeface="Microsoft YaHei" charset="0"/>
                <a:ea typeface="Microsoft YaHei" charset="0"/>
                <a:cs typeface="Microsoft YaHei" charset="0"/>
              </a:rPr>
              <a:t>、师夷长技以制夷</a:t>
            </a:r>
          </a:p>
          <a:p>
            <a:pPr algn="just"/>
            <a:r>
              <a:rPr lang="en-US" altLang="zh-CN" sz="2400" kern="100" dirty="0">
                <a:latin typeface="Microsoft YaHei" charset="0"/>
                <a:ea typeface="Microsoft YaHei" charset="0"/>
                <a:cs typeface="Microsoft YaHei" charset="0"/>
              </a:rPr>
              <a:t>B </a:t>
            </a:r>
            <a:r>
              <a:rPr lang="zh-CN" altLang="en-US" sz="2400" kern="100" dirty="0">
                <a:latin typeface="Microsoft YaHei" charset="0"/>
                <a:ea typeface="Microsoft YaHei" charset="0"/>
                <a:cs typeface="Microsoft YaHei" charset="0"/>
              </a:rPr>
              <a:t>、中学为体、西学为用</a:t>
            </a:r>
          </a:p>
          <a:p>
            <a:pPr algn="just"/>
            <a:r>
              <a:rPr lang="en-US" altLang="zh-CN" sz="2400" kern="100" dirty="0">
                <a:latin typeface="Microsoft YaHei" charset="0"/>
                <a:ea typeface="Microsoft YaHei" charset="0"/>
                <a:cs typeface="Microsoft YaHei" charset="0"/>
              </a:rPr>
              <a:t>C </a:t>
            </a:r>
            <a:r>
              <a:rPr lang="zh-CN" altLang="en-US" sz="2400" kern="100" dirty="0">
                <a:latin typeface="Microsoft YaHei" charset="0"/>
                <a:ea typeface="Microsoft YaHei" charset="0"/>
                <a:cs typeface="Microsoft YaHei" charset="0"/>
              </a:rPr>
              <a:t>、振兴中华</a:t>
            </a:r>
          </a:p>
          <a:p>
            <a:pPr algn="just"/>
            <a:r>
              <a:rPr lang="en-US" altLang="zh-CN" sz="2400" kern="100" dirty="0">
                <a:solidFill>
                  <a:srgbClr val="C00000"/>
                </a:solidFill>
                <a:latin typeface="Microsoft YaHei" charset="0"/>
                <a:ea typeface="Microsoft YaHei" charset="0"/>
                <a:cs typeface="Microsoft YaHei" charset="0"/>
              </a:rPr>
              <a:t>D </a:t>
            </a:r>
            <a:r>
              <a:rPr lang="zh-CN" altLang="en-US" sz="2400" kern="100" dirty="0">
                <a:solidFill>
                  <a:srgbClr val="C00000"/>
                </a:solidFill>
                <a:latin typeface="Microsoft YaHei" charset="0"/>
                <a:ea typeface="Microsoft YaHei" charset="0"/>
                <a:cs typeface="Microsoft YaHei" charset="0"/>
              </a:rPr>
              <a:t>、物竞天择、适者生存</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614364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文本框 64"/>
          <p:cNvSpPr txBox="1"/>
          <p:nvPr/>
        </p:nvSpPr>
        <p:spPr>
          <a:xfrm>
            <a:off x="435283" y="432531"/>
            <a:ext cx="7557521" cy="538994"/>
          </a:xfrm>
          <a:prstGeom prst="rect">
            <a:avLst/>
          </a:prstGeom>
          <a:noFill/>
        </p:spPr>
        <p:txBody>
          <a:bodyPr wrap="square" rtlCol="0">
            <a:spAutoFit/>
          </a:bodyPr>
          <a:lstStyle/>
          <a:p>
            <a:pPr lvl="0" algn="ctr">
              <a:lnSpc>
                <a:spcPct val="90000"/>
              </a:lnSpc>
              <a:spcBef>
                <a:spcPct val="0"/>
              </a:spcBef>
            </a:pPr>
            <a:r>
              <a:rPr lang="zh-CN" altLang="en-US" sz="3200" dirty="0">
                <a:latin typeface="方正清刻本悦宋简体" panose="02000000000000000000" pitchFamily="2" charset="-122"/>
                <a:ea typeface="方正清刻本悦宋简体" panose="02000000000000000000" pitchFamily="2" charset="-122"/>
                <a:cs typeface="+mj-cs"/>
              </a:rPr>
              <a:t>第一</a:t>
            </a:r>
            <a:r>
              <a:rPr lang="zh-CN" altLang="en-US" sz="3200" dirty="0" smtClean="0">
                <a:latin typeface="方正清刻本悦宋简体" panose="02000000000000000000" pitchFamily="2" charset="-122"/>
                <a:ea typeface="方正清刻本悦宋简体" panose="02000000000000000000" pitchFamily="2" charset="-122"/>
                <a:cs typeface="+mj-cs"/>
              </a:rPr>
              <a:t>节  鸦片战争</a:t>
            </a:r>
            <a:r>
              <a:rPr lang="zh-CN" altLang="en-US" sz="3200" dirty="0">
                <a:latin typeface="方正清刻本悦宋简体" panose="02000000000000000000" pitchFamily="2" charset="-122"/>
                <a:ea typeface="方正清刻本悦宋简体" panose="02000000000000000000" pitchFamily="2" charset="-122"/>
                <a:cs typeface="+mj-cs"/>
              </a:rPr>
              <a:t>前的中国和</a:t>
            </a:r>
            <a:r>
              <a:rPr lang="zh-CN" altLang="en-US" sz="3200" dirty="0" smtClean="0">
                <a:latin typeface="方正清刻本悦宋简体" panose="02000000000000000000" pitchFamily="2" charset="-122"/>
                <a:ea typeface="方正清刻本悦宋简体" panose="02000000000000000000" pitchFamily="2" charset="-122"/>
                <a:cs typeface="+mj-cs"/>
              </a:rPr>
              <a:t>世界</a:t>
            </a:r>
            <a:endParaRPr lang="zh-CN" altLang="en-US" sz="3200" dirty="0">
              <a:latin typeface="方正清刻本悦宋简体" panose="02000000000000000000" pitchFamily="2" charset="-122"/>
              <a:ea typeface="方正清刻本悦宋简体" panose="02000000000000000000" pitchFamily="2" charset="-122"/>
              <a:cs typeface="+mj-cs"/>
            </a:endParaRPr>
          </a:p>
        </p:txBody>
      </p:sp>
      <p:pic>
        <p:nvPicPr>
          <p:cNvPr id="18" name="图片 17"/>
          <p:cNvPicPr>
            <a:picLocks noChangeAspect="1"/>
          </p:cNvPicPr>
          <p:nvPr/>
        </p:nvPicPr>
        <p:blipFill rotWithShape="1">
          <a:blip r:embed="rId3"/>
          <a:srcRect l="5169" r="6004"/>
          <a:stretch/>
        </p:blipFill>
        <p:spPr>
          <a:xfrm>
            <a:off x="2044631" y="2344858"/>
            <a:ext cx="3250277" cy="2079719"/>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a:off x="748135" y="2661443"/>
            <a:ext cx="382767" cy="1446550"/>
          </a:xfrm>
          <a:prstGeom prst="rect">
            <a:avLst/>
          </a:prstGeom>
          <a:noFill/>
        </p:spPr>
        <p:txBody>
          <a:bodyPr wrap="square" rtlCol="0">
            <a:spAutoFit/>
          </a:bodyPr>
          <a:lstStyle/>
          <a:p>
            <a:r>
              <a:rPr kumimoji="1" lang="zh-CN" altLang="en-US" sz="4400" dirty="0" smtClean="0"/>
              <a:t>中国</a:t>
            </a:r>
            <a:endParaRPr kumimoji="1" lang="zh-CN" altLang="en-US" sz="4400" dirty="0"/>
          </a:p>
        </p:txBody>
      </p:sp>
      <p:sp>
        <p:nvSpPr>
          <p:cNvPr id="3" name="文本框 2"/>
          <p:cNvSpPr txBox="1"/>
          <p:nvPr/>
        </p:nvSpPr>
        <p:spPr>
          <a:xfrm>
            <a:off x="6208637" y="2969218"/>
            <a:ext cx="4801314" cy="830997"/>
          </a:xfrm>
          <a:prstGeom prst="rect">
            <a:avLst/>
          </a:prstGeom>
          <a:noFill/>
        </p:spPr>
        <p:txBody>
          <a:bodyPr wrap="none" rtlCol="0">
            <a:spAutoFit/>
          </a:bodyPr>
          <a:lstStyle/>
          <a:p>
            <a:r>
              <a:rPr kumimoji="1" lang="zh-CN" altLang="en-US" sz="2400" dirty="0" smtClean="0"/>
              <a:t>经济：封建土地所有制占主导地位</a:t>
            </a:r>
          </a:p>
          <a:p>
            <a:r>
              <a:rPr kumimoji="1" lang="zh-CN" altLang="en-US" sz="2400" dirty="0" smtClean="0"/>
              <a:t>             自给自足的小农经济</a:t>
            </a:r>
            <a:endParaRPr kumimoji="1" lang="zh-CN" altLang="en-US" sz="2400" dirty="0"/>
          </a:p>
        </p:txBody>
      </p:sp>
    </p:spTree>
    <p:custDataLst>
      <p:tags r:id="rId1"/>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文本框 64"/>
          <p:cNvSpPr txBox="1"/>
          <p:nvPr/>
        </p:nvSpPr>
        <p:spPr>
          <a:xfrm>
            <a:off x="435283" y="432531"/>
            <a:ext cx="7557521" cy="538994"/>
          </a:xfrm>
          <a:prstGeom prst="rect">
            <a:avLst/>
          </a:prstGeom>
          <a:noFill/>
        </p:spPr>
        <p:txBody>
          <a:bodyPr wrap="square" rtlCol="0">
            <a:spAutoFit/>
          </a:bodyPr>
          <a:lstStyle/>
          <a:p>
            <a:pPr lvl="0" algn="ctr">
              <a:lnSpc>
                <a:spcPct val="90000"/>
              </a:lnSpc>
              <a:spcBef>
                <a:spcPct val="0"/>
              </a:spcBef>
            </a:pPr>
            <a:r>
              <a:rPr lang="zh-CN" altLang="en-US" sz="3200" dirty="0">
                <a:latin typeface="方正清刻本悦宋简体" panose="02000000000000000000" pitchFamily="2" charset="-122"/>
                <a:ea typeface="方正清刻本悦宋简体" panose="02000000000000000000" pitchFamily="2" charset="-122"/>
                <a:cs typeface="+mj-cs"/>
              </a:rPr>
              <a:t>第一</a:t>
            </a:r>
            <a:r>
              <a:rPr lang="zh-CN" altLang="en-US" sz="3200" dirty="0" smtClean="0">
                <a:latin typeface="方正清刻本悦宋简体" panose="02000000000000000000" pitchFamily="2" charset="-122"/>
                <a:ea typeface="方正清刻本悦宋简体" panose="02000000000000000000" pitchFamily="2" charset="-122"/>
                <a:cs typeface="+mj-cs"/>
              </a:rPr>
              <a:t>节  鸦片战争</a:t>
            </a:r>
            <a:r>
              <a:rPr lang="zh-CN" altLang="en-US" sz="3200" dirty="0">
                <a:latin typeface="方正清刻本悦宋简体" panose="02000000000000000000" pitchFamily="2" charset="-122"/>
                <a:ea typeface="方正清刻本悦宋简体" panose="02000000000000000000" pitchFamily="2" charset="-122"/>
                <a:cs typeface="+mj-cs"/>
              </a:rPr>
              <a:t>前的中国和</a:t>
            </a:r>
            <a:r>
              <a:rPr lang="zh-CN" altLang="en-US" sz="3200" dirty="0" smtClean="0">
                <a:latin typeface="方正清刻本悦宋简体" panose="02000000000000000000" pitchFamily="2" charset="-122"/>
                <a:ea typeface="方正清刻本悦宋简体" panose="02000000000000000000" pitchFamily="2" charset="-122"/>
                <a:cs typeface="+mj-cs"/>
              </a:rPr>
              <a:t>世界</a:t>
            </a:r>
            <a:endParaRPr lang="zh-CN" altLang="en-US" sz="3200" dirty="0">
              <a:latin typeface="方正清刻本悦宋简体" panose="02000000000000000000" pitchFamily="2" charset="-122"/>
              <a:ea typeface="方正清刻本悦宋简体" panose="02000000000000000000" pitchFamily="2" charset="-122"/>
              <a:cs typeface="+mj-cs"/>
            </a:endParaRPr>
          </a:p>
        </p:txBody>
      </p:sp>
      <p:pic>
        <p:nvPicPr>
          <p:cNvPr id="19" name="图片 18"/>
          <p:cNvPicPr>
            <a:picLocks noChangeAspect="1"/>
          </p:cNvPicPr>
          <p:nvPr/>
        </p:nvPicPr>
        <p:blipFill>
          <a:blip r:embed="rId3"/>
          <a:stretch>
            <a:fillRect/>
          </a:stretch>
        </p:blipFill>
        <p:spPr>
          <a:xfrm>
            <a:off x="2229987" y="2358097"/>
            <a:ext cx="3093551" cy="2053242"/>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a:off x="748135" y="2661443"/>
            <a:ext cx="382767" cy="1446550"/>
          </a:xfrm>
          <a:prstGeom prst="rect">
            <a:avLst/>
          </a:prstGeom>
          <a:noFill/>
        </p:spPr>
        <p:txBody>
          <a:bodyPr wrap="square" rtlCol="0">
            <a:spAutoFit/>
          </a:bodyPr>
          <a:lstStyle/>
          <a:p>
            <a:r>
              <a:rPr kumimoji="1" lang="zh-CN" altLang="en-US" sz="4400" dirty="0" smtClean="0"/>
              <a:t>中国</a:t>
            </a:r>
            <a:endParaRPr kumimoji="1" lang="zh-CN" altLang="en-US" sz="4400" dirty="0"/>
          </a:p>
        </p:txBody>
      </p:sp>
      <p:sp>
        <p:nvSpPr>
          <p:cNvPr id="8" name="文本框 7"/>
          <p:cNvSpPr txBox="1"/>
          <p:nvPr/>
        </p:nvSpPr>
        <p:spPr>
          <a:xfrm>
            <a:off x="6180062" y="3153885"/>
            <a:ext cx="5854488" cy="461665"/>
          </a:xfrm>
          <a:prstGeom prst="rect">
            <a:avLst/>
          </a:prstGeom>
          <a:noFill/>
        </p:spPr>
        <p:txBody>
          <a:bodyPr wrap="none" rtlCol="0">
            <a:spAutoFit/>
          </a:bodyPr>
          <a:lstStyle/>
          <a:p>
            <a:r>
              <a:rPr kumimoji="1" lang="zh-CN" altLang="en-US" sz="2400" dirty="0" smtClean="0"/>
              <a:t>政治：高度中央集权的</a:t>
            </a:r>
            <a:r>
              <a:rPr kumimoji="1" lang="zh-CN" altLang="en-US" sz="2400" smtClean="0"/>
              <a:t>封建君主专制制度</a:t>
            </a:r>
            <a:endParaRPr kumimoji="1" lang="zh-CN" altLang="en-US" sz="2400" dirty="0"/>
          </a:p>
        </p:txBody>
      </p:sp>
    </p:spTree>
    <p:custDataLst>
      <p:tags r:id="rId1"/>
    </p:custDataLst>
    <p:extLst>
      <p:ext uri="{BB962C8B-B14F-4D97-AF65-F5344CB8AC3E}">
        <p14:creationId xmlns:p14="http://schemas.microsoft.com/office/powerpoint/2010/main" val="21272768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文本框 64"/>
          <p:cNvSpPr txBox="1"/>
          <p:nvPr/>
        </p:nvSpPr>
        <p:spPr>
          <a:xfrm>
            <a:off x="435283" y="432531"/>
            <a:ext cx="7557521" cy="538994"/>
          </a:xfrm>
          <a:prstGeom prst="rect">
            <a:avLst/>
          </a:prstGeom>
          <a:noFill/>
        </p:spPr>
        <p:txBody>
          <a:bodyPr wrap="square" rtlCol="0">
            <a:spAutoFit/>
          </a:bodyPr>
          <a:lstStyle/>
          <a:p>
            <a:pPr lvl="0" algn="ctr">
              <a:lnSpc>
                <a:spcPct val="90000"/>
              </a:lnSpc>
              <a:spcBef>
                <a:spcPct val="0"/>
              </a:spcBef>
            </a:pPr>
            <a:r>
              <a:rPr lang="zh-CN" altLang="en-US" sz="3200" dirty="0">
                <a:latin typeface="方正清刻本悦宋简体" panose="02000000000000000000" pitchFamily="2" charset="-122"/>
                <a:ea typeface="方正清刻本悦宋简体" panose="02000000000000000000" pitchFamily="2" charset="-122"/>
                <a:cs typeface="+mj-cs"/>
              </a:rPr>
              <a:t>第一</a:t>
            </a:r>
            <a:r>
              <a:rPr lang="zh-CN" altLang="en-US" sz="3200" dirty="0" smtClean="0">
                <a:latin typeface="方正清刻本悦宋简体" panose="02000000000000000000" pitchFamily="2" charset="-122"/>
                <a:ea typeface="方正清刻本悦宋简体" panose="02000000000000000000" pitchFamily="2" charset="-122"/>
                <a:cs typeface="+mj-cs"/>
              </a:rPr>
              <a:t>节  鸦片战争</a:t>
            </a:r>
            <a:r>
              <a:rPr lang="zh-CN" altLang="en-US" sz="3200" dirty="0">
                <a:latin typeface="方正清刻本悦宋简体" panose="02000000000000000000" pitchFamily="2" charset="-122"/>
                <a:ea typeface="方正清刻本悦宋简体" panose="02000000000000000000" pitchFamily="2" charset="-122"/>
                <a:cs typeface="+mj-cs"/>
              </a:rPr>
              <a:t>前的中国和</a:t>
            </a:r>
            <a:r>
              <a:rPr lang="zh-CN" altLang="en-US" sz="3200" dirty="0" smtClean="0">
                <a:latin typeface="方正清刻本悦宋简体" panose="02000000000000000000" pitchFamily="2" charset="-122"/>
                <a:ea typeface="方正清刻本悦宋简体" panose="02000000000000000000" pitchFamily="2" charset="-122"/>
                <a:cs typeface="+mj-cs"/>
              </a:rPr>
              <a:t>世界</a:t>
            </a:r>
            <a:endParaRPr lang="zh-CN" altLang="en-US" sz="3200" dirty="0">
              <a:latin typeface="方正清刻本悦宋简体" panose="02000000000000000000" pitchFamily="2" charset="-122"/>
              <a:ea typeface="方正清刻本悦宋简体" panose="02000000000000000000" pitchFamily="2" charset="-122"/>
              <a:cs typeface="+mj-cs"/>
            </a:endParaRPr>
          </a:p>
        </p:txBody>
      </p:sp>
      <p:pic>
        <p:nvPicPr>
          <p:cNvPr id="20" name="图片 19"/>
          <p:cNvPicPr>
            <a:picLocks noChangeAspect="1"/>
          </p:cNvPicPr>
          <p:nvPr/>
        </p:nvPicPr>
        <p:blipFill rotWithShape="1">
          <a:blip r:embed="rId3"/>
          <a:srcRect t="5611" r="882" b="5834"/>
          <a:stretch>
            <a:fillRect/>
          </a:stretch>
        </p:blipFill>
        <p:spPr>
          <a:xfrm>
            <a:off x="2001769" y="2301564"/>
            <a:ext cx="3232967" cy="2166307"/>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a:off x="748135" y="2661443"/>
            <a:ext cx="382767" cy="1446550"/>
          </a:xfrm>
          <a:prstGeom prst="rect">
            <a:avLst/>
          </a:prstGeom>
          <a:noFill/>
        </p:spPr>
        <p:txBody>
          <a:bodyPr wrap="square" rtlCol="0">
            <a:spAutoFit/>
          </a:bodyPr>
          <a:lstStyle/>
          <a:p>
            <a:r>
              <a:rPr kumimoji="1" lang="zh-CN" altLang="en-US" sz="4400" dirty="0" smtClean="0"/>
              <a:t>中国</a:t>
            </a:r>
            <a:endParaRPr kumimoji="1" lang="zh-CN" altLang="en-US" sz="4400" dirty="0"/>
          </a:p>
        </p:txBody>
      </p:sp>
      <p:sp>
        <p:nvSpPr>
          <p:cNvPr id="9" name="文本框 8"/>
          <p:cNvSpPr txBox="1"/>
          <p:nvPr/>
        </p:nvSpPr>
        <p:spPr>
          <a:xfrm>
            <a:off x="6180062" y="3153885"/>
            <a:ext cx="3262432" cy="461665"/>
          </a:xfrm>
          <a:prstGeom prst="rect">
            <a:avLst/>
          </a:prstGeom>
          <a:noFill/>
        </p:spPr>
        <p:txBody>
          <a:bodyPr wrap="none" rtlCol="0">
            <a:spAutoFit/>
          </a:bodyPr>
          <a:lstStyle/>
          <a:p>
            <a:r>
              <a:rPr kumimoji="1" lang="zh-CN" altLang="en-US" sz="2400" dirty="0" smtClean="0"/>
              <a:t>文化：儒家思想为核心</a:t>
            </a:r>
            <a:endParaRPr kumimoji="1" lang="zh-CN" altLang="en-US" sz="2400" dirty="0"/>
          </a:p>
        </p:txBody>
      </p:sp>
    </p:spTree>
    <p:custDataLst>
      <p:tags r:id="rId1"/>
    </p:custDataLst>
    <p:extLst>
      <p:ext uri="{BB962C8B-B14F-4D97-AF65-F5344CB8AC3E}">
        <p14:creationId xmlns:p14="http://schemas.microsoft.com/office/powerpoint/2010/main" val="16078206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文本框 64"/>
          <p:cNvSpPr txBox="1"/>
          <p:nvPr/>
        </p:nvSpPr>
        <p:spPr>
          <a:xfrm>
            <a:off x="435283" y="432531"/>
            <a:ext cx="7557521" cy="538994"/>
          </a:xfrm>
          <a:prstGeom prst="rect">
            <a:avLst/>
          </a:prstGeom>
          <a:noFill/>
        </p:spPr>
        <p:txBody>
          <a:bodyPr wrap="square" rtlCol="0">
            <a:spAutoFit/>
          </a:bodyPr>
          <a:lstStyle/>
          <a:p>
            <a:pPr lvl="0" algn="ctr">
              <a:lnSpc>
                <a:spcPct val="90000"/>
              </a:lnSpc>
              <a:spcBef>
                <a:spcPct val="0"/>
              </a:spcBef>
            </a:pPr>
            <a:r>
              <a:rPr lang="zh-CN" altLang="en-US" sz="3200" dirty="0">
                <a:latin typeface="方正清刻本悦宋简体" panose="02000000000000000000" pitchFamily="2" charset="-122"/>
                <a:ea typeface="方正清刻本悦宋简体" panose="02000000000000000000" pitchFamily="2" charset="-122"/>
                <a:cs typeface="+mj-cs"/>
              </a:rPr>
              <a:t>第一</a:t>
            </a:r>
            <a:r>
              <a:rPr lang="zh-CN" altLang="en-US" sz="3200" dirty="0" smtClean="0">
                <a:latin typeface="方正清刻本悦宋简体" panose="02000000000000000000" pitchFamily="2" charset="-122"/>
                <a:ea typeface="方正清刻本悦宋简体" panose="02000000000000000000" pitchFamily="2" charset="-122"/>
                <a:cs typeface="+mj-cs"/>
              </a:rPr>
              <a:t>节  鸦片战争</a:t>
            </a:r>
            <a:r>
              <a:rPr lang="zh-CN" altLang="en-US" sz="3200" dirty="0">
                <a:latin typeface="方正清刻本悦宋简体" panose="02000000000000000000" pitchFamily="2" charset="-122"/>
                <a:ea typeface="方正清刻本悦宋简体" panose="02000000000000000000" pitchFamily="2" charset="-122"/>
                <a:cs typeface="+mj-cs"/>
              </a:rPr>
              <a:t>前的中国和</a:t>
            </a:r>
            <a:r>
              <a:rPr lang="zh-CN" altLang="en-US" sz="3200" dirty="0" smtClean="0">
                <a:latin typeface="方正清刻本悦宋简体" panose="02000000000000000000" pitchFamily="2" charset="-122"/>
                <a:ea typeface="方正清刻本悦宋简体" panose="02000000000000000000" pitchFamily="2" charset="-122"/>
                <a:cs typeface="+mj-cs"/>
              </a:rPr>
              <a:t>世界</a:t>
            </a:r>
            <a:endParaRPr lang="zh-CN" altLang="en-US" sz="3200" dirty="0">
              <a:latin typeface="方正清刻本悦宋简体" panose="02000000000000000000" pitchFamily="2" charset="-122"/>
              <a:ea typeface="方正清刻本悦宋简体" panose="02000000000000000000" pitchFamily="2" charset="-122"/>
              <a:cs typeface="+mj-cs"/>
            </a:endParaRPr>
          </a:p>
        </p:txBody>
      </p:sp>
      <p:pic>
        <p:nvPicPr>
          <p:cNvPr id="2" name="图片 1"/>
          <p:cNvPicPr>
            <a:picLocks noChangeAspect="1"/>
          </p:cNvPicPr>
          <p:nvPr/>
        </p:nvPicPr>
        <p:blipFill rotWithShape="1">
          <a:blip r:embed="rId3"/>
          <a:srcRect l="4546" t="11488" r="14106" b="12876"/>
          <a:stretch/>
        </p:blipFill>
        <p:spPr>
          <a:xfrm>
            <a:off x="2241165" y="2304063"/>
            <a:ext cx="3099324" cy="2161309"/>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a:off x="748135" y="2661443"/>
            <a:ext cx="382767" cy="1446550"/>
          </a:xfrm>
          <a:prstGeom prst="rect">
            <a:avLst/>
          </a:prstGeom>
          <a:noFill/>
        </p:spPr>
        <p:txBody>
          <a:bodyPr wrap="square" rtlCol="0">
            <a:spAutoFit/>
          </a:bodyPr>
          <a:lstStyle/>
          <a:p>
            <a:r>
              <a:rPr kumimoji="1" lang="zh-CN" altLang="en-US" sz="4400" dirty="0" smtClean="0"/>
              <a:t>中国</a:t>
            </a:r>
            <a:endParaRPr kumimoji="1" lang="zh-CN" altLang="en-US" sz="4400" dirty="0"/>
          </a:p>
        </p:txBody>
      </p:sp>
      <p:sp>
        <p:nvSpPr>
          <p:cNvPr id="8" name="文本框 7"/>
          <p:cNvSpPr txBox="1"/>
          <p:nvPr/>
        </p:nvSpPr>
        <p:spPr>
          <a:xfrm>
            <a:off x="6180062" y="3153885"/>
            <a:ext cx="3700052" cy="461665"/>
          </a:xfrm>
          <a:prstGeom prst="rect">
            <a:avLst/>
          </a:prstGeom>
          <a:noFill/>
        </p:spPr>
        <p:txBody>
          <a:bodyPr wrap="none" rtlCol="0">
            <a:spAutoFit/>
          </a:bodyPr>
          <a:lstStyle/>
          <a:p>
            <a:r>
              <a:rPr kumimoji="1" lang="zh-CN" altLang="en-US" sz="2400" dirty="0" smtClean="0"/>
              <a:t>社会：封建宗法等级制度</a:t>
            </a:r>
            <a:endParaRPr kumimoji="1" lang="zh-CN" altLang="en-US" sz="2400" dirty="0"/>
          </a:p>
        </p:txBody>
      </p:sp>
    </p:spTree>
    <p:custDataLst>
      <p:tags r:id="rId1"/>
    </p:custDataLst>
    <p:extLst>
      <p:ext uri="{BB962C8B-B14F-4D97-AF65-F5344CB8AC3E}">
        <p14:creationId xmlns:p14="http://schemas.microsoft.com/office/powerpoint/2010/main" val="7491491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43075" y="1528763"/>
            <a:ext cx="7400925" cy="3785652"/>
          </a:xfrm>
          <a:prstGeom prst="rect">
            <a:avLst/>
          </a:prstGeom>
        </p:spPr>
        <p:txBody>
          <a:bodyPr wrap="square">
            <a:spAutoFit/>
          </a:bodyPr>
          <a:lstStyle/>
          <a:p>
            <a:pPr algn="just">
              <a:lnSpc>
                <a:spcPct val="150000"/>
              </a:lnSpc>
              <a:spcAft>
                <a:spcPts val="0"/>
              </a:spcAft>
            </a:pPr>
            <a:r>
              <a:rPr lang="zh-CN" altLang="zh-CN" sz="3200" kern="100" dirty="0">
                <a:latin typeface="Microsoft YaHei" charset="0"/>
                <a:ea typeface="Microsoft YaHei" charset="0"/>
                <a:cs typeface="Microsoft YaHei" charset="0"/>
              </a:rPr>
              <a:t>中国封建社会宗法等级制度的核心是（ ） </a:t>
            </a:r>
          </a:p>
          <a:p>
            <a:pPr algn="just">
              <a:lnSpc>
                <a:spcPct val="150000"/>
              </a:lnSpc>
              <a:spcAft>
                <a:spcPts val="0"/>
              </a:spcAft>
            </a:pPr>
            <a:r>
              <a:rPr lang="en-US" altLang="zh-CN" sz="3200" kern="100" dirty="0" smtClean="0">
                <a:latin typeface="Microsoft YaHei" charset="0"/>
                <a:ea typeface="Microsoft YaHei" charset="0"/>
                <a:cs typeface="Microsoft YaHei" charset="0"/>
              </a:rPr>
              <a:t>A. </a:t>
            </a:r>
            <a:r>
              <a:rPr lang="zh-CN" altLang="zh-CN" sz="3200" kern="100" dirty="0" smtClean="0">
                <a:latin typeface="Microsoft YaHei" charset="0"/>
                <a:ea typeface="Microsoft YaHei" charset="0"/>
                <a:cs typeface="Microsoft YaHei" charset="0"/>
              </a:rPr>
              <a:t>君权</a:t>
            </a:r>
            <a:endParaRPr lang="zh-CN" altLang="zh-CN" sz="3200" kern="100" dirty="0">
              <a:latin typeface="Microsoft YaHei" charset="0"/>
              <a:ea typeface="Microsoft YaHei" charset="0"/>
              <a:cs typeface="Microsoft YaHei" charset="0"/>
            </a:endParaRPr>
          </a:p>
          <a:p>
            <a:pPr algn="just">
              <a:lnSpc>
                <a:spcPct val="150000"/>
              </a:lnSpc>
              <a:spcAft>
                <a:spcPts val="0"/>
              </a:spcAft>
            </a:pPr>
            <a:r>
              <a:rPr lang="en-US" altLang="zh-CN" sz="3200" kern="100" dirty="0" smtClean="0">
                <a:latin typeface="Microsoft YaHei" charset="0"/>
                <a:ea typeface="Microsoft YaHei" charset="0"/>
                <a:cs typeface="Microsoft YaHei" charset="0"/>
              </a:rPr>
              <a:t>B. </a:t>
            </a:r>
            <a:r>
              <a:rPr lang="zh-CN" altLang="zh-CN" sz="3200" kern="100" dirty="0" smtClean="0">
                <a:latin typeface="Microsoft YaHei" charset="0"/>
                <a:ea typeface="Microsoft YaHei" charset="0"/>
                <a:cs typeface="Microsoft YaHei" charset="0"/>
              </a:rPr>
              <a:t>父权</a:t>
            </a:r>
            <a:endParaRPr lang="zh-CN" altLang="zh-CN" sz="3200" kern="100" dirty="0">
              <a:latin typeface="Microsoft YaHei" charset="0"/>
              <a:ea typeface="Microsoft YaHei" charset="0"/>
              <a:cs typeface="Microsoft YaHei" charset="0"/>
            </a:endParaRPr>
          </a:p>
          <a:p>
            <a:pPr algn="just">
              <a:lnSpc>
                <a:spcPct val="150000"/>
              </a:lnSpc>
              <a:spcAft>
                <a:spcPts val="0"/>
              </a:spcAft>
            </a:pPr>
            <a:r>
              <a:rPr lang="en-US" altLang="zh-CN" sz="3200" kern="100" dirty="0" smtClean="0">
                <a:latin typeface="Microsoft YaHei" charset="0"/>
                <a:ea typeface="Microsoft YaHei" charset="0"/>
                <a:cs typeface="Microsoft YaHei" charset="0"/>
              </a:rPr>
              <a:t>C. </a:t>
            </a:r>
            <a:r>
              <a:rPr lang="zh-CN" altLang="zh-CN" sz="3200" kern="100" dirty="0" smtClean="0">
                <a:latin typeface="Microsoft YaHei" charset="0"/>
                <a:ea typeface="Microsoft YaHei" charset="0"/>
                <a:cs typeface="Microsoft YaHei" charset="0"/>
              </a:rPr>
              <a:t>夫权</a:t>
            </a:r>
            <a:endParaRPr lang="zh-CN" altLang="zh-CN" sz="3200" kern="100" dirty="0">
              <a:latin typeface="Microsoft YaHei" charset="0"/>
              <a:ea typeface="Microsoft YaHei" charset="0"/>
              <a:cs typeface="Microsoft YaHei" charset="0"/>
            </a:endParaRPr>
          </a:p>
          <a:p>
            <a:pPr algn="just">
              <a:lnSpc>
                <a:spcPct val="150000"/>
              </a:lnSpc>
              <a:spcAft>
                <a:spcPts val="0"/>
              </a:spcAft>
            </a:pPr>
            <a:r>
              <a:rPr lang="en-US" altLang="zh-CN" sz="3200" kern="100" dirty="0" smtClean="0">
                <a:latin typeface="Microsoft YaHei" charset="0"/>
                <a:ea typeface="Microsoft YaHei" charset="0"/>
                <a:cs typeface="Microsoft YaHei" charset="0"/>
              </a:rPr>
              <a:t>D. </a:t>
            </a:r>
            <a:r>
              <a:rPr lang="zh-CN" altLang="zh-CN" sz="3200" kern="100" dirty="0" smtClean="0">
                <a:latin typeface="Microsoft YaHei" charset="0"/>
                <a:ea typeface="Microsoft YaHei" charset="0"/>
                <a:cs typeface="Microsoft YaHei" charset="0"/>
              </a:rPr>
              <a:t>宗族</a:t>
            </a:r>
            <a:r>
              <a:rPr lang="zh-CN" altLang="zh-CN" sz="3200" kern="100" dirty="0">
                <a:latin typeface="Microsoft YaHei" charset="0"/>
                <a:ea typeface="Microsoft YaHei" charset="0"/>
                <a:cs typeface="Microsoft YaHei" charset="0"/>
              </a:rPr>
              <a:t>家长制</a:t>
            </a:r>
            <a:endParaRPr lang="zh-CN" altLang="zh-CN" sz="3200" kern="100" dirty="0">
              <a:effectLst/>
              <a:latin typeface="Microsoft YaHei" charset="0"/>
              <a:ea typeface="Microsoft YaHei" charset="0"/>
              <a:cs typeface="Microsoft YaHei" charset="0"/>
            </a:endParaRPr>
          </a:p>
        </p:txBody>
      </p:sp>
    </p:spTree>
    <p:extLst>
      <p:ext uri="{BB962C8B-B14F-4D97-AF65-F5344CB8AC3E}">
        <p14:creationId xmlns:p14="http://schemas.microsoft.com/office/powerpoint/2010/main" val="1869682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文本框 1"/>
          <p:cNvSpPr txBox="1"/>
          <p:nvPr/>
        </p:nvSpPr>
        <p:spPr>
          <a:xfrm>
            <a:off x="2929467" y="1428751"/>
            <a:ext cx="6339417" cy="1897380"/>
          </a:xfrm>
          <a:prstGeom prst="rect">
            <a:avLst/>
          </a:prstGeom>
          <a:noFill/>
          <a:ln w="9525">
            <a:noFill/>
          </a:ln>
        </p:spPr>
        <p:txBody>
          <a:bodyPr wrap="square" anchor="t">
            <a:spAutoFit/>
          </a:bodyPr>
          <a:lstStyle/>
          <a:p>
            <a:pPr algn="dist"/>
            <a:r>
              <a:rPr lang="zh-CN" altLang="en-US" sz="11735">
                <a:solidFill>
                  <a:schemeClr val="bg1"/>
                </a:solidFill>
                <a:latin typeface="李旭科书法" panose="02000603000000000000" pitchFamily="2" charset="-122"/>
                <a:ea typeface="李旭科书法" panose="02000603000000000000" pitchFamily="2" charset="-122"/>
              </a:rPr>
              <a:t>上课须知</a:t>
            </a:r>
          </a:p>
        </p:txBody>
      </p:sp>
      <p:sp>
        <p:nvSpPr>
          <p:cNvPr id="2051" name="文本框 2"/>
          <p:cNvSpPr txBox="1"/>
          <p:nvPr/>
        </p:nvSpPr>
        <p:spPr>
          <a:xfrm>
            <a:off x="3243580" y="3880273"/>
            <a:ext cx="6025727" cy="945515"/>
          </a:xfrm>
          <a:prstGeom prst="rect">
            <a:avLst/>
          </a:prstGeom>
          <a:noFill/>
          <a:ln w="12700" cap="flat" cmpd="sng">
            <a:solidFill>
              <a:schemeClr val="bg1"/>
            </a:solidFill>
            <a:prstDash val="sysDot"/>
            <a:round/>
            <a:headEnd type="none" w="med" len="med"/>
            <a:tailEnd type="none" w="med" len="med"/>
          </a:ln>
        </p:spPr>
        <p:txBody>
          <a:bodyPr wrap="square" anchor="t">
            <a:spAutoFit/>
          </a:bodyPr>
          <a:lstStyle/>
          <a:p>
            <a:pPr>
              <a:lnSpc>
                <a:spcPct val="130000"/>
              </a:lnSpc>
            </a:pPr>
            <a:r>
              <a:rPr lang="zh-CN" altLang="en-US" sz="2400">
                <a:solidFill>
                  <a:schemeClr val="bg1"/>
                </a:solidFill>
                <a:latin typeface="方正清刻本悦宋简体" panose="02000000000000000000" pitchFamily="2" charset="-122"/>
                <a:ea typeface="方正清刻本悦宋简体" panose="02000000000000000000" pitchFamily="2" charset="-122"/>
              </a:rPr>
              <a:t>老师教你如何做 </a:t>
            </a:r>
            <a:r>
              <a:rPr lang="zh-CN" altLang="en-US" sz="3735" b="1">
                <a:solidFill>
                  <a:schemeClr val="bg1"/>
                </a:solidFill>
                <a:latin typeface="方正清刻本悦宋简体" panose="02000000000000000000" pitchFamily="2" charset="-122"/>
                <a:ea typeface="方正清刻本悦宋简体" panose="02000000000000000000" pitchFamily="2" charset="-122"/>
                <a:sym typeface="+mn-ea"/>
              </a:rPr>
              <a:t>随堂考 </a:t>
            </a:r>
            <a:r>
              <a:rPr lang="en-US" altLang="zh-CN" sz="3735">
                <a:solidFill>
                  <a:schemeClr val="bg1"/>
                </a:solidFill>
                <a:latin typeface="方正清刻本悦宋简体" panose="02000000000000000000" pitchFamily="2" charset="-122"/>
                <a:ea typeface="方正清刻本悦宋简体" panose="02000000000000000000" pitchFamily="2" charset="-122"/>
                <a:sym typeface="+mn-ea"/>
              </a:rPr>
              <a:t>&amp;</a:t>
            </a:r>
            <a:r>
              <a:rPr lang="en-US" altLang="zh-CN" sz="2400">
                <a:solidFill>
                  <a:schemeClr val="bg1"/>
                </a:solidFill>
                <a:latin typeface="方正清刻本悦宋简体" panose="02000000000000000000" pitchFamily="2" charset="-122"/>
                <a:ea typeface="方正清刻本悦宋简体" panose="02000000000000000000" pitchFamily="2" charset="-122"/>
                <a:sym typeface="+mn-ea"/>
              </a:rPr>
              <a:t> </a:t>
            </a:r>
            <a:r>
              <a:rPr lang="zh-CN" altLang="en-US" sz="4265">
                <a:solidFill>
                  <a:schemeClr val="bg1"/>
                </a:solidFill>
                <a:latin typeface="方正清刻本悦宋简体" panose="02000000000000000000" pitchFamily="2" charset="-122"/>
                <a:ea typeface="方正清刻本悦宋简体" panose="02000000000000000000" pitchFamily="2" charset="-122"/>
              </a:rPr>
              <a:t>作业</a:t>
            </a:r>
          </a:p>
        </p:txBody>
      </p:sp>
      <p:pic>
        <p:nvPicPr>
          <p:cNvPr id="2" name="图片 1" descr="屏幕快照 2017-08-14 下午1.52.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150"/>
            <a:ext cx="12192000" cy="6809541"/>
          </a:xfrm>
          <a:prstGeom prst="rect">
            <a:avLst/>
          </a:prstGeom>
        </p:spPr>
      </p:pic>
    </p:spTree>
    <p:extLst>
      <p:ext uri="{BB962C8B-B14F-4D97-AF65-F5344CB8AC3E}">
        <p14:creationId xmlns:p14="http://schemas.microsoft.com/office/powerpoint/2010/main" val="16629113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43075" y="1528763"/>
            <a:ext cx="7400925" cy="3785652"/>
          </a:xfrm>
          <a:prstGeom prst="rect">
            <a:avLst/>
          </a:prstGeom>
        </p:spPr>
        <p:txBody>
          <a:bodyPr wrap="square">
            <a:spAutoFit/>
          </a:bodyPr>
          <a:lstStyle/>
          <a:p>
            <a:pPr algn="just">
              <a:lnSpc>
                <a:spcPct val="150000"/>
              </a:lnSpc>
              <a:spcAft>
                <a:spcPts val="0"/>
              </a:spcAft>
            </a:pPr>
            <a:r>
              <a:rPr lang="zh-CN" altLang="zh-CN" sz="3200" kern="100" dirty="0">
                <a:latin typeface="Microsoft YaHei" charset="0"/>
                <a:ea typeface="Microsoft YaHei" charset="0"/>
                <a:cs typeface="Microsoft YaHei" charset="0"/>
              </a:rPr>
              <a:t>中国封建社会宗法等级制度的核心是（ ） </a:t>
            </a:r>
          </a:p>
          <a:p>
            <a:pPr algn="just">
              <a:lnSpc>
                <a:spcPct val="150000"/>
              </a:lnSpc>
              <a:spcAft>
                <a:spcPts val="0"/>
              </a:spcAft>
            </a:pPr>
            <a:r>
              <a:rPr lang="en-US" altLang="zh-CN" sz="3200" kern="100" dirty="0" smtClean="0">
                <a:latin typeface="Microsoft YaHei" charset="0"/>
                <a:ea typeface="Microsoft YaHei" charset="0"/>
                <a:cs typeface="Microsoft YaHei" charset="0"/>
              </a:rPr>
              <a:t>A. </a:t>
            </a:r>
            <a:r>
              <a:rPr lang="zh-CN" altLang="zh-CN" sz="3200" kern="100" dirty="0" smtClean="0">
                <a:latin typeface="Microsoft YaHei" charset="0"/>
                <a:ea typeface="Microsoft YaHei" charset="0"/>
                <a:cs typeface="Microsoft YaHei" charset="0"/>
              </a:rPr>
              <a:t>君权</a:t>
            </a:r>
            <a:endParaRPr lang="zh-CN" altLang="zh-CN" sz="3200" kern="100" dirty="0">
              <a:latin typeface="Microsoft YaHei" charset="0"/>
              <a:ea typeface="Microsoft YaHei" charset="0"/>
              <a:cs typeface="Microsoft YaHei" charset="0"/>
            </a:endParaRPr>
          </a:p>
          <a:p>
            <a:pPr algn="just">
              <a:lnSpc>
                <a:spcPct val="150000"/>
              </a:lnSpc>
              <a:spcAft>
                <a:spcPts val="0"/>
              </a:spcAft>
            </a:pPr>
            <a:r>
              <a:rPr lang="en-US" altLang="zh-CN" sz="3200" kern="100" dirty="0" smtClean="0">
                <a:latin typeface="Microsoft YaHei" charset="0"/>
                <a:ea typeface="Microsoft YaHei" charset="0"/>
                <a:cs typeface="Microsoft YaHei" charset="0"/>
              </a:rPr>
              <a:t>B. </a:t>
            </a:r>
            <a:r>
              <a:rPr lang="zh-CN" altLang="zh-CN" sz="3200" kern="100" dirty="0" smtClean="0">
                <a:latin typeface="Microsoft YaHei" charset="0"/>
                <a:ea typeface="Microsoft YaHei" charset="0"/>
                <a:cs typeface="Microsoft YaHei" charset="0"/>
              </a:rPr>
              <a:t>父权</a:t>
            </a:r>
            <a:endParaRPr lang="zh-CN" altLang="zh-CN" sz="3200" kern="100" dirty="0">
              <a:latin typeface="Microsoft YaHei" charset="0"/>
              <a:ea typeface="Microsoft YaHei" charset="0"/>
              <a:cs typeface="Microsoft YaHei" charset="0"/>
            </a:endParaRPr>
          </a:p>
          <a:p>
            <a:pPr algn="just">
              <a:lnSpc>
                <a:spcPct val="150000"/>
              </a:lnSpc>
              <a:spcAft>
                <a:spcPts val="0"/>
              </a:spcAft>
            </a:pPr>
            <a:r>
              <a:rPr lang="en-US" altLang="zh-CN" sz="3200" kern="100" dirty="0" smtClean="0">
                <a:latin typeface="Microsoft YaHei" charset="0"/>
                <a:ea typeface="Microsoft YaHei" charset="0"/>
                <a:cs typeface="Microsoft YaHei" charset="0"/>
              </a:rPr>
              <a:t>C. </a:t>
            </a:r>
            <a:r>
              <a:rPr lang="zh-CN" altLang="zh-CN" sz="3200" kern="100" dirty="0" smtClean="0">
                <a:latin typeface="Microsoft YaHei" charset="0"/>
                <a:ea typeface="Microsoft YaHei" charset="0"/>
                <a:cs typeface="Microsoft YaHei" charset="0"/>
              </a:rPr>
              <a:t>夫权</a:t>
            </a:r>
            <a:endParaRPr lang="zh-CN" altLang="zh-CN" sz="3200" kern="100" dirty="0">
              <a:latin typeface="Microsoft YaHei" charset="0"/>
              <a:ea typeface="Microsoft YaHei" charset="0"/>
              <a:cs typeface="Microsoft YaHei" charset="0"/>
            </a:endParaRPr>
          </a:p>
          <a:p>
            <a:pPr algn="just">
              <a:lnSpc>
                <a:spcPct val="150000"/>
              </a:lnSpc>
              <a:spcAft>
                <a:spcPts val="0"/>
              </a:spcAft>
            </a:pPr>
            <a:r>
              <a:rPr lang="en-US" altLang="zh-CN" sz="3200" kern="100" dirty="0" smtClean="0">
                <a:solidFill>
                  <a:srgbClr val="C00000"/>
                </a:solidFill>
                <a:latin typeface="Microsoft YaHei" charset="0"/>
                <a:ea typeface="Microsoft YaHei" charset="0"/>
                <a:cs typeface="Microsoft YaHei" charset="0"/>
              </a:rPr>
              <a:t>D. </a:t>
            </a:r>
            <a:r>
              <a:rPr lang="zh-CN" altLang="zh-CN" sz="3200" kern="100" dirty="0" smtClean="0">
                <a:solidFill>
                  <a:srgbClr val="C00000"/>
                </a:solidFill>
                <a:latin typeface="Microsoft YaHei" charset="0"/>
                <a:ea typeface="Microsoft YaHei" charset="0"/>
                <a:cs typeface="Microsoft YaHei" charset="0"/>
              </a:rPr>
              <a:t>宗族</a:t>
            </a:r>
            <a:r>
              <a:rPr lang="zh-CN" altLang="zh-CN" sz="3200" kern="100" dirty="0">
                <a:solidFill>
                  <a:srgbClr val="C00000"/>
                </a:solidFill>
                <a:latin typeface="Microsoft YaHei" charset="0"/>
                <a:ea typeface="Microsoft YaHei" charset="0"/>
                <a:cs typeface="Microsoft YaHei" charset="0"/>
              </a:rPr>
              <a:t>家长制</a:t>
            </a:r>
            <a:endParaRPr lang="zh-CN" altLang="zh-CN" sz="3200" kern="100" dirty="0">
              <a:solidFill>
                <a:srgbClr val="C00000"/>
              </a:solidFill>
              <a:effectLst/>
              <a:latin typeface="Microsoft YaHei" charset="0"/>
              <a:ea typeface="Microsoft YaHei" charset="0"/>
              <a:cs typeface="Microsoft YaHei" charset="0"/>
            </a:endParaRPr>
          </a:p>
        </p:txBody>
      </p:sp>
    </p:spTree>
    <p:extLst>
      <p:ext uri="{BB962C8B-B14F-4D97-AF65-F5344CB8AC3E}">
        <p14:creationId xmlns:p14="http://schemas.microsoft.com/office/powerpoint/2010/main" val="433418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90690" y="1351687"/>
            <a:ext cx="8724900" cy="3785652"/>
          </a:xfrm>
          <a:prstGeom prst="rect">
            <a:avLst/>
          </a:prstGeom>
        </p:spPr>
        <p:txBody>
          <a:bodyPr wrap="square">
            <a:spAutoFit/>
          </a:bodyPr>
          <a:lstStyle/>
          <a:p>
            <a:pPr>
              <a:lnSpc>
                <a:spcPct val="150000"/>
              </a:lnSpc>
            </a:pPr>
            <a:r>
              <a:rPr lang="zh-CN" altLang="en-US" sz="3200" dirty="0">
                <a:latin typeface="Microsoft YaHei" charset="0"/>
                <a:ea typeface="Microsoft YaHei" charset="0"/>
                <a:cs typeface="Microsoft YaHei" charset="0"/>
              </a:rPr>
              <a:t>中国封建社会的文化思想体系以（ ）为</a:t>
            </a:r>
            <a:r>
              <a:rPr lang="zh-CN" altLang="en-US" sz="3200" dirty="0" smtClean="0">
                <a:latin typeface="Microsoft YaHei" charset="0"/>
                <a:ea typeface="Microsoft YaHei" charset="0"/>
                <a:cs typeface="Microsoft YaHei" charset="0"/>
              </a:rPr>
              <a:t>核心</a:t>
            </a:r>
            <a:r>
              <a:rPr lang="zh-CN" altLang="en-US" sz="3200" dirty="0">
                <a:latin typeface="Microsoft YaHei" charset="0"/>
                <a:ea typeface="Microsoft YaHei" charset="0"/>
                <a:cs typeface="Microsoft YaHei" charset="0"/>
              </a:rPr>
              <a:t/>
            </a:r>
            <a:br>
              <a:rPr lang="zh-CN" altLang="en-US" sz="3200" dirty="0">
                <a:latin typeface="Microsoft YaHei" charset="0"/>
                <a:ea typeface="Microsoft YaHei" charset="0"/>
                <a:cs typeface="Microsoft YaHei" charset="0"/>
              </a:rPr>
            </a:br>
            <a:r>
              <a:rPr lang="en-US" altLang="zh-CN" sz="3200" dirty="0">
                <a:latin typeface="Microsoft YaHei" charset="0"/>
                <a:ea typeface="Microsoft YaHei" charset="0"/>
                <a:cs typeface="Microsoft YaHei" charset="0"/>
              </a:rPr>
              <a:t>A </a:t>
            </a:r>
            <a:r>
              <a:rPr lang="zh-CN" altLang="en-US" sz="3200" dirty="0">
                <a:latin typeface="Microsoft YaHei" charset="0"/>
                <a:ea typeface="Microsoft YaHei" charset="0"/>
                <a:cs typeface="Microsoft YaHei" charset="0"/>
              </a:rPr>
              <a:t>、儒家思想</a:t>
            </a:r>
          </a:p>
          <a:p>
            <a:pPr>
              <a:lnSpc>
                <a:spcPct val="150000"/>
              </a:lnSpc>
            </a:pPr>
            <a:r>
              <a:rPr lang="en-US" altLang="zh-CN" sz="3200" dirty="0">
                <a:latin typeface="Microsoft YaHei" charset="0"/>
                <a:ea typeface="Microsoft YaHei" charset="0"/>
                <a:cs typeface="Microsoft YaHei" charset="0"/>
              </a:rPr>
              <a:t>B </a:t>
            </a:r>
            <a:r>
              <a:rPr lang="zh-CN" altLang="en-US" sz="3200" dirty="0">
                <a:latin typeface="Microsoft YaHei" charset="0"/>
                <a:ea typeface="Microsoft YaHei" charset="0"/>
                <a:cs typeface="Microsoft YaHei" charset="0"/>
              </a:rPr>
              <a:t>、道家思想</a:t>
            </a:r>
          </a:p>
          <a:p>
            <a:pPr>
              <a:lnSpc>
                <a:spcPct val="150000"/>
              </a:lnSpc>
            </a:pPr>
            <a:r>
              <a:rPr lang="en-US" altLang="zh-CN" sz="3200" dirty="0">
                <a:latin typeface="Microsoft YaHei" charset="0"/>
                <a:ea typeface="Microsoft YaHei" charset="0"/>
                <a:cs typeface="Microsoft YaHei" charset="0"/>
              </a:rPr>
              <a:t>C </a:t>
            </a:r>
            <a:r>
              <a:rPr lang="zh-CN" altLang="en-US" sz="3200" dirty="0">
                <a:latin typeface="Microsoft YaHei" charset="0"/>
                <a:ea typeface="Microsoft YaHei" charset="0"/>
                <a:cs typeface="Microsoft YaHei" charset="0"/>
              </a:rPr>
              <a:t>、墨家思想</a:t>
            </a:r>
          </a:p>
          <a:p>
            <a:pPr>
              <a:lnSpc>
                <a:spcPct val="150000"/>
              </a:lnSpc>
            </a:pPr>
            <a:r>
              <a:rPr lang="en-US" altLang="zh-CN" sz="3200" dirty="0">
                <a:latin typeface="Microsoft YaHei" charset="0"/>
                <a:ea typeface="Microsoft YaHei" charset="0"/>
                <a:cs typeface="Microsoft YaHei" charset="0"/>
              </a:rPr>
              <a:t>D </a:t>
            </a:r>
            <a:r>
              <a:rPr lang="zh-CN" altLang="en-US" sz="3200" dirty="0">
                <a:latin typeface="Microsoft YaHei" charset="0"/>
                <a:ea typeface="Microsoft YaHei" charset="0"/>
                <a:cs typeface="Microsoft YaHei" charset="0"/>
              </a:rPr>
              <a:t>、佛教思想</a:t>
            </a:r>
            <a:endParaRPr lang="zh-CN" altLang="en-US" sz="3200" b="0" i="0" dirty="0">
              <a:effectLst/>
              <a:latin typeface="Microsoft YaHei" charset="0"/>
              <a:ea typeface="Microsoft YaHei" charset="0"/>
              <a:cs typeface="Microsoft YaHei" charset="0"/>
            </a:endParaRPr>
          </a:p>
        </p:txBody>
      </p:sp>
    </p:spTree>
    <p:extLst>
      <p:ext uri="{BB962C8B-B14F-4D97-AF65-F5344CB8AC3E}">
        <p14:creationId xmlns:p14="http://schemas.microsoft.com/office/powerpoint/2010/main" val="1806360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90690" y="1351687"/>
            <a:ext cx="8724900" cy="3785652"/>
          </a:xfrm>
          <a:prstGeom prst="rect">
            <a:avLst/>
          </a:prstGeom>
        </p:spPr>
        <p:txBody>
          <a:bodyPr wrap="square">
            <a:spAutoFit/>
          </a:bodyPr>
          <a:lstStyle/>
          <a:p>
            <a:pPr>
              <a:lnSpc>
                <a:spcPct val="150000"/>
              </a:lnSpc>
            </a:pPr>
            <a:r>
              <a:rPr lang="zh-CN" altLang="en-US" sz="3200" dirty="0">
                <a:latin typeface="Microsoft YaHei" charset="0"/>
                <a:ea typeface="Microsoft YaHei" charset="0"/>
                <a:cs typeface="Microsoft YaHei" charset="0"/>
              </a:rPr>
              <a:t>中国封建社会的文化思想体系以（ ）为</a:t>
            </a:r>
            <a:r>
              <a:rPr lang="zh-CN" altLang="en-US" sz="3200" dirty="0" smtClean="0">
                <a:latin typeface="Microsoft YaHei" charset="0"/>
                <a:ea typeface="Microsoft YaHei" charset="0"/>
                <a:cs typeface="Microsoft YaHei" charset="0"/>
              </a:rPr>
              <a:t>核心</a:t>
            </a:r>
            <a:r>
              <a:rPr lang="zh-CN" altLang="en-US" sz="3200" dirty="0">
                <a:latin typeface="Microsoft YaHei" charset="0"/>
                <a:ea typeface="Microsoft YaHei" charset="0"/>
                <a:cs typeface="Microsoft YaHei" charset="0"/>
              </a:rPr>
              <a:t/>
            </a:r>
            <a:br>
              <a:rPr lang="zh-CN" altLang="en-US" sz="3200" dirty="0">
                <a:latin typeface="Microsoft YaHei" charset="0"/>
                <a:ea typeface="Microsoft YaHei" charset="0"/>
                <a:cs typeface="Microsoft YaHei" charset="0"/>
              </a:rPr>
            </a:br>
            <a:r>
              <a:rPr lang="en-US" altLang="zh-CN" sz="3200" dirty="0">
                <a:solidFill>
                  <a:srgbClr val="C00000"/>
                </a:solidFill>
                <a:latin typeface="Microsoft YaHei" charset="0"/>
                <a:ea typeface="Microsoft YaHei" charset="0"/>
                <a:cs typeface="Microsoft YaHei" charset="0"/>
              </a:rPr>
              <a:t>A </a:t>
            </a:r>
            <a:r>
              <a:rPr lang="zh-CN" altLang="en-US" sz="3200" dirty="0">
                <a:solidFill>
                  <a:srgbClr val="C00000"/>
                </a:solidFill>
                <a:latin typeface="Microsoft YaHei" charset="0"/>
                <a:ea typeface="Microsoft YaHei" charset="0"/>
                <a:cs typeface="Microsoft YaHei" charset="0"/>
              </a:rPr>
              <a:t>、儒家思想</a:t>
            </a:r>
          </a:p>
          <a:p>
            <a:pPr>
              <a:lnSpc>
                <a:spcPct val="150000"/>
              </a:lnSpc>
            </a:pPr>
            <a:r>
              <a:rPr lang="en-US" altLang="zh-CN" sz="3200" dirty="0">
                <a:latin typeface="Microsoft YaHei" charset="0"/>
                <a:ea typeface="Microsoft YaHei" charset="0"/>
                <a:cs typeface="Microsoft YaHei" charset="0"/>
              </a:rPr>
              <a:t>B </a:t>
            </a:r>
            <a:r>
              <a:rPr lang="zh-CN" altLang="en-US" sz="3200" dirty="0">
                <a:latin typeface="Microsoft YaHei" charset="0"/>
                <a:ea typeface="Microsoft YaHei" charset="0"/>
                <a:cs typeface="Microsoft YaHei" charset="0"/>
              </a:rPr>
              <a:t>、道家思想</a:t>
            </a:r>
          </a:p>
          <a:p>
            <a:pPr>
              <a:lnSpc>
                <a:spcPct val="150000"/>
              </a:lnSpc>
            </a:pPr>
            <a:r>
              <a:rPr lang="en-US" altLang="zh-CN" sz="3200" dirty="0">
                <a:latin typeface="Microsoft YaHei" charset="0"/>
                <a:ea typeface="Microsoft YaHei" charset="0"/>
                <a:cs typeface="Microsoft YaHei" charset="0"/>
              </a:rPr>
              <a:t>C </a:t>
            </a:r>
            <a:r>
              <a:rPr lang="zh-CN" altLang="en-US" sz="3200" dirty="0">
                <a:latin typeface="Microsoft YaHei" charset="0"/>
                <a:ea typeface="Microsoft YaHei" charset="0"/>
                <a:cs typeface="Microsoft YaHei" charset="0"/>
              </a:rPr>
              <a:t>、墨家思想</a:t>
            </a:r>
          </a:p>
          <a:p>
            <a:pPr>
              <a:lnSpc>
                <a:spcPct val="150000"/>
              </a:lnSpc>
            </a:pPr>
            <a:r>
              <a:rPr lang="en-US" altLang="zh-CN" sz="3200" dirty="0">
                <a:latin typeface="Microsoft YaHei" charset="0"/>
                <a:ea typeface="Microsoft YaHei" charset="0"/>
                <a:cs typeface="Microsoft YaHei" charset="0"/>
              </a:rPr>
              <a:t>D </a:t>
            </a:r>
            <a:r>
              <a:rPr lang="zh-CN" altLang="en-US" sz="3200" dirty="0">
                <a:latin typeface="Microsoft YaHei" charset="0"/>
                <a:ea typeface="Microsoft YaHei" charset="0"/>
                <a:cs typeface="Microsoft YaHei" charset="0"/>
              </a:rPr>
              <a:t>、佛教思想</a:t>
            </a:r>
            <a:endParaRPr lang="zh-CN" altLang="en-US" sz="3200" b="0" i="0" dirty="0">
              <a:effectLst/>
              <a:latin typeface="Microsoft YaHei" charset="0"/>
              <a:ea typeface="Microsoft YaHei" charset="0"/>
              <a:cs typeface="Microsoft YaHei" charset="0"/>
            </a:endParaRPr>
          </a:p>
        </p:txBody>
      </p:sp>
    </p:spTree>
    <p:extLst>
      <p:ext uri="{BB962C8B-B14F-4D97-AF65-F5344CB8AC3E}">
        <p14:creationId xmlns:p14="http://schemas.microsoft.com/office/powerpoint/2010/main" val="1011771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6709"/>
            <a:ext cx="10515600" cy="645130"/>
          </a:xfrm>
        </p:spPr>
        <p:txBody>
          <a:bodyPr>
            <a:normAutofit fontScale="90000"/>
          </a:bodyPr>
          <a:lstStyle/>
          <a:p>
            <a:pPr lvl="0"/>
            <a:r>
              <a:rPr lang="zh-CN" altLang="en-US" sz="3200" dirty="0">
                <a:solidFill>
                  <a:prstClr val="black"/>
                </a:solidFill>
              </a:rPr>
              <a:t>第一节  鸦片战争前的中国和世界</a:t>
            </a:r>
            <a:br>
              <a:rPr lang="zh-CN" altLang="en-US" sz="3200" dirty="0">
                <a:solidFill>
                  <a:prstClr val="black"/>
                </a:solidFill>
              </a:rPr>
            </a:br>
            <a:endParaRPr kumimoji="1"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4637" y="1010256"/>
            <a:ext cx="3101975" cy="4097385"/>
          </a:xfrm>
          <a:prstGeom prst="rect">
            <a:avLst/>
          </a:prstGeom>
        </p:spPr>
      </p:pic>
      <p:sp>
        <p:nvSpPr>
          <p:cNvPr id="4" name="文本框 3"/>
          <p:cNvSpPr txBox="1"/>
          <p:nvPr/>
        </p:nvSpPr>
        <p:spPr>
          <a:xfrm>
            <a:off x="4619961" y="5429605"/>
            <a:ext cx="2031325" cy="646331"/>
          </a:xfrm>
          <a:prstGeom prst="rect">
            <a:avLst/>
          </a:prstGeom>
          <a:noFill/>
        </p:spPr>
        <p:txBody>
          <a:bodyPr wrap="none" rtlCol="0">
            <a:spAutoFit/>
          </a:bodyPr>
          <a:lstStyle/>
          <a:p>
            <a:r>
              <a:rPr kumimoji="1" lang="zh-CN" altLang="en-US" sz="3600" dirty="0" smtClean="0"/>
              <a:t>由盛转衰</a:t>
            </a:r>
            <a:endParaRPr kumimoji="1" lang="zh-CN" altLang="en-US" sz="3600" dirty="0"/>
          </a:p>
        </p:txBody>
      </p:sp>
    </p:spTree>
    <p:extLst>
      <p:ext uri="{BB962C8B-B14F-4D97-AF65-F5344CB8AC3E}">
        <p14:creationId xmlns:p14="http://schemas.microsoft.com/office/powerpoint/2010/main" val="10145141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50863"/>
            <a:ext cx="10515600" cy="645130"/>
          </a:xfrm>
        </p:spPr>
        <p:txBody>
          <a:bodyPr>
            <a:normAutofit fontScale="90000"/>
          </a:bodyPr>
          <a:lstStyle/>
          <a:p>
            <a:pPr lvl="0"/>
            <a:r>
              <a:rPr lang="zh-CN" altLang="en-US" sz="3200" dirty="0">
                <a:solidFill>
                  <a:prstClr val="black"/>
                </a:solidFill>
              </a:rPr>
              <a:t>第一节  鸦片战争前的中国和世界</a:t>
            </a:r>
            <a:br>
              <a:rPr lang="zh-CN" altLang="en-US" sz="3200" dirty="0">
                <a:solidFill>
                  <a:prstClr val="black"/>
                </a:solidFill>
              </a:rPr>
            </a:br>
            <a:endParaRPr kumimoji="1"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95993"/>
            <a:ext cx="3075121" cy="2494567"/>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6313" y="1195993"/>
            <a:ext cx="3615314" cy="2494567"/>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9677" y="1841123"/>
            <a:ext cx="5145388" cy="3441019"/>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200" y="3992789"/>
            <a:ext cx="2334818" cy="2220200"/>
          </a:xfrm>
          <a:prstGeom prst="rect">
            <a:avLst/>
          </a:prstGeom>
        </p:spPr>
      </p:pic>
      <p:pic>
        <p:nvPicPr>
          <p:cNvPr id="7" name="图片 6"/>
          <p:cNvPicPr>
            <a:picLocks noChangeAspect="1"/>
          </p:cNvPicPr>
          <p:nvPr/>
        </p:nvPicPr>
        <p:blipFill rotWithShape="1">
          <a:blip r:embed="rId7">
            <a:extLst>
              <a:ext uri="{28A0092B-C50C-407E-A947-70E740481C1C}">
                <a14:useLocalDpi xmlns:a14="http://schemas.microsoft.com/office/drawing/2010/main" val="0"/>
              </a:ext>
            </a:extLst>
          </a:blip>
          <a:srcRect l="45937" t="4169" r="2478" b="3411"/>
          <a:stretch/>
        </p:blipFill>
        <p:spPr>
          <a:xfrm>
            <a:off x="8631724" y="3826841"/>
            <a:ext cx="2818783" cy="2386148"/>
          </a:xfrm>
          <a:prstGeom prst="rect">
            <a:avLst/>
          </a:prstGeom>
        </p:spPr>
      </p:pic>
    </p:spTree>
    <p:extLst>
      <p:ext uri="{BB962C8B-B14F-4D97-AF65-F5344CB8AC3E}">
        <p14:creationId xmlns:p14="http://schemas.microsoft.com/office/powerpoint/2010/main" val="14433146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文本框 64"/>
          <p:cNvSpPr txBox="1"/>
          <p:nvPr/>
        </p:nvSpPr>
        <p:spPr>
          <a:xfrm>
            <a:off x="435283" y="432531"/>
            <a:ext cx="7557521" cy="538994"/>
          </a:xfrm>
          <a:prstGeom prst="rect">
            <a:avLst/>
          </a:prstGeom>
          <a:noFill/>
        </p:spPr>
        <p:txBody>
          <a:bodyPr wrap="square" rtlCol="0">
            <a:spAutoFit/>
          </a:bodyPr>
          <a:lstStyle/>
          <a:p>
            <a:pPr lvl="0" algn="ctr">
              <a:lnSpc>
                <a:spcPct val="90000"/>
              </a:lnSpc>
              <a:spcBef>
                <a:spcPct val="0"/>
              </a:spcBef>
            </a:pPr>
            <a:r>
              <a:rPr lang="zh-CN" altLang="en-US" sz="3200" dirty="0">
                <a:latin typeface="方正清刻本悦宋简体" panose="02000000000000000000" pitchFamily="2" charset="-122"/>
                <a:ea typeface="方正清刻本悦宋简体" panose="02000000000000000000" pitchFamily="2" charset="-122"/>
                <a:cs typeface="+mj-cs"/>
              </a:rPr>
              <a:t>第一</a:t>
            </a:r>
            <a:r>
              <a:rPr lang="zh-CN" altLang="en-US" sz="3200" dirty="0" smtClean="0">
                <a:latin typeface="方正清刻本悦宋简体" panose="02000000000000000000" pitchFamily="2" charset="-122"/>
                <a:ea typeface="方正清刻本悦宋简体" panose="02000000000000000000" pitchFamily="2" charset="-122"/>
                <a:cs typeface="+mj-cs"/>
              </a:rPr>
              <a:t>节  鸦片战争</a:t>
            </a:r>
            <a:r>
              <a:rPr lang="zh-CN" altLang="en-US" sz="3200" dirty="0">
                <a:latin typeface="方正清刻本悦宋简体" panose="02000000000000000000" pitchFamily="2" charset="-122"/>
                <a:ea typeface="方正清刻本悦宋简体" panose="02000000000000000000" pitchFamily="2" charset="-122"/>
                <a:cs typeface="+mj-cs"/>
              </a:rPr>
              <a:t>前的中国和</a:t>
            </a:r>
            <a:r>
              <a:rPr lang="zh-CN" altLang="en-US" sz="3200" dirty="0" smtClean="0">
                <a:latin typeface="方正清刻本悦宋简体" panose="02000000000000000000" pitchFamily="2" charset="-122"/>
                <a:ea typeface="方正清刻本悦宋简体" panose="02000000000000000000" pitchFamily="2" charset="-122"/>
                <a:cs typeface="+mj-cs"/>
              </a:rPr>
              <a:t>世界</a:t>
            </a:r>
            <a:endParaRPr lang="zh-CN" altLang="en-US" sz="3200" dirty="0">
              <a:latin typeface="方正清刻本悦宋简体" panose="02000000000000000000" pitchFamily="2" charset="-122"/>
              <a:ea typeface="方正清刻本悦宋简体" panose="02000000000000000000" pitchFamily="2" charset="-122"/>
              <a:cs typeface="+mj-cs"/>
            </a:endParaRPr>
          </a:p>
        </p:txBody>
      </p:sp>
      <p:grpSp>
        <p:nvGrpSpPr>
          <p:cNvPr id="28" name="组合 6"/>
          <p:cNvGrpSpPr/>
          <p:nvPr/>
        </p:nvGrpSpPr>
        <p:grpSpPr>
          <a:xfrm>
            <a:off x="2161594" y="971525"/>
            <a:ext cx="7722523" cy="4830518"/>
            <a:chOff x="3980363" y="908277"/>
            <a:chExt cx="7722523" cy="4830518"/>
          </a:xfrm>
        </p:grpSpPr>
        <p:sp>
          <p:nvSpPr>
            <p:cNvPr id="29" name="矩形 28"/>
            <p:cNvSpPr/>
            <p:nvPr/>
          </p:nvSpPr>
          <p:spPr>
            <a:xfrm>
              <a:off x="3980363" y="908277"/>
              <a:ext cx="7722523" cy="483051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131721" y="2693350"/>
              <a:ext cx="3679852" cy="1015663"/>
            </a:xfrm>
            <a:prstGeom prst="rect">
              <a:avLst/>
            </a:prstGeom>
          </p:spPr>
          <p:txBody>
            <a:bodyPr wrap="square">
              <a:spAutoFit/>
            </a:bodyPr>
            <a:lstStyle/>
            <a:p>
              <a:pPr algn="ctr">
                <a:lnSpc>
                  <a:spcPct val="150000"/>
                </a:lnSpc>
              </a:pPr>
              <a:r>
                <a:rPr lang="zh-CN" altLang="en-US" dirty="0">
                  <a:latin typeface="等线" panose="02010600030101010101" pitchFamily="2" charset="-122"/>
                  <a:ea typeface="等线" panose="02010600030101010101" pitchFamily="2" charset="-122"/>
                  <a:sym typeface="微软雅黑" panose="020B0503020204020204" pitchFamily="34" charset="-122"/>
                </a:rPr>
                <a:t>中国</a:t>
              </a:r>
              <a:r>
                <a:rPr lang="zh-CN" altLang="en-US" sz="2000" b="1" u="sng" dirty="0">
                  <a:solidFill>
                    <a:srgbClr val="C23C0D"/>
                  </a:solidFill>
                  <a:latin typeface="等线" panose="02010600030101010101" pitchFamily="2" charset="-122"/>
                  <a:ea typeface="等线" panose="02010600030101010101" pitchFamily="2" charset="-122"/>
                  <a:sym typeface="微软雅黑" panose="020B0503020204020204" pitchFamily="34" charset="-122"/>
                </a:rPr>
                <a:t>封建社会</a:t>
              </a:r>
              <a:r>
                <a:rPr lang="zh-CN" altLang="en-US" dirty="0">
                  <a:latin typeface="等线" panose="02010600030101010101" pitchFamily="2" charset="-122"/>
                  <a:ea typeface="等线" panose="02010600030101010101" pitchFamily="2" charset="-122"/>
                  <a:sym typeface="微软雅黑" panose="020B0503020204020204" pitchFamily="34" charset="-122"/>
                </a:rPr>
                <a:t>的</a:t>
              </a:r>
              <a:r>
                <a:rPr lang="zh-CN" altLang="en-US" dirty="0" smtClean="0">
                  <a:latin typeface="等线" panose="02010600030101010101" pitchFamily="2" charset="-122"/>
                  <a:ea typeface="等线" panose="02010600030101010101" pitchFamily="2" charset="-122"/>
                  <a:sym typeface="微软雅黑" panose="020B0503020204020204" pitchFamily="34" charset="-122"/>
                </a:rPr>
                <a:t>主要矛盾</a:t>
              </a:r>
              <a:endParaRPr lang="en-US" altLang="zh-CN" dirty="0" smtClean="0">
                <a:latin typeface="等线" panose="02010600030101010101" pitchFamily="2" charset="-122"/>
                <a:ea typeface="等线" panose="02010600030101010101" pitchFamily="2" charset="-122"/>
                <a:sym typeface="微软雅黑" panose="020B0503020204020204" pitchFamily="34" charset="-122"/>
              </a:endParaRPr>
            </a:p>
            <a:p>
              <a:pPr algn="ctr">
                <a:lnSpc>
                  <a:spcPct val="150000"/>
                </a:lnSpc>
              </a:pPr>
              <a:r>
                <a:rPr lang="zh-CN" altLang="en-US" sz="2000" b="1" u="sng" dirty="0">
                  <a:solidFill>
                    <a:srgbClr val="C23C0D"/>
                  </a:solidFill>
                  <a:latin typeface="等线" panose="02010600030101010101" pitchFamily="2" charset="-122"/>
                  <a:ea typeface="等线" panose="02010600030101010101" pitchFamily="2" charset="-122"/>
                  <a:sym typeface="微软雅黑" panose="020B0503020204020204" pitchFamily="34" charset="-122"/>
                </a:rPr>
                <a:t>地主阶级和农民阶级的</a:t>
              </a:r>
              <a:r>
                <a:rPr lang="zh-CN" altLang="en-US" sz="2000" b="1" u="sng" dirty="0" smtClean="0">
                  <a:solidFill>
                    <a:srgbClr val="C23C0D"/>
                  </a:solidFill>
                  <a:latin typeface="等线" panose="02010600030101010101" pitchFamily="2" charset="-122"/>
                  <a:ea typeface="等线" panose="02010600030101010101" pitchFamily="2" charset="-122"/>
                  <a:sym typeface="微软雅黑" panose="020B0503020204020204" pitchFamily="34" charset="-122"/>
                </a:rPr>
                <a:t>矛盾</a:t>
              </a:r>
              <a:r>
                <a:rPr lang="zh-CN" altLang="en-US" dirty="0" smtClean="0">
                  <a:solidFill>
                    <a:srgbClr val="C23C0D"/>
                  </a:solidFill>
                </a:rPr>
                <a:t>★</a:t>
              </a:r>
              <a:endParaRPr lang="zh-CN" altLang="en-US" dirty="0" smtClean="0">
                <a:solidFill>
                  <a:srgbClr val="C23C0D"/>
                </a:solidFill>
                <a:latin typeface="等线" panose="02010600030101010101" pitchFamily="2" charset="-122"/>
                <a:ea typeface="等线" panose="02010600030101010101" pitchFamily="2" charset="-122"/>
                <a:sym typeface="微软雅黑" panose="020B0503020204020204" pitchFamily="34" charset="-122"/>
              </a:endParaRPr>
            </a:p>
          </p:txBody>
        </p:sp>
      </p:grpSp>
    </p:spTree>
    <p:custDataLst>
      <p:tags r:id="rId1"/>
    </p:custDataLst>
    <p:extLst>
      <p:ext uri="{BB962C8B-B14F-4D97-AF65-F5344CB8AC3E}">
        <p14:creationId xmlns:p14="http://schemas.microsoft.com/office/powerpoint/2010/main" val="158266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矩形 2"/>
          <p:cNvSpPr/>
          <p:nvPr/>
        </p:nvSpPr>
        <p:spPr>
          <a:xfrm>
            <a:off x="2247900" y="1561623"/>
            <a:ext cx="6096000" cy="3785652"/>
          </a:xfrm>
          <a:prstGeom prst="rect">
            <a:avLst/>
          </a:prstGeom>
        </p:spPr>
        <p:txBody>
          <a:bodyPr>
            <a:spAutoFit/>
          </a:bodyPr>
          <a:lstStyle/>
          <a:p>
            <a:pPr algn="just">
              <a:lnSpc>
                <a:spcPct val="150000"/>
              </a:lnSpc>
              <a:spcAft>
                <a:spcPts val="0"/>
              </a:spcAft>
            </a:pPr>
            <a:r>
              <a:rPr lang="zh-CN" altLang="zh-CN" sz="3200" kern="100" dirty="0">
                <a:latin typeface="Microsoft YaHei" charset="0"/>
                <a:ea typeface="Microsoft YaHei" charset="0"/>
                <a:cs typeface="Microsoft YaHei" charset="0"/>
              </a:rPr>
              <a:t>清王朝由强盛转向衰落是在（ ）</a:t>
            </a:r>
          </a:p>
          <a:p>
            <a:pPr algn="just">
              <a:lnSpc>
                <a:spcPct val="150000"/>
              </a:lnSpc>
              <a:spcAft>
                <a:spcPts val="0"/>
              </a:spcAft>
            </a:pPr>
            <a:r>
              <a:rPr lang="zh-CN" altLang="zh-CN" sz="3200" kern="100" dirty="0">
                <a:latin typeface="Microsoft YaHei" charset="0"/>
                <a:ea typeface="Microsoft YaHei" charset="0"/>
                <a:cs typeface="Microsoft YaHei" charset="0"/>
              </a:rPr>
              <a:t>乾隆朝后期</a:t>
            </a:r>
          </a:p>
          <a:p>
            <a:pPr algn="just">
              <a:lnSpc>
                <a:spcPct val="150000"/>
              </a:lnSpc>
              <a:spcAft>
                <a:spcPts val="0"/>
              </a:spcAft>
            </a:pPr>
            <a:r>
              <a:rPr lang="zh-CN" altLang="zh-CN" sz="3200" kern="100" dirty="0">
                <a:latin typeface="Microsoft YaHei" charset="0"/>
                <a:ea typeface="Microsoft YaHei" charset="0"/>
                <a:cs typeface="Microsoft YaHei" charset="0"/>
              </a:rPr>
              <a:t>嘉庆朝中期</a:t>
            </a:r>
          </a:p>
          <a:p>
            <a:pPr algn="just">
              <a:lnSpc>
                <a:spcPct val="150000"/>
              </a:lnSpc>
              <a:spcAft>
                <a:spcPts val="0"/>
              </a:spcAft>
            </a:pPr>
            <a:r>
              <a:rPr lang="zh-CN" altLang="zh-CN" sz="3200" kern="100" dirty="0">
                <a:latin typeface="Microsoft YaHei" charset="0"/>
                <a:ea typeface="Microsoft YaHei" charset="0"/>
                <a:cs typeface="Microsoft YaHei" charset="0"/>
              </a:rPr>
              <a:t>咸丰朝后期</a:t>
            </a:r>
          </a:p>
          <a:p>
            <a:pPr>
              <a:lnSpc>
                <a:spcPct val="150000"/>
              </a:lnSpc>
            </a:pPr>
            <a:r>
              <a:rPr lang="zh-CN" altLang="zh-CN" sz="3200" kern="100" dirty="0">
                <a:latin typeface="Microsoft YaHei" charset="0"/>
                <a:ea typeface="Microsoft YaHei" charset="0"/>
                <a:cs typeface="Microsoft YaHei" charset="0"/>
              </a:rPr>
              <a:t>同治朝中期</a:t>
            </a:r>
            <a:r>
              <a:rPr lang="zh-CN" altLang="zh-CN" sz="3200" dirty="0">
                <a:latin typeface="Microsoft YaHei" charset="0"/>
                <a:ea typeface="Microsoft YaHei" charset="0"/>
                <a:cs typeface="Microsoft YaHei" charset="0"/>
              </a:rPr>
              <a:t> </a:t>
            </a:r>
            <a:endParaRPr lang="zh-CN" altLang="en-US" sz="32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252694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矩形 2"/>
          <p:cNvSpPr/>
          <p:nvPr/>
        </p:nvSpPr>
        <p:spPr>
          <a:xfrm>
            <a:off x="2247900" y="1561623"/>
            <a:ext cx="6096000" cy="3785652"/>
          </a:xfrm>
          <a:prstGeom prst="rect">
            <a:avLst/>
          </a:prstGeom>
        </p:spPr>
        <p:txBody>
          <a:bodyPr>
            <a:spAutoFit/>
          </a:bodyPr>
          <a:lstStyle/>
          <a:p>
            <a:pPr algn="just">
              <a:lnSpc>
                <a:spcPct val="150000"/>
              </a:lnSpc>
              <a:spcAft>
                <a:spcPts val="0"/>
              </a:spcAft>
            </a:pPr>
            <a:r>
              <a:rPr lang="zh-CN" altLang="zh-CN" sz="3200" kern="100" dirty="0">
                <a:latin typeface="Microsoft YaHei" charset="0"/>
                <a:ea typeface="Microsoft YaHei" charset="0"/>
                <a:cs typeface="Microsoft YaHei" charset="0"/>
              </a:rPr>
              <a:t>清王朝由强盛转向衰落是在（ ）</a:t>
            </a:r>
          </a:p>
          <a:p>
            <a:pPr algn="just">
              <a:lnSpc>
                <a:spcPct val="150000"/>
              </a:lnSpc>
              <a:spcAft>
                <a:spcPts val="0"/>
              </a:spcAft>
            </a:pPr>
            <a:r>
              <a:rPr lang="zh-CN" altLang="zh-CN" sz="3200" kern="100" dirty="0">
                <a:solidFill>
                  <a:srgbClr val="C00000"/>
                </a:solidFill>
                <a:latin typeface="Microsoft YaHei" charset="0"/>
                <a:ea typeface="Microsoft YaHei" charset="0"/>
                <a:cs typeface="Microsoft YaHei" charset="0"/>
              </a:rPr>
              <a:t>乾隆朝后期</a:t>
            </a:r>
          </a:p>
          <a:p>
            <a:pPr algn="just">
              <a:lnSpc>
                <a:spcPct val="150000"/>
              </a:lnSpc>
              <a:spcAft>
                <a:spcPts val="0"/>
              </a:spcAft>
            </a:pPr>
            <a:r>
              <a:rPr lang="zh-CN" altLang="zh-CN" sz="3200" kern="100" dirty="0">
                <a:latin typeface="Microsoft YaHei" charset="0"/>
                <a:ea typeface="Microsoft YaHei" charset="0"/>
                <a:cs typeface="Microsoft YaHei" charset="0"/>
              </a:rPr>
              <a:t>嘉庆朝中期</a:t>
            </a:r>
          </a:p>
          <a:p>
            <a:pPr algn="just">
              <a:lnSpc>
                <a:spcPct val="150000"/>
              </a:lnSpc>
              <a:spcAft>
                <a:spcPts val="0"/>
              </a:spcAft>
            </a:pPr>
            <a:r>
              <a:rPr lang="zh-CN" altLang="zh-CN" sz="3200" kern="100" dirty="0">
                <a:latin typeface="Microsoft YaHei" charset="0"/>
                <a:ea typeface="Microsoft YaHei" charset="0"/>
                <a:cs typeface="Microsoft YaHei" charset="0"/>
              </a:rPr>
              <a:t>咸丰朝后期</a:t>
            </a:r>
          </a:p>
          <a:p>
            <a:pPr>
              <a:lnSpc>
                <a:spcPct val="150000"/>
              </a:lnSpc>
            </a:pPr>
            <a:r>
              <a:rPr lang="zh-CN" altLang="zh-CN" sz="3200" kern="100" dirty="0">
                <a:latin typeface="Microsoft YaHei" charset="0"/>
                <a:ea typeface="Microsoft YaHei" charset="0"/>
                <a:cs typeface="Microsoft YaHei" charset="0"/>
              </a:rPr>
              <a:t>同治朝中期</a:t>
            </a:r>
            <a:r>
              <a:rPr lang="zh-CN" altLang="zh-CN" sz="3200" dirty="0">
                <a:latin typeface="Microsoft YaHei" charset="0"/>
                <a:ea typeface="Microsoft YaHei" charset="0"/>
                <a:cs typeface="Microsoft YaHei" charset="0"/>
              </a:rPr>
              <a:t> </a:t>
            </a:r>
            <a:endParaRPr lang="zh-CN" altLang="en-US" sz="32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007071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矩形 2"/>
          <p:cNvSpPr/>
          <p:nvPr/>
        </p:nvSpPr>
        <p:spPr>
          <a:xfrm>
            <a:off x="1752601" y="1618777"/>
            <a:ext cx="10467975" cy="3785652"/>
          </a:xfrm>
          <a:prstGeom prst="rect">
            <a:avLst/>
          </a:prstGeom>
        </p:spPr>
        <p:txBody>
          <a:bodyPr wrap="square">
            <a:spAutoFit/>
          </a:bodyPr>
          <a:lstStyle/>
          <a:p>
            <a:pPr algn="just">
              <a:lnSpc>
                <a:spcPct val="150000"/>
              </a:lnSpc>
            </a:pPr>
            <a:r>
              <a:rPr lang="zh-CN" altLang="zh-CN" sz="3200" kern="100" dirty="0">
                <a:latin typeface="Microsoft YaHei" charset="0"/>
                <a:ea typeface="Microsoft YaHei" charset="0"/>
                <a:cs typeface="Microsoft YaHei" charset="0"/>
              </a:rPr>
              <a:t>封建社会末期，中国在对外关系上实行的政策是（ ）</a:t>
            </a:r>
          </a:p>
          <a:p>
            <a:pPr algn="just">
              <a:lnSpc>
                <a:spcPct val="150000"/>
              </a:lnSpc>
            </a:pPr>
            <a:r>
              <a:rPr lang="zh-CN" altLang="zh-CN" sz="3200" kern="100" dirty="0">
                <a:latin typeface="Microsoft YaHei" charset="0"/>
                <a:ea typeface="Microsoft YaHei" charset="0"/>
                <a:cs typeface="Microsoft YaHei" charset="0"/>
              </a:rPr>
              <a:t>闭关锁国</a:t>
            </a:r>
          </a:p>
          <a:p>
            <a:pPr algn="just">
              <a:lnSpc>
                <a:spcPct val="150000"/>
              </a:lnSpc>
            </a:pPr>
            <a:r>
              <a:rPr lang="zh-CN" altLang="zh-CN" sz="3200" kern="100" dirty="0">
                <a:latin typeface="Microsoft YaHei" charset="0"/>
                <a:ea typeface="Microsoft YaHei" charset="0"/>
                <a:cs typeface="Microsoft YaHei" charset="0"/>
              </a:rPr>
              <a:t>侵略扩张 </a:t>
            </a:r>
          </a:p>
          <a:p>
            <a:pPr algn="just">
              <a:lnSpc>
                <a:spcPct val="150000"/>
              </a:lnSpc>
            </a:pPr>
            <a:r>
              <a:rPr lang="zh-CN" altLang="zh-CN" sz="3200" kern="100" dirty="0">
                <a:latin typeface="Microsoft YaHei" charset="0"/>
                <a:ea typeface="Microsoft YaHei" charset="0"/>
                <a:cs typeface="Microsoft YaHei" charset="0"/>
              </a:rPr>
              <a:t>改革开放</a:t>
            </a:r>
          </a:p>
          <a:p>
            <a:pPr algn="just">
              <a:lnSpc>
                <a:spcPct val="150000"/>
              </a:lnSpc>
            </a:pPr>
            <a:r>
              <a:rPr lang="zh-CN" altLang="zh-CN" sz="3200" kern="100" dirty="0">
                <a:latin typeface="Microsoft YaHei" charset="0"/>
                <a:ea typeface="Microsoft YaHei" charset="0"/>
                <a:cs typeface="Microsoft YaHei" charset="0"/>
              </a:rPr>
              <a:t>殖民统治</a:t>
            </a:r>
          </a:p>
        </p:txBody>
      </p:sp>
    </p:spTree>
    <p:extLst>
      <p:ext uri="{BB962C8B-B14F-4D97-AF65-F5344CB8AC3E}">
        <p14:creationId xmlns:p14="http://schemas.microsoft.com/office/powerpoint/2010/main" val="1290422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矩形 2"/>
          <p:cNvSpPr/>
          <p:nvPr/>
        </p:nvSpPr>
        <p:spPr>
          <a:xfrm>
            <a:off x="1752601" y="1618777"/>
            <a:ext cx="10467975" cy="3785652"/>
          </a:xfrm>
          <a:prstGeom prst="rect">
            <a:avLst/>
          </a:prstGeom>
        </p:spPr>
        <p:txBody>
          <a:bodyPr wrap="square">
            <a:spAutoFit/>
          </a:bodyPr>
          <a:lstStyle/>
          <a:p>
            <a:pPr algn="just">
              <a:lnSpc>
                <a:spcPct val="150000"/>
              </a:lnSpc>
            </a:pPr>
            <a:r>
              <a:rPr lang="zh-CN" altLang="zh-CN" sz="3200" kern="100" dirty="0">
                <a:latin typeface="Microsoft YaHei" charset="0"/>
                <a:ea typeface="Microsoft YaHei" charset="0"/>
                <a:cs typeface="Microsoft YaHei" charset="0"/>
              </a:rPr>
              <a:t>封建社会末期，中国在对外关系上实行的政策是（ ）</a:t>
            </a:r>
          </a:p>
          <a:p>
            <a:pPr algn="just">
              <a:lnSpc>
                <a:spcPct val="150000"/>
              </a:lnSpc>
            </a:pPr>
            <a:r>
              <a:rPr lang="zh-CN" altLang="zh-CN" sz="3200" kern="100" dirty="0">
                <a:solidFill>
                  <a:srgbClr val="C00000"/>
                </a:solidFill>
                <a:latin typeface="Microsoft YaHei" charset="0"/>
                <a:ea typeface="Microsoft YaHei" charset="0"/>
                <a:cs typeface="Microsoft YaHei" charset="0"/>
              </a:rPr>
              <a:t>闭关锁国</a:t>
            </a:r>
          </a:p>
          <a:p>
            <a:pPr algn="just">
              <a:lnSpc>
                <a:spcPct val="150000"/>
              </a:lnSpc>
            </a:pPr>
            <a:r>
              <a:rPr lang="zh-CN" altLang="zh-CN" sz="3200" kern="100" dirty="0">
                <a:latin typeface="Microsoft YaHei" charset="0"/>
                <a:ea typeface="Microsoft YaHei" charset="0"/>
                <a:cs typeface="Microsoft YaHei" charset="0"/>
              </a:rPr>
              <a:t>侵略扩张 </a:t>
            </a:r>
          </a:p>
          <a:p>
            <a:pPr algn="just">
              <a:lnSpc>
                <a:spcPct val="150000"/>
              </a:lnSpc>
            </a:pPr>
            <a:r>
              <a:rPr lang="zh-CN" altLang="zh-CN" sz="3200" kern="100" dirty="0">
                <a:latin typeface="Microsoft YaHei" charset="0"/>
                <a:ea typeface="Microsoft YaHei" charset="0"/>
                <a:cs typeface="Microsoft YaHei" charset="0"/>
              </a:rPr>
              <a:t>改革开放</a:t>
            </a:r>
          </a:p>
          <a:p>
            <a:pPr algn="just">
              <a:lnSpc>
                <a:spcPct val="150000"/>
              </a:lnSpc>
            </a:pPr>
            <a:r>
              <a:rPr lang="zh-CN" altLang="zh-CN" sz="3200" kern="100" dirty="0">
                <a:latin typeface="Microsoft YaHei" charset="0"/>
                <a:ea typeface="Microsoft YaHei" charset="0"/>
                <a:cs typeface="Microsoft YaHei" charset="0"/>
              </a:rPr>
              <a:t>殖民统治</a:t>
            </a:r>
          </a:p>
        </p:txBody>
      </p:sp>
    </p:spTree>
    <p:extLst>
      <p:ext uri="{BB962C8B-B14F-4D97-AF65-F5344CB8AC3E}">
        <p14:creationId xmlns:p14="http://schemas.microsoft.com/office/powerpoint/2010/main" val="292278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图片 1" descr="预习课程"/>
          <p:cNvPicPr>
            <a:picLocks noChangeAspect="1"/>
          </p:cNvPicPr>
          <p:nvPr/>
        </p:nvPicPr>
        <p:blipFill>
          <a:blip r:embed="rId2"/>
          <a:stretch>
            <a:fillRect/>
          </a:stretch>
        </p:blipFill>
        <p:spPr>
          <a:xfrm>
            <a:off x="-59267" y="254000"/>
            <a:ext cx="12244917" cy="6392333"/>
          </a:xfrm>
          <a:prstGeom prst="rect">
            <a:avLst/>
          </a:prstGeom>
          <a:noFill/>
          <a:ln w="9525">
            <a:noFill/>
          </a:ln>
        </p:spPr>
      </p:pic>
    </p:spTree>
    <p:extLst>
      <p:ext uri="{BB962C8B-B14F-4D97-AF65-F5344CB8AC3E}">
        <p14:creationId xmlns:p14="http://schemas.microsoft.com/office/powerpoint/2010/main" val="11982555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矩形 2"/>
          <p:cNvSpPr/>
          <p:nvPr/>
        </p:nvSpPr>
        <p:spPr>
          <a:xfrm>
            <a:off x="838200" y="1594574"/>
            <a:ext cx="11239500" cy="2862322"/>
          </a:xfrm>
          <a:prstGeom prst="rect">
            <a:avLst/>
          </a:prstGeom>
        </p:spPr>
        <p:txBody>
          <a:bodyPr wrap="square">
            <a:spAutoFit/>
          </a:bodyPr>
          <a:lstStyle/>
          <a:p>
            <a:pPr algn="just">
              <a:lnSpc>
                <a:spcPct val="150000"/>
              </a:lnSpc>
            </a:pPr>
            <a:r>
              <a:rPr lang="zh-CN" altLang="en-US" sz="2400" kern="100" dirty="0">
                <a:latin typeface="Microsoft YaHei" charset="0"/>
                <a:ea typeface="Microsoft YaHei" charset="0"/>
                <a:cs typeface="Microsoft YaHei" charset="0"/>
              </a:rPr>
              <a:t>乾隆朝后期，清王朝由盛转衰的表现不包括（ </a:t>
            </a:r>
            <a:r>
              <a:rPr lang="zh-CN" altLang="en-US" sz="2400" kern="100" dirty="0" smtClean="0">
                <a:latin typeface="Microsoft YaHei" charset="0"/>
                <a:ea typeface="Microsoft YaHei" charset="0"/>
                <a:cs typeface="Microsoft YaHei" charset="0"/>
              </a:rPr>
              <a:t>）</a:t>
            </a:r>
            <a:r>
              <a:rPr lang="zh-CN" altLang="en-US" sz="2400" kern="100" dirty="0">
                <a:latin typeface="Microsoft YaHei" charset="0"/>
                <a:ea typeface="Microsoft YaHei" charset="0"/>
                <a:cs typeface="Microsoft YaHei" charset="0"/>
              </a:rPr>
              <a:t/>
            </a:r>
            <a:br>
              <a:rPr lang="zh-CN" altLang="en-US" sz="2400" kern="100" dirty="0">
                <a:latin typeface="Microsoft YaHei" charset="0"/>
                <a:ea typeface="Microsoft YaHei" charset="0"/>
                <a:cs typeface="Microsoft YaHei" charset="0"/>
              </a:rPr>
            </a:br>
            <a:r>
              <a:rPr lang="en-US" altLang="zh-CN" sz="2400" kern="100" dirty="0">
                <a:latin typeface="Microsoft YaHei" charset="0"/>
                <a:ea typeface="Microsoft YaHei" charset="0"/>
                <a:cs typeface="Microsoft YaHei" charset="0"/>
              </a:rPr>
              <a:t>A </a:t>
            </a:r>
            <a:r>
              <a:rPr lang="zh-CN" altLang="en-US" sz="2400" kern="100" dirty="0">
                <a:latin typeface="Microsoft YaHei" charset="0"/>
                <a:ea typeface="Microsoft YaHei" charset="0"/>
                <a:cs typeface="Microsoft YaHei" charset="0"/>
              </a:rPr>
              <a:t>、中央集权进一步强化，官僚机构膨胀</a:t>
            </a:r>
          </a:p>
          <a:p>
            <a:pPr algn="just">
              <a:lnSpc>
                <a:spcPct val="150000"/>
              </a:lnSpc>
            </a:pPr>
            <a:r>
              <a:rPr lang="en-US" altLang="zh-CN" sz="2400" kern="100" dirty="0">
                <a:latin typeface="Microsoft YaHei" charset="0"/>
                <a:ea typeface="Microsoft YaHei" charset="0"/>
                <a:cs typeface="Microsoft YaHei" charset="0"/>
              </a:rPr>
              <a:t>B </a:t>
            </a:r>
            <a:r>
              <a:rPr lang="zh-CN" altLang="en-US" sz="2400" kern="100" dirty="0">
                <a:latin typeface="Microsoft YaHei" charset="0"/>
                <a:ea typeface="Microsoft YaHei" charset="0"/>
                <a:cs typeface="Microsoft YaHei" charset="0"/>
              </a:rPr>
              <a:t>、经济上，资本主义经济占主导地位</a:t>
            </a:r>
          </a:p>
          <a:p>
            <a:pPr algn="just">
              <a:lnSpc>
                <a:spcPct val="150000"/>
              </a:lnSpc>
            </a:pPr>
            <a:r>
              <a:rPr lang="en-US" altLang="zh-CN" sz="2400" kern="100" dirty="0">
                <a:latin typeface="Microsoft YaHei" charset="0"/>
                <a:ea typeface="Microsoft YaHei" charset="0"/>
                <a:cs typeface="Microsoft YaHei" charset="0"/>
              </a:rPr>
              <a:t>C </a:t>
            </a:r>
            <a:r>
              <a:rPr lang="zh-CN" altLang="en-US" sz="2400" kern="100" dirty="0">
                <a:latin typeface="Microsoft YaHei" charset="0"/>
                <a:ea typeface="Microsoft YaHei" charset="0"/>
                <a:cs typeface="Microsoft YaHei" charset="0"/>
              </a:rPr>
              <a:t>、思想文化上，厉行专制主义，大兴文字狱</a:t>
            </a:r>
          </a:p>
          <a:p>
            <a:pPr algn="just">
              <a:lnSpc>
                <a:spcPct val="150000"/>
              </a:lnSpc>
            </a:pPr>
            <a:r>
              <a:rPr lang="en-US" altLang="zh-CN" sz="2400" kern="100" dirty="0">
                <a:latin typeface="Microsoft YaHei" charset="0"/>
                <a:ea typeface="Microsoft YaHei" charset="0"/>
                <a:cs typeface="Microsoft YaHei" charset="0"/>
              </a:rPr>
              <a:t>D </a:t>
            </a:r>
            <a:r>
              <a:rPr lang="zh-CN" altLang="en-US" sz="2400" kern="100" dirty="0">
                <a:latin typeface="Microsoft YaHei" charset="0"/>
                <a:ea typeface="Microsoft YaHei" charset="0"/>
                <a:cs typeface="Microsoft YaHei" charset="0"/>
              </a:rPr>
              <a:t>、军事上，军力衰败，军备废弛，军纪荡然</a:t>
            </a:r>
          </a:p>
        </p:txBody>
      </p:sp>
    </p:spTree>
    <p:extLst>
      <p:ext uri="{BB962C8B-B14F-4D97-AF65-F5344CB8AC3E}">
        <p14:creationId xmlns:p14="http://schemas.microsoft.com/office/powerpoint/2010/main" val="769344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矩形 2"/>
          <p:cNvSpPr/>
          <p:nvPr/>
        </p:nvSpPr>
        <p:spPr>
          <a:xfrm>
            <a:off x="838200" y="1594574"/>
            <a:ext cx="11239500" cy="2862322"/>
          </a:xfrm>
          <a:prstGeom prst="rect">
            <a:avLst/>
          </a:prstGeom>
        </p:spPr>
        <p:txBody>
          <a:bodyPr wrap="square">
            <a:spAutoFit/>
          </a:bodyPr>
          <a:lstStyle/>
          <a:p>
            <a:pPr algn="just">
              <a:lnSpc>
                <a:spcPct val="150000"/>
              </a:lnSpc>
            </a:pPr>
            <a:r>
              <a:rPr lang="zh-CN" altLang="en-US" sz="2400" kern="100" dirty="0">
                <a:latin typeface="Microsoft YaHei" charset="0"/>
                <a:ea typeface="Microsoft YaHei" charset="0"/>
                <a:cs typeface="Microsoft YaHei" charset="0"/>
              </a:rPr>
              <a:t>乾隆朝后期，清王朝由盛转衰的表现不包括（ </a:t>
            </a:r>
            <a:r>
              <a:rPr lang="zh-CN" altLang="en-US" sz="2400" kern="100" dirty="0" smtClean="0">
                <a:latin typeface="Microsoft YaHei" charset="0"/>
                <a:ea typeface="Microsoft YaHei" charset="0"/>
                <a:cs typeface="Microsoft YaHei" charset="0"/>
              </a:rPr>
              <a:t>）</a:t>
            </a:r>
            <a:r>
              <a:rPr lang="zh-CN" altLang="en-US" sz="2400" kern="100" dirty="0">
                <a:latin typeface="Microsoft YaHei" charset="0"/>
                <a:ea typeface="Microsoft YaHei" charset="0"/>
                <a:cs typeface="Microsoft YaHei" charset="0"/>
              </a:rPr>
              <a:t/>
            </a:r>
            <a:br>
              <a:rPr lang="zh-CN" altLang="en-US" sz="2400" kern="100" dirty="0">
                <a:latin typeface="Microsoft YaHei" charset="0"/>
                <a:ea typeface="Microsoft YaHei" charset="0"/>
                <a:cs typeface="Microsoft YaHei" charset="0"/>
              </a:rPr>
            </a:br>
            <a:r>
              <a:rPr lang="en-US" altLang="zh-CN" sz="2400" kern="100" dirty="0">
                <a:latin typeface="Microsoft YaHei" charset="0"/>
                <a:ea typeface="Microsoft YaHei" charset="0"/>
                <a:cs typeface="Microsoft YaHei" charset="0"/>
              </a:rPr>
              <a:t>A </a:t>
            </a:r>
            <a:r>
              <a:rPr lang="zh-CN" altLang="en-US" sz="2400" kern="100" dirty="0">
                <a:latin typeface="Microsoft YaHei" charset="0"/>
                <a:ea typeface="Microsoft YaHei" charset="0"/>
                <a:cs typeface="Microsoft YaHei" charset="0"/>
              </a:rPr>
              <a:t>、中央集权进一步强化，官僚机构膨胀</a:t>
            </a:r>
          </a:p>
          <a:p>
            <a:pPr algn="just">
              <a:lnSpc>
                <a:spcPct val="150000"/>
              </a:lnSpc>
            </a:pPr>
            <a:r>
              <a:rPr lang="en-US" altLang="zh-CN" sz="2400" kern="100" dirty="0">
                <a:solidFill>
                  <a:srgbClr val="C00000"/>
                </a:solidFill>
                <a:latin typeface="Microsoft YaHei" charset="0"/>
                <a:ea typeface="Microsoft YaHei" charset="0"/>
                <a:cs typeface="Microsoft YaHei" charset="0"/>
              </a:rPr>
              <a:t>B </a:t>
            </a:r>
            <a:r>
              <a:rPr lang="zh-CN" altLang="en-US" sz="2400" kern="100" dirty="0">
                <a:solidFill>
                  <a:srgbClr val="C00000"/>
                </a:solidFill>
                <a:latin typeface="Microsoft YaHei" charset="0"/>
                <a:ea typeface="Microsoft YaHei" charset="0"/>
                <a:cs typeface="Microsoft YaHei" charset="0"/>
              </a:rPr>
              <a:t>、经济上，资本主义经济占主导地位</a:t>
            </a:r>
          </a:p>
          <a:p>
            <a:pPr algn="just">
              <a:lnSpc>
                <a:spcPct val="150000"/>
              </a:lnSpc>
            </a:pPr>
            <a:r>
              <a:rPr lang="en-US" altLang="zh-CN" sz="2400" kern="100" dirty="0">
                <a:latin typeface="Microsoft YaHei" charset="0"/>
                <a:ea typeface="Microsoft YaHei" charset="0"/>
                <a:cs typeface="Microsoft YaHei" charset="0"/>
              </a:rPr>
              <a:t>C </a:t>
            </a:r>
            <a:r>
              <a:rPr lang="zh-CN" altLang="en-US" sz="2400" kern="100" dirty="0">
                <a:latin typeface="Microsoft YaHei" charset="0"/>
                <a:ea typeface="Microsoft YaHei" charset="0"/>
                <a:cs typeface="Microsoft YaHei" charset="0"/>
              </a:rPr>
              <a:t>、思想文化上，厉行专制主义，大兴文字狱</a:t>
            </a:r>
          </a:p>
          <a:p>
            <a:pPr algn="just">
              <a:lnSpc>
                <a:spcPct val="150000"/>
              </a:lnSpc>
            </a:pPr>
            <a:r>
              <a:rPr lang="en-US" altLang="zh-CN" sz="2400" kern="100" dirty="0">
                <a:latin typeface="Microsoft YaHei" charset="0"/>
                <a:ea typeface="Microsoft YaHei" charset="0"/>
                <a:cs typeface="Microsoft YaHei" charset="0"/>
              </a:rPr>
              <a:t>D </a:t>
            </a:r>
            <a:r>
              <a:rPr lang="zh-CN" altLang="en-US" sz="2400" kern="100" dirty="0">
                <a:latin typeface="Microsoft YaHei" charset="0"/>
                <a:ea typeface="Microsoft YaHei" charset="0"/>
                <a:cs typeface="Microsoft YaHei" charset="0"/>
              </a:rPr>
              <a:t>、军事上，军力衰败，军备废弛，军纪荡然</a:t>
            </a:r>
          </a:p>
        </p:txBody>
      </p:sp>
    </p:spTree>
    <p:extLst>
      <p:ext uri="{BB962C8B-B14F-4D97-AF65-F5344CB8AC3E}">
        <p14:creationId xmlns:p14="http://schemas.microsoft.com/office/powerpoint/2010/main" val="1391856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9268" y="965036"/>
            <a:ext cx="12355648" cy="4524315"/>
          </a:xfrm>
          <a:prstGeom prst="rect">
            <a:avLst/>
          </a:prstGeom>
        </p:spPr>
        <p:txBody>
          <a:bodyPr wrap="square">
            <a:spAutoFit/>
          </a:bodyPr>
          <a:lstStyle>
            <a:defPPr>
              <a:defRPr lang="zh-CN"/>
            </a:defPPr>
            <a:lvl1pPr algn="just">
              <a:lnSpc>
                <a:spcPct val="150000"/>
              </a:lnSpc>
              <a:defRPr sz="3200" kern="100">
                <a:latin typeface="Microsoft YaHei" charset="0"/>
                <a:ea typeface="Microsoft YaHei" charset="0"/>
                <a:cs typeface="Microsoft YaHei" charset="0"/>
              </a:defRPr>
            </a:lvl1pPr>
          </a:lstStyle>
          <a:p>
            <a:r>
              <a:rPr lang="zh-CN" altLang="zh-CN" sz="2400" dirty="0" smtClean="0"/>
              <a:t>鸦片战争</a:t>
            </a:r>
            <a:r>
              <a:rPr lang="zh-CN" altLang="zh-CN" sz="2400" dirty="0"/>
              <a:t>前中国封建社会的主要矛盾（ </a:t>
            </a:r>
            <a:r>
              <a:rPr lang="en-US" altLang="zh-CN" sz="2400" dirty="0"/>
              <a:t> </a:t>
            </a:r>
            <a:r>
              <a:rPr lang="zh-CN" altLang="en-US" sz="2400" dirty="0"/>
              <a:t>  </a:t>
            </a:r>
            <a:r>
              <a:rPr lang="en-US" altLang="zh-CN" sz="2400" dirty="0"/>
              <a:t>  </a:t>
            </a:r>
            <a:r>
              <a:rPr lang="zh-CN" altLang="zh-CN" sz="2400" dirty="0"/>
              <a:t>）</a:t>
            </a:r>
            <a:endParaRPr lang="en-US" altLang="zh-CN" sz="2400" dirty="0"/>
          </a:p>
          <a:p>
            <a:r>
              <a:rPr lang="zh-CN" altLang="en-US" sz="2400" dirty="0"/>
              <a:t>  </a:t>
            </a:r>
            <a:r>
              <a:rPr lang="en-US" altLang="zh-CN" sz="2400" dirty="0"/>
              <a:t>A</a:t>
            </a:r>
            <a:r>
              <a:rPr lang="zh-CN" altLang="en-US" sz="2400" dirty="0"/>
              <a:t>、</a:t>
            </a:r>
            <a:r>
              <a:rPr lang="zh-CN" altLang="zh-CN" sz="2400" dirty="0"/>
              <a:t>资产阶级和工人阶级的矛盾 </a:t>
            </a:r>
            <a:r>
              <a:rPr lang="en-US" altLang="zh-CN" sz="2400" dirty="0"/>
              <a:t>B</a:t>
            </a:r>
            <a:r>
              <a:rPr lang="zh-CN" altLang="en-US" sz="2400" dirty="0"/>
              <a:t>、</a:t>
            </a:r>
            <a:r>
              <a:rPr lang="zh-CN" altLang="zh-CN" sz="2400" dirty="0"/>
              <a:t>帝国主义和中华民族的矛盾</a:t>
            </a:r>
          </a:p>
          <a:p>
            <a:r>
              <a:rPr lang="zh-CN" altLang="en-US" sz="2400" dirty="0"/>
              <a:t>  </a:t>
            </a:r>
            <a:r>
              <a:rPr lang="en-US" altLang="zh-CN" sz="2400" dirty="0"/>
              <a:t>C</a:t>
            </a:r>
            <a:r>
              <a:rPr lang="zh-CN" altLang="zh-CN" sz="2400" dirty="0"/>
              <a:t>、地主阶级和农民阶级的矛盾</a:t>
            </a:r>
            <a:r>
              <a:rPr lang="zh-CN" altLang="en-US" sz="2400" dirty="0"/>
              <a:t> </a:t>
            </a:r>
            <a:r>
              <a:rPr lang="en-US" altLang="zh-CN" sz="2400" dirty="0"/>
              <a:t>D</a:t>
            </a:r>
            <a:r>
              <a:rPr lang="zh-CN" altLang="en-US" sz="2400" dirty="0"/>
              <a:t>、</a:t>
            </a:r>
            <a:r>
              <a:rPr lang="zh-CN" altLang="zh-CN" sz="2400" dirty="0"/>
              <a:t>封建主义和资本主义的矛盾</a:t>
            </a:r>
          </a:p>
          <a:p>
            <a:r>
              <a:rPr lang="en-US" altLang="zh-CN" sz="2400" dirty="0" smtClean="0"/>
              <a:t>1840</a:t>
            </a:r>
            <a:r>
              <a:rPr lang="zh-CN" altLang="en-US" sz="2400" dirty="0"/>
              <a:t>年鸦片战争前，中国社会的性质是（　  ）</a:t>
            </a:r>
          </a:p>
          <a:p>
            <a:r>
              <a:rPr lang="zh-CN" altLang="en-US" sz="2400" dirty="0"/>
              <a:t>  </a:t>
            </a:r>
            <a:r>
              <a:rPr lang="en-US" altLang="zh-CN" sz="2400" dirty="0"/>
              <a:t>A</a:t>
            </a:r>
            <a:r>
              <a:rPr lang="zh-CN" altLang="en-US" sz="2400" dirty="0"/>
              <a:t>．奴隶社会 </a:t>
            </a:r>
          </a:p>
          <a:p>
            <a:r>
              <a:rPr lang="zh-CN" altLang="en-US" sz="2400" dirty="0"/>
              <a:t>  </a:t>
            </a:r>
            <a:r>
              <a:rPr lang="en-US" altLang="zh-CN" sz="2400" dirty="0"/>
              <a:t>B</a:t>
            </a:r>
            <a:r>
              <a:rPr lang="zh-CN" altLang="en-US" sz="2400" dirty="0"/>
              <a:t>．封建社会 </a:t>
            </a:r>
          </a:p>
          <a:p>
            <a:r>
              <a:rPr lang="zh-CN" altLang="en-US" sz="2400" dirty="0"/>
              <a:t>  </a:t>
            </a:r>
            <a:r>
              <a:rPr lang="en-US" altLang="zh-CN" sz="2400" dirty="0"/>
              <a:t>C</a:t>
            </a:r>
            <a:r>
              <a:rPr lang="zh-CN" altLang="en-US" sz="2400" dirty="0"/>
              <a:t>．半殖民地半封建社会 </a:t>
            </a:r>
          </a:p>
          <a:p>
            <a:r>
              <a:rPr lang="zh-CN" altLang="en-US" sz="2400" dirty="0"/>
              <a:t>  </a:t>
            </a:r>
            <a:r>
              <a:rPr lang="en-US" altLang="zh-CN" sz="2400" dirty="0"/>
              <a:t>D</a:t>
            </a:r>
            <a:r>
              <a:rPr lang="zh-CN" altLang="en-US" sz="2400" dirty="0"/>
              <a:t>．资本主义社会 </a:t>
            </a:r>
          </a:p>
        </p:txBody>
      </p:sp>
    </p:spTree>
    <p:extLst>
      <p:ext uri="{BB962C8B-B14F-4D97-AF65-F5344CB8AC3E}">
        <p14:creationId xmlns:p14="http://schemas.microsoft.com/office/powerpoint/2010/main" val="34918336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98389" y="1007900"/>
            <a:ext cx="8882360" cy="4493537"/>
          </a:xfrm>
          <a:prstGeom prst="rect">
            <a:avLst/>
          </a:prstGeom>
        </p:spPr>
        <p:txBody>
          <a:bodyPr wrap="square">
            <a:spAutoFit/>
          </a:bodyPr>
          <a:lstStyle>
            <a:defPPr>
              <a:defRPr lang="zh-CN"/>
            </a:defPPr>
            <a:lvl1pPr algn="just">
              <a:lnSpc>
                <a:spcPct val="150000"/>
              </a:lnSpc>
              <a:defRPr sz="2400" kern="100">
                <a:latin typeface="Microsoft YaHei" charset="0"/>
                <a:ea typeface="Microsoft YaHei" charset="0"/>
                <a:cs typeface="Microsoft YaHei" charset="0"/>
              </a:defRPr>
            </a:lvl1pPr>
          </a:lstStyle>
          <a:p>
            <a:r>
              <a:rPr lang="zh-CN" altLang="zh-CN" dirty="0"/>
              <a:t>【</a:t>
            </a:r>
            <a:r>
              <a:rPr lang="en-US" altLang="zh-CN" dirty="0"/>
              <a:t>15</a:t>
            </a:r>
            <a:r>
              <a:rPr lang="zh-CN" altLang="en-US" dirty="0"/>
              <a:t>年</a:t>
            </a:r>
            <a:r>
              <a:rPr lang="en-US" altLang="zh-CN" dirty="0"/>
              <a:t>4</a:t>
            </a:r>
            <a:r>
              <a:rPr lang="zh-CN" altLang="en-US" dirty="0"/>
              <a:t>月</a:t>
            </a:r>
            <a:r>
              <a:rPr lang="en-US" altLang="zh-CN" dirty="0"/>
              <a:t>】</a:t>
            </a:r>
            <a:r>
              <a:rPr lang="zh-CN" altLang="zh-CN" dirty="0"/>
              <a:t>鸦片战争前中国封建社会的主要矛盾（ </a:t>
            </a:r>
            <a:r>
              <a:rPr lang="en-US" altLang="zh-CN" dirty="0"/>
              <a:t> </a:t>
            </a:r>
            <a:r>
              <a:rPr lang="en-US" altLang="zh-CN" dirty="0" smtClean="0"/>
              <a:t>  </a:t>
            </a:r>
            <a:r>
              <a:rPr lang="zh-CN" altLang="zh-CN" dirty="0" smtClean="0"/>
              <a:t>）</a:t>
            </a:r>
            <a:endParaRPr lang="en-US" altLang="zh-CN" dirty="0"/>
          </a:p>
          <a:p>
            <a:r>
              <a:rPr lang="zh-CN" altLang="en-US" dirty="0"/>
              <a:t>  </a:t>
            </a:r>
            <a:r>
              <a:rPr lang="en-US" altLang="zh-CN" dirty="0"/>
              <a:t>A</a:t>
            </a:r>
            <a:r>
              <a:rPr lang="zh-CN" altLang="en-US" dirty="0"/>
              <a:t>、</a:t>
            </a:r>
            <a:r>
              <a:rPr lang="zh-CN" altLang="zh-CN" dirty="0"/>
              <a:t>资产阶级和工人阶级的矛盾 </a:t>
            </a:r>
            <a:r>
              <a:rPr lang="en-US" altLang="zh-CN" dirty="0"/>
              <a:t>B</a:t>
            </a:r>
            <a:r>
              <a:rPr lang="zh-CN" altLang="en-US" dirty="0"/>
              <a:t>、</a:t>
            </a:r>
            <a:r>
              <a:rPr lang="zh-CN" altLang="zh-CN" dirty="0"/>
              <a:t>帝国主义和中华民族的矛盾</a:t>
            </a:r>
          </a:p>
          <a:p>
            <a:r>
              <a:rPr lang="zh-CN" altLang="en-US" dirty="0">
                <a:solidFill>
                  <a:srgbClr val="C00000"/>
                </a:solidFill>
              </a:rPr>
              <a:t>  </a:t>
            </a:r>
            <a:r>
              <a:rPr lang="en-US" altLang="zh-CN" dirty="0">
                <a:solidFill>
                  <a:srgbClr val="C00000"/>
                </a:solidFill>
              </a:rPr>
              <a:t>C</a:t>
            </a:r>
            <a:r>
              <a:rPr lang="zh-CN" altLang="zh-CN" dirty="0">
                <a:solidFill>
                  <a:srgbClr val="C00000"/>
                </a:solidFill>
              </a:rPr>
              <a:t>、地主阶级和农民阶级的矛盾</a:t>
            </a:r>
            <a:r>
              <a:rPr lang="zh-CN" altLang="en-US" dirty="0">
                <a:solidFill>
                  <a:srgbClr val="C00000"/>
                </a:solidFill>
              </a:rPr>
              <a:t> </a:t>
            </a:r>
            <a:r>
              <a:rPr lang="en-US" altLang="zh-CN" dirty="0"/>
              <a:t>D</a:t>
            </a:r>
            <a:r>
              <a:rPr lang="zh-CN" altLang="en-US" dirty="0"/>
              <a:t>、</a:t>
            </a:r>
            <a:r>
              <a:rPr lang="zh-CN" altLang="zh-CN" dirty="0"/>
              <a:t>封建主义和资本主义的矛盾</a:t>
            </a:r>
          </a:p>
          <a:p>
            <a:r>
              <a:rPr lang="en-US" altLang="zh-CN" dirty="0"/>
              <a:t>【17</a:t>
            </a:r>
            <a:r>
              <a:rPr lang="zh-CN" altLang="en-US" dirty="0"/>
              <a:t>年</a:t>
            </a:r>
            <a:r>
              <a:rPr lang="zh-CN" altLang="zh-CN" dirty="0"/>
              <a:t>4</a:t>
            </a:r>
            <a:r>
              <a:rPr lang="zh-CN" altLang="en-US" dirty="0"/>
              <a:t>月</a:t>
            </a:r>
            <a:r>
              <a:rPr lang="en-US" altLang="zh-CN" dirty="0"/>
              <a:t>】1840</a:t>
            </a:r>
            <a:r>
              <a:rPr lang="zh-CN" altLang="en-US" dirty="0"/>
              <a:t>年鸦片战争前，中国社会的性质是（  　） </a:t>
            </a:r>
          </a:p>
          <a:p>
            <a:r>
              <a:rPr lang="zh-CN" altLang="en-US" dirty="0"/>
              <a:t>  </a:t>
            </a:r>
            <a:r>
              <a:rPr lang="en-US" altLang="zh-CN" dirty="0"/>
              <a:t>A</a:t>
            </a:r>
            <a:r>
              <a:rPr lang="zh-CN" altLang="en-US" dirty="0"/>
              <a:t>．奴隶社会 </a:t>
            </a:r>
          </a:p>
          <a:p>
            <a:r>
              <a:rPr lang="zh-CN" altLang="en-US" dirty="0">
                <a:solidFill>
                  <a:srgbClr val="C00000"/>
                </a:solidFill>
              </a:rPr>
              <a:t>  </a:t>
            </a:r>
            <a:r>
              <a:rPr lang="en-US" altLang="zh-CN" dirty="0">
                <a:solidFill>
                  <a:srgbClr val="C00000"/>
                </a:solidFill>
              </a:rPr>
              <a:t>B</a:t>
            </a:r>
            <a:r>
              <a:rPr lang="zh-CN" altLang="en-US" dirty="0">
                <a:solidFill>
                  <a:srgbClr val="C00000"/>
                </a:solidFill>
              </a:rPr>
              <a:t>．封建社会</a:t>
            </a:r>
            <a:r>
              <a:rPr lang="zh-CN" altLang="en-US" dirty="0"/>
              <a:t> </a:t>
            </a:r>
          </a:p>
          <a:p>
            <a:r>
              <a:rPr lang="zh-CN" altLang="en-US" dirty="0"/>
              <a:t>  </a:t>
            </a:r>
            <a:r>
              <a:rPr lang="en-US" altLang="zh-CN" dirty="0"/>
              <a:t>C</a:t>
            </a:r>
            <a:r>
              <a:rPr lang="zh-CN" altLang="en-US" dirty="0"/>
              <a:t>．半殖民地半封建社会 </a:t>
            </a:r>
          </a:p>
          <a:p>
            <a:r>
              <a:rPr lang="zh-CN" altLang="en-US" dirty="0"/>
              <a:t>  </a:t>
            </a:r>
            <a:r>
              <a:rPr lang="en-US" altLang="zh-CN" dirty="0"/>
              <a:t>D</a:t>
            </a:r>
            <a:r>
              <a:rPr lang="zh-CN" altLang="en-US" dirty="0"/>
              <a:t>．资本主义社会 </a:t>
            </a:r>
          </a:p>
        </p:txBody>
      </p:sp>
    </p:spTree>
    <p:extLst>
      <p:ext uri="{BB962C8B-B14F-4D97-AF65-F5344CB8AC3E}">
        <p14:creationId xmlns:p14="http://schemas.microsoft.com/office/powerpoint/2010/main" val="34116958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H_SubTitle_1"/>
          <p:cNvSpPr/>
          <p:nvPr>
            <p:custDataLst>
              <p:tags r:id="rId2"/>
            </p:custDataLst>
          </p:nvPr>
        </p:nvSpPr>
        <p:spPr>
          <a:xfrm>
            <a:off x="1096037" y="2626653"/>
            <a:ext cx="1583332" cy="12301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lnSpcReduction="10000"/>
          </a:bodyPr>
          <a:lstStyle/>
          <a:p>
            <a:pPr algn="ctr">
              <a:lnSpc>
                <a:spcPct val="110000"/>
              </a:lnSpc>
              <a:defRPr/>
            </a:pPr>
            <a:r>
              <a:rPr lang="en-US" altLang="zh-CN" dirty="0" smtClean="0">
                <a:solidFill>
                  <a:srgbClr val="FFFFFF"/>
                </a:solidFill>
                <a:latin typeface="方正清刻本悦宋简体" panose="02000000000000000000" pitchFamily="2" charset="-122"/>
                <a:ea typeface="方正清刻本悦宋简体" panose="02000000000000000000" pitchFamily="2" charset="-122"/>
              </a:rPr>
              <a:t>1640</a:t>
            </a:r>
            <a:r>
              <a:rPr lang="zh-CN" altLang="en-US" dirty="0" smtClean="0">
                <a:solidFill>
                  <a:srgbClr val="FFFFFF"/>
                </a:solidFill>
                <a:latin typeface="方正清刻本悦宋简体" panose="02000000000000000000" pitchFamily="2" charset="-122"/>
                <a:ea typeface="方正清刻本悦宋简体" panose="02000000000000000000" pitchFamily="2" charset="-122"/>
              </a:rPr>
              <a:t>年英国</a:t>
            </a:r>
          </a:p>
          <a:p>
            <a:pPr algn="ctr">
              <a:lnSpc>
                <a:spcPct val="110000"/>
              </a:lnSpc>
              <a:defRPr/>
            </a:pPr>
            <a:r>
              <a:rPr lang="zh-CN" altLang="en-US" dirty="0" smtClean="0">
                <a:solidFill>
                  <a:srgbClr val="FFFFFF"/>
                </a:solidFill>
                <a:latin typeface="方正清刻本悦宋简体" panose="02000000000000000000" pitchFamily="2" charset="-122"/>
                <a:ea typeface="方正清刻本悦宋简体" panose="02000000000000000000" pitchFamily="2" charset="-122"/>
              </a:rPr>
              <a:t>资产阶级</a:t>
            </a:r>
            <a:endParaRPr lang="en-US" altLang="zh-CN" dirty="0" smtClean="0">
              <a:solidFill>
                <a:srgbClr val="FFFFFF"/>
              </a:solidFill>
              <a:latin typeface="方正清刻本悦宋简体" panose="02000000000000000000" pitchFamily="2" charset="-122"/>
              <a:ea typeface="方正清刻本悦宋简体" panose="02000000000000000000" pitchFamily="2" charset="-122"/>
            </a:endParaRPr>
          </a:p>
          <a:p>
            <a:pPr algn="ctr">
              <a:lnSpc>
                <a:spcPct val="110000"/>
              </a:lnSpc>
              <a:defRPr/>
            </a:pPr>
            <a:r>
              <a:rPr lang="zh-CN" altLang="en-US" dirty="0" smtClean="0">
                <a:solidFill>
                  <a:srgbClr val="FFFFFF"/>
                </a:solidFill>
                <a:latin typeface="方正清刻本悦宋简体" panose="02000000000000000000" pitchFamily="2" charset="-122"/>
                <a:ea typeface="方正清刻本悦宋简体" panose="02000000000000000000" pitchFamily="2" charset="-122"/>
              </a:rPr>
              <a:t>革命</a:t>
            </a:r>
            <a:endParaRPr lang="zh-CN" altLang="en-US" dirty="0">
              <a:solidFill>
                <a:srgbClr val="FFFFFF"/>
              </a:solidFill>
              <a:latin typeface="方正清刻本悦宋简体" panose="02000000000000000000" pitchFamily="2" charset="-122"/>
              <a:ea typeface="方正清刻本悦宋简体" panose="02000000000000000000" pitchFamily="2" charset="-122"/>
            </a:endParaRPr>
          </a:p>
        </p:txBody>
      </p:sp>
      <p:sp>
        <p:nvSpPr>
          <p:cNvPr id="26" name="MH_SubTitle_2"/>
          <p:cNvSpPr/>
          <p:nvPr>
            <p:custDataLst>
              <p:tags r:id="rId3"/>
            </p:custDataLst>
          </p:nvPr>
        </p:nvSpPr>
        <p:spPr>
          <a:xfrm>
            <a:off x="3802846" y="2661444"/>
            <a:ext cx="1555893" cy="1249308"/>
          </a:xfrm>
          <a:prstGeom prst="ellipse">
            <a:avLst/>
          </a:prstGeom>
          <a:solidFill>
            <a:srgbClr val="E29E8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rmAutofit/>
          </a:bodyPr>
          <a:lstStyle/>
          <a:p>
            <a:pPr lvl="0" algn="ctr">
              <a:defRPr/>
            </a:pPr>
            <a:r>
              <a:rPr lang="zh-CN" altLang="en-US" dirty="0">
                <a:solidFill>
                  <a:schemeClr val="tx1"/>
                </a:solidFill>
                <a:latin typeface="方正清刻本悦宋简体" panose="02000000000000000000" pitchFamily="2" charset="-122"/>
                <a:ea typeface="方正清刻本悦宋简体" panose="02000000000000000000" pitchFamily="2" charset="-122"/>
                <a:sym typeface="+mn-ea"/>
              </a:rPr>
              <a:t>工业革命</a:t>
            </a:r>
          </a:p>
        </p:txBody>
      </p:sp>
      <p:sp>
        <p:nvSpPr>
          <p:cNvPr id="45" name="MH_Desc_1"/>
          <p:cNvSpPr txBox="1"/>
          <p:nvPr>
            <p:custDataLst>
              <p:tags r:id="rId4"/>
            </p:custDataLst>
          </p:nvPr>
        </p:nvSpPr>
        <p:spPr>
          <a:xfrm>
            <a:off x="4734298" y="4660981"/>
            <a:ext cx="2346894" cy="632919"/>
          </a:xfrm>
          <a:prstGeom prst="rect">
            <a:avLst/>
          </a:prstGeom>
          <a:noFill/>
        </p:spPr>
        <p:txBody>
          <a:bodyPr lIns="0" tIns="0" rIns="0" bIns="0">
            <a:noAutofit/>
          </a:bodyPr>
          <a:lstStyle>
            <a:defPPr>
              <a:defRPr lang="zh-CN"/>
            </a:defPPr>
            <a:lvl1pPr>
              <a:lnSpc>
                <a:spcPct val="130000"/>
              </a:lnSpc>
              <a:defRPr sz="1200"/>
            </a:lvl1pPr>
          </a:lstStyle>
          <a:p>
            <a:pPr algn="dist">
              <a:lnSpc>
                <a:spcPct val="120000"/>
              </a:lnSpc>
              <a:defRPr/>
            </a:pPr>
            <a:r>
              <a:rPr lang="zh-CN" altLang="en-US" sz="6000" dirty="0" smtClean="0">
                <a:latin typeface="方正清刻本悦宋简体" panose="02000000000000000000" pitchFamily="2" charset="-122"/>
                <a:ea typeface="方正清刻本悦宋简体" panose="02000000000000000000" pitchFamily="2" charset="-122"/>
              </a:rPr>
              <a:t>世界</a:t>
            </a:r>
            <a:endParaRPr lang="zh-CN" altLang="en-US" sz="6000" dirty="0">
              <a:latin typeface="方正清刻本悦宋简体" panose="02000000000000000000" pitchFamily="2" charset="-122"/>
              <a:ea typeface="方正清刻本悦宋简体" panose="02000000000000000000" pitchFamily="2" charset="-122"/>
            </a:endParaRPr>
          </a:p>
        </p:txBody>
      </p:sp>
      <p:sp>
        <p:nvSpPr>
          <p:cNvPr id="35" name="MH_SubTitle_2"/>
          <p:cNvSpPr/>
          <p:nvPr>
            <p:custDataLst>
              <p:tags r:id="rId5"/>
            </p:custDataLst>
          </p:nvPr>
        </p:nvSpPr>
        <p:spPr>
          <a:xfrm>
            <a:off x="6485761" y="2678838"/>
            <a:ext cx="1534946" cy="1182864"/>
          </a:xfrm>
          <a:prstGeom prst="ellipse">
            <a:avLst/>
          </a:prstGeom>
          <a:solidFill>
            <a:srgbClr val="E29E8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rmAutofit/>
          </a:bodyPr>
          <a:lstStyle/>
          <a:p>
            <a:pPr algn="ctr"/>
            <a:r>
              <a:rPr lang="zh-CN" altLang="en-US" dirty="0">
                <a:solidFill>
                  <a:schemeClr val="tx1"/>
                </a:solidFill>
                <a:latin typeface="方正清刻本悦宋简体" panose="02000000000000000000" pitchFamily="2" charset="-122"/>
                <a:ea typeface="方正清刻本悦宋简体" panose="02000000000000000000" pitchFamily="2" charset="-122"/>
                <a:sym typeface="+mn-ea"/>
              </a:rPr>
              <a:t>商品市场</a:t>
            </a:r>
          </a:p>
          <a:p>
            <a:pPr algn="ctr"/>
            <a:r>
              <a:rPr lang="zh-CN" altLang="en-US" dirty="0">
                <a:solidFill>
                  <a:schemeClr val="tx1"/>
                </a:solidFill>
                <a:latin typeface="方正清刻本悦宋简体" panose="02000000000000000000" pitchFamily="2" charset="-122"/>
                <a:ea typeface="方正清刻本悦宋简体" panose="02000000000000000000" pitchFamily="2" charset="-122"/>
                <a:sym typeface="+mn-ea"/>
              </a:rPr>
              <a:t>原料产地</a:t>
            </a:r>
          </a:p>
        </p:txBody>
      </p:sp>
      <p:sp>
        <p:nvSpPr>
          <p:cNvPr id="46" name="MH_SubTitle_2"/>
          <p:cNvSpPr/>
          <p:nvPr>
            <p:custDataLst>
              <p:tags r:id="rId6"/>
            </p:custDataLst>
          </p:nvPr>
        </p:nvSpPr>
        <p:spPr>
          <a:xfrm>
            <a:off x="9153983" y="2739137"/>
            <a:ext cx="1528697" cy="1157354"/>
          </a:xfrm>
          <a:prstGeom prst="ellipse">
            <a:avLst/>
          </a:prstGeom>
          <a:solidFill>
            <a:srgbClr val="E29E8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rmAutofit/>
          </a:bodyPr>
          <a:lstStyle/>
          <a:p>
            <a:pPr algn="ctr"/>
            <a:r>
              <a:rPr lang="zh-CN" altLang="en-US" dirty="0">
                <a:solidFill>
                  <a:schemeClr val="tx1"/>
                </a:solidFill>
                <a:latin typeface="方正清刻本悦宋简体" panose="02000000000000000000" pitchFamily="2" charset="-122"/>
                <a:ea typeface="方正清刻本悦宋简体" panose="02000000000000000000" pitchFamily="2" charset="-122"/>
              </a:rPr>
              <a:t>殖民地</a:t>
            </a:r>
          </a:p>
        </p:txBody>
      </p:sp>
      <p:sp>
        <p:nvSpPr>
          <p:cNvPr id="13" name="文本框 12"/>
          <p:cNvSpPr txBox="1"/>
          <p:nvPr/>
        </p:nvSpPr>
        <p:spPr>
          <a:xfrm>
            <a:off x="509514" y="441660"/>
            <a:ext cx="7557521" cy="538994"/>
          </a:xfrm>
          <a:prstGeom prst="rect">
            <a:avLst/>
          </a:prstGeom>
          <a:noFill/>
        </p:spPr>
        <p:txBody>
          <a:bodyPr wrap="square" rtlCol="0">
            <a:spAutoFit/>
          </a:bodyPr>
          <a:lstStyle/>
          <a:p>
            <a:pPr lvl="0" algn="ctr">
              <a:lnSpc>
                <a:spcPct val="90000"/>
              </a:lnSpc>
              <a:spcBef>
                <a:spcPct val="0"/>
              </a:spcBef>
            </a:pPr>
            <a:r>
              <a:rPr lang="zh-CN" altLang="en-US" sz="3200" dirty="0">
                <a:latin typeface="方正清刻本悦宋简体" panose="02000000000000000000" pitchFamily="2" charset="-122"/>
                <a:ea typeface="方正清刻本悦宋简体" panose="02000000000000000000" pitchFamily="2" charset="-122"/>
                <a:cs typeface="+mj-cs"/>
              </a:rPr>
              <a:t>第一</a:t>
            </a:r>
            <a:r>
              <a:rPr lang="zh-CN" altLang="en-US" sz="3200" dirty="0" smtClean="0">
                <a:latin typeface="方正清刻本悦宋简体" panose="02000000000000000000" pitchFamily="2" charset="-122"/>
                <a:ea typeface="方正清刻本悦宋简体" panose="02000000000000000000" pitchFamily="2" charset="-122"/>
                <a:cs typeface="+mj-cs"/>
              </a:rPr>
              <a:t>节  鸦片战争</a:t>
            </a:r>
            <a:r>
              <a:rPr lang="zh-CN" altLang="en-US" sz="3200" dirty="0">
                <a:latin typeface="方正清刻本悦宋简体" panose="02000000000000000000" pitchFamily="2" charset="-122"/>
                <a:ea typeface="方正清刻本悦宋简体" panose="02000000000000000000" pitchFamily="2" charset="-122"/>
                <a:cs typeface="+mj-cs"/>
              </a:rPr>
              <a:t>前的中国和</a:t>
            </a:r>
            <a:r>
              <a:rPr lang="zh-CN" altLang="en-US" sz="3200" dirty="0" smtClean="0">
                <a:latin typeface="方正清刻本悦宋简体" panose="02000000000000000000" pitchFamily="2" charset="-122"/>
                <a:ea typeface="方正清刻本悦宋简体" panose="02000000000000000000" pitchFamily="2" charset="-122"/>
                <a:cs typeface="+mj-cs"/>
              </a:rPr>
              <a:t>世界   </a:t>
            </a:r>
            <a:endParaRPr lang="zh-CN" altLang="en-US" sz="3200" dirty="0">
              <a:latin typeface="方正清刻本悦宋简体" panose="02000000000000000000" pitchFamily="2" charset="-122"/>
              <a:ea typeface="方正清刻本悦宋简体" panose="02000000000000000000" pitchFamily="2" charset="-122"/>
              <a:cs typeface="+mj-cs"/>
            </a:endParaRPr>
          </a:p>
        </p:txBody>
      </p:sp>
      <p:sp>
        <p:nvSpPr>
          <p:cNvPr id="4" name="右箭头 3"/>
          <p:cNvSpPr/>
          <p:nvPr/>
        </p:nvSpPr>
        <p:spPr>
          <a:xfrm>
            <a:off x="2679369" y="3078924"/>
            <a:ext cx="1113504" cy="330506"/>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a:p>
        </p:txBody>
      </p:sp>
      <p:sp>
        <p:nvSpPr>
          <p:cNvPr id="16" name="右箭头 15"/>
          <p:cNvSpPr/>
          <p:nvPr/>
        </p:nvSpPr>
        <p:spPr>
          <a:xfrm>
            <a:off x="5354552" y="3109559"/>
            <a:ext cx="1113504" cy="330506"/>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a:p>
        </p:txBody>
      </p:sp>
      <p:sp>
        <p:nvSpPr>
          <p:cNvPr id="17" name="右箭头 16"/>
          <p:cNvSpPr/>
          <p:nvPr/>
        </p:nvSpPr>
        <p:spPr>
          <a:xfrm>
            <a:off x="8012336" y="3122798"/>
            <a:ext cx="1113504" cy="330506"/>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a:p>
        </p:txBody>
      </p:sp>
    </p:spTree>
    <p:custDataLst>
      <p:tags r:id="rId1"/>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矩形 2"/>
          <p:cNvSpPr/>
          <p:nvPr/>
        </p:nvSpPr>
        <p:spPr>
          <a:xfrm>
            <a:off x="838200" y="1837462"/>
            <a:ext cx="10744200" cy="2862322"/>
          </a:xfrm>
          <a:prstGeom prst="rect">
            <a:avLst/>
          </a:prstGeom>
        </p:spPr>
        <p:txBody>
          <a:bodyPr wrap="square">
            <a:spAutoFit/>
          </a:bodyPr>
          <a:lstStyle/>
          <a:p>
            <a:pPr algn="just">
              <a:lnSpc>
                <a:spcPct val="150000"/>
              </a:lnSpc>
            </a:pPr>
            <a:r>
              <a:rPr lang="zh-CN" altLang="en-US" sz="2400" kern="100" dirty="0">
                <a:latin typeface="Microsoft YaHei" charset="0"/>
                <a:ea typeface="Microsoft YaHei" charset="0"/>
                <a:cs typeface="Microsoft YaHei" charset="0"/>
              </a:rPr>
              <a:t>西方列强在资本主义制度确立和工业革命之后，其殖民扩张的主要目的是（ ）</a:t>
            </a:r>
          </a:p>
          <a:p>
            <a:pPr algn="just">
              <a:lnSpc>
                <a:spcPct val="150000"/>
              </a:lnSpc>
            </a:pPr>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海盗式掠夺土地</a:t>
            </a:r>
          </a:p>
          <a:p>
            <a:pPr algn="just">
              <a:lnSpc>
                <a:spcPct val="150000"/>
              </a:lnSpc>
            </a:pPr>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海盗式掠夺财物</a:t>
            </a:r>
          </a:p>
          <a:p>
            <a:pPr algn="just">
              <a:lnSpc>
                <a:spcPct val="150000"/>
              </a:lnSpc>
            </a:pPr>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传播资本主义科学技术</a:t>
            </a:r>
          </a:p>
          <a:p>
            <a:pPr algn="just">
              <a:lnSpc>
                <a:spcPct val="150000"/>
              </a:lnSpc>
            </a:pPr>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开辟商品倾销市场</a:t>
            </a:r>
          </a:p>
        </p:txBody>
      </p:sp>
    </p:spTree>
    <p:extLst>
      <p:ext uri="{BB962C8B-B14F-4D97-AF65-F5344CB8AC3E}">
        <p14:creationId xmlns:p14="http://schemas.microsoft.com/office/powerpoint/2010/main" val="450434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矩形 2"/>
          <p:cNvSpPr/>
          <p:nvPr/>
        </p:nvSpPr>
        <p:spPr>
          <a:xfrm>
            <a:off x="838200" y="1837462"/>
            <a:ext cx="10744200" cy="2862322"/>
          </a:xfrm>
          <a:prstGeom prst="rect">
            <a:avLst/>
          </a:prstGeom>
        </p:spPr>
        <p:txBody>
          <a:bodyPr wrap="square">
            <a:spAutoFit/>
          </a:bodyPr>
          <a:lstStyle/>
          <a:p>
            <a:pPr algn="just">
              <a:lnSpc>
                <a:spcPct val="150000"/>
              </a:lnSpc>
            </a:pPr>
            <a:r>
              <a:rPr lang="zh-CN" altLang="en-US" sz="2400" kern="100" dirty="0">
                <a:latin typeface="Microsoft YaHei" charset="0"/>
                <a:ea typeface="Microsoft YaHei" charset="0"/>
                <a:cs typeface="Microsoft YaHei" charset="0"/>
              </a:rPr>
              <a:t>西方列强在资本主义制度确立和工业革命之后，其殖民扩张的主要目的是（ ）</a:t>
            </a:r>
          </a:p>
          <a:p>
            <a:pPr algn="just">
              <a:lnSpc>
                <a:spcPct val="150000"/>
              </a:lnSpc>
            </a:pPr>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海盗式掠夺土地</a:t>
            </a:r>
          </a:p>
          <a:p>
            <a:pPr algn="just">
              <a:lnSpc>
                <a:spcPct val="150000"/>
              </a:lnSpc>
            </a:pPr>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海盗式掠夺财物</a:t>
            </a:r>
          </a:p>
          <a:p>
            <a:pPr algn="just">
              <a:lnSpc>
                <a:spcPct val="150000"/>
              </a:lnSpc>
            </a:pPr>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传播资本主义科学技术</a:t>
            </a:r>
          </a:p>
          <a:p>
            <a:pPr algn="just">
              <a:lnSpc>
                <a:spcPct val="150000"/>
              </a:lnSpc>
            </a:pPr>
            <a:r>
              <a:rPr lang="en-US" altLang="zh-CN" sz="2400" kern="100" dirty="0">
                <a:solidFill>
                  <a:srgbClr val="C00000"/>
                </a:solidFill>
                <a:latin typeface="Microsoft YaHei" charset="0"/>
                <a:ea typeface="Microsoft YaHei" charset="0"/>
                <a:cs typeface="Microsoft YaHei" charset="0"/>
              </a:rPr>
              <a:t>D:</a:t>
            </a:r>
            <a:r>
              <a:rPr lang="zh-CN" altLang="en-US" sz="2400" kern="100" dirty="0">
                <a:solidFill>
                  <a:srgbClr val="C00000"/>
                </a:solidFill>
                <a:latin typeface="Microsoft YaHei" charset="0"/>
                <a:ea typeface="Microsoft YaHei" charset="0"/>
                <a:cs typeface="Microsoft YaHei" charset="0"/>
              </a:rPr>
              <a:t>开辟商品倾销市场</a:t>
            </a:r>
          </a:p>
        </p:txBody>
      </p:sp>
    </p:spTree>
    <p:extLst>
      <p:ext uri="{BB962C8B-B14F-4D97-AF65-F5344CB8AC3E}">
        <p14:creationId xmlns:p14="http://schemas.microsoft.com/office/powerpoint/2010/main" val="1143291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矩形 2"/>
          <p:cNvSpPr/>
          <p:nvPr/>
        </p:nvSpPr>
        <p:spPr>
          <a:xfrm>
            <a:off x="838200" y="1833086"/>
            <a:ext cx="6096000" cy="2862322"/>
          </a:xfrm>
          <a:prstGeom prst="rect">
            <a:avLst/>
          </a:prstGeom>
        </p:spPr>
        <p:txBody>
          <a:bodyPr wrap="square">
            <a:spAutoFit/>
          </a:bodyPr>
          <a:lstStyle/>
          <a:p>
            <a:pPr algn="just">
              <a:lnSpc>
                <a:spcPct val="150000"/>
              </a:lnSpc>
            </a:pPr>
            <a:r>
              <a:rPr lang="zh-CN" altLang="en-US" sz="2400" kern="100" dirty="0">
                <a:latin typeface="Microsoft YaHei" charset="0"/>
                <a:ea typeface="Microsoft YaHei" charset="0"/>
                <a:cs typeface="Microsoft YaHei" charset="0"/>
              </a:rPr>
              <a:t>西方列强早期殖民扩张的主要目的是（ ）</a:t>
            </a:r>
          </a:p>
          <a:p>
            <a:pPr algn="just">
              <a:lnSpc>
                <a:spcPct val="150000"/>
              </a:lnSpc>
            </a:pPr>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发展世界贸易</a:t>
            </a:r>
          </a:p>
          <a:p>
            <a:pPr algn="just">
              <a:lnSpc>
                <a:spcPct val="150000"/>
              </a:lnSpc>
            </a:pPr>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直接掠夺财富</a:t>
            </a:r>
          </a:p>
          <a:p>
            <a:pPr algn="just">
              <a:lnSpc>
                <a:spcPct val="150000"/>
              </a:lnSpc>
            </a:pPr>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掠夺工业原料</a:t>
            </a:r>
          </a:p>
          <a:p>
            <a:pPr algn="just">
              <a:lnSpc>
                <a:spcPct val="150000"/>
              </a:lnSpc>
            </a:pPr>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倾销过剩商品</a:t>
            </a:r>
          </a:p>
        </p:txBody>
      </p:sp>
    </p:spTree>
    <p:extLst>
      <p:ext uri="{BB962C8B-B14F-4D97-AF65-F5344CB8AC3E}">
        <p14:creationId xmlns:p14="http://schemas.microsoft.com/office/powerpoint/2010/main" val="1431303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矩形 2"/>
          <p:cNvSpPr/>
          <p:nvPr/>
        </p:nvSpPr>
        <p:spPr>
          <a:xfrm>
            <a:off x="838200" y="1833086"/>
            <a:ext cx="6096000" cy="2862322"/>
          </a:xfrm>
          <a:prstGeom prst="rect">
            <a:avLst/>
          </a:prstGeom>
        </p:spPr>
        <p:txBody>
          <a:bodyPr wrap="square">
            <a:spAutoFit/>
          </a:bodyPr>
          <a:lstStyle/>
          <a:p>
            <a:pPr algn="just">
              <a:lnSpc>
                <a:spcPct val="150000"/>
              </a:lnSpc>
            </a:pPr>
            <a:r>
              <a:rPr lang="zh-CN" altLang="en-US" sz="2400" kern="100" dirty="0">
                <a:latin typeface="Microsoft YaHei" charset="0"/>
                <a:ea typeface="Microsoft YaHei" charset="0"/>
                <a:cs typeface="Microsoft YaHei" charset="0"/>
              </a:rPr>
              <a:t>西方列强早期殖民扩张的主要目的是（ ）</a:t>
            </a:r>
          </a:p>
          <a:p>
            <a:pPr algn="just">
              <a:lnSpc>
                <a:spcPct val="150000"/>
              </a:lnSpc>
            </a:pPr>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发展世界贸易</a:t>
            </a:r>
          </a:p>
          <a:p>
            <a:pPr algn="just">
              <a:lnSpc>
                <a:spcPct val="150000"/>
              </a:lnSpc>
            </a:pPr>
            <a:r>
              <a:rPr lang="en-US" altLang="zh-CN" sz="2400" kern="100" dirty="0">
                <a:solidFill>
                  <a:srgbClr val="C00000"/>
                </a:solidFill>
                <a:latin typeface="Microsoft YaHei" charset="0"/>
                <a:ea typeface="Microsoft YaHei" charset="0"/>
                <a:cs typeface="Microsoft YaHei" charset="0"/>
              </a:rPr>
              <a:t>B:</a:t>
            </a:r>
            <a:r>
              <a:rPr lang="zh-CN" altLang="en-US" sz="2400" kern="100" dirty="0">
                <a:solidFill>
                  <a:srgbClr val="C00000"/>
                </a:solidFill>
                <a:latin typeface="Microsoft YaHei" charset="0"/>
                <a:ea typeface="Microsoft YaHei" charset="0"/>
                <a:cs typeface="Microsoft YaHei" charset="0"/>
              </a:rPr>
              <a:t>直接掠夺财富</a:t>
            </a:r>
          </a:p>
          <a:p>
            <a:pPr algn="just">
              <a:lnSpc>
                <a:spcPct val="150000"/>
              </a:lnSpc>
            </a:pPr>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掠夺工业原料</a:t>
            </a:r>
          </a:p>
          <a:p>
            <a:pPr algn="just">
              <a:lnSpc>
                <a:spcPct val="150000"/>
              </a:lnSpc>
            </a:pPr>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倾销过剩商品</a:t>
            </a:r>
          </a:p>
        </p:txBody>
      </p:sp>
    </p:spTree>
    <p:extLst>
      <p:ext uri="{BB962C8B-B14F-4D97-AF65-F5344CB8AC3E}">
        <p14:creationId xmlns:p14="http://schemas.microsoft.com/office/powerpoint/2010/main" val="1501428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矩形 2"/>
          <p:cNvSpPr/>
          <p:nvPr/>
        </p:nvSpPr>
        <p:spPr>
          <a:xfrm>
            <a:off x="838200" y="1823174"/>
            <a:ext cx="9848850" cy="2862322"/>
          </a:xfrm>
          <a:prstGeom prst="rect">
            <a:avLst/>
          </a:prstGeom>
        </p:spPr>
        <p:txBody>
          <a:bodyPr wrap="square">
            <a:spAutoFit/>
          </a:bodyPr>
          <a:lstStyle/>
          <a:p>
            <a:pPr algn="just">
              <a:lnSpc>
                <a:spcPct val="150000"/>
              </a:lnSpc>
            </a:pPr>
            <a:r>
              <a:rPr lang="en-US" altLang="zh-CN" sz="2400" kern="100" dirty="0">
                <a:latin typeface="Microsoft YaHei" charset="0"/>
                <a:ea typeface="Microsoft YaHei" charset="0"/>
                <a:cs typeface="Microsoft YaHei" charset="0"/>
              </a:rPr>
              <a:t>1836</a:t>
            </a:r>
            <a:r>
              <a:rPr lang="zh-CN" altLang="en-US" sz="2400" kern="100" dirty="0">
                <a:latin typeface="Microsoft YaHei" charset="0"/>
                <a:ea typeface="Microsoft YaHei" charset="0"/>
                <a:cs typeface="Microsoft YaHei" charset="0"/>
              </a:rPr>
              <a:t>年，扬言要用武力打开中国国门的驻华商务监督义律是（ ）</a:t>
            </a:r>
          </a:p>
          <a:p>
            <a:pPr algn="just">
              <a:lnSpc>
                <a:spcPct val="150000"/>
              </a:lnSpc>
            </a:pPr>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英国政府代表</a:t>
            </a:r>
          </a:p>
          <a:p>
            <a:pPr algn="just">
              <a:lnSpc>
                <a:spcPct val="150000"/>
              </a:lnSpc>
            </a:pPr>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美国政府代表</a:t>
            </a:r>
          </a:p>
          <a:p>
            <a:pPr algn="just">
              <a:lnSpc>
                <a:spcPct val="150000"/>
              </a:lnSpc>
            </a:pPr>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法国政府代表</a:t>
            </a:r>
          </a:p>
          <a:p>
            <a:pPr algn="just">
              <a:lnSpc>
                <a:spcPct val="150000"/>
              </a:lnSpc>
            </a:pPr>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俄国政府代表</a:t>
            </a:r>
          </a:p>
        </p:txBody>
      </p:sp>
    </p:spTree>
    <p:extLst>
      <p:ext uri="{BB962C8B-B14F-4D97-AF65-F5344CB8AC3E}">
        <p14:creationId xmlns:p14="http://schemas.microsoft.com/office/powerpoint/2010/main" val="803676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2" descr="看重播"/>
          <p:cNvPicPr>
            <a:picLocks noChangeAspect="1"/>
          </p:cNvPicPr>
          <p:nvPr/>
        </p:nvPicPr>
        <p:blipFill>
          <a:blip r:embed="rId2"/>
          <a:stretch>
            <a:fillRect/>
          </a:stretch>
        </p:blipFill>
        <p:spPr>
          <a:xfrm>
            <a:off x="48684" y="294217"/>
            <a:ext cx="12094633" cy="6269567"/>
          </a:xfrm>
          <a:prstGeom prst="rect">
            <a:avLst/>
          </a:prstGeom>
          <a:noFill/>
          <a:ln w="9525">
            <a:noFill/>
          </a:ln>
        </p:spPr>
      </p:pic>
    </p:spTree>
    <p:extLst>
      <p:ext uri="{BB962C8B-B14F-4D97-AF65-F5344CB8AC3E}">
        <p14:creationId xmlns:p14="http://schemas.microsoft.com/office/powerpoint/2010/main" val="21265852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矩形 2"/>
          <p:cNvSpPr/>
          <p:nvPr/>
        </p:nvSpPr>
        <p:spPr>
          <a:xfrm>
            <a:off x="838200" y="1823174"/>
            <a:ext cx="9848850" cy="2862322"/>
          </a:xfrm>
          <a:prstGeom prst="rect">
            <a:avLst/>
          </a:prstGeom>
        </p:spPr>
        <p:txBody>
          <a:bodyPr wrap="square">
            <a:spAutoFit/>
          </a:bodyPr>
          <a:lstStyle/>
          <a:p>
            <a:pPr algn="just">
              <a:lnSpc>
                <a:spcPct val="150000"/>
              </a:lnSpc>
            </a:pPr>
            <a:r>
              <a:rPr lang="en-US" altLang="zh-CN" sz="2400" kern="100" dirty="0">
                <a:latin typeface="Microsoft YaHei" charset="0"/>
                <a:ea typeface="Microsoft YaHei" charset="0"/>
                <a:cs typeface="Microsoft YaHei" charset="0"/>
              </a:rPr>
              <a:t>1836</a:t>
            </a:r>
            <a:r>
              <a:rPr lang="zh-CN" altLang="en-US" sz="2400" kern="100" dirty="0">
                <a:latin typeface="Microsoft YaHei" charset="0"/>
                <a:ea typeface="Microsoft YaHei" charset="0"/>
                <a:cs typeface="Microsoft YaHei" charset="0"/>
              </a:rPr>
              <a:t>年，扬言要用武力打开中国国门的驻华商务监督义律是（ ）</a:t>
            </a:r>
          </a:p>
          <a:p>
            <a:pPr algn="just">
              <a:lnSpc>
                <a:spcPct val="150000"/>
              </a:lnSpc>
            </a:pPr>
            <a:r>
              <a:rPr lang="en-US" altLang="zh-CN" sz="2400" kern="100" dirty="0">
                <a:solidFill>
                  <a:srgbClr val="C00000"/>
                </a:solidFill>
                <a:latin typeface="Microsoft YaHei" charset="0"/>
                <a:ea typeface="Microsoft YaHei" charset="0"/>
                <a:cs typeface="Microsoft YaHei" charset="0"/>
              </a:rPr>
              <a:t>A:</a:t>
            </a:r>
            <a:r>
              <a:rPr lang="zh-CN" altLang="en-US" sz="2400" kern="100" dirty="0">
                <a:solidFill>
                  <a:srgbClr val="C00000"/>
                </a:solidFill>
                <a:latin typeface="Microsoft YaHei" charset="0"/>
                <a:ea typeface="Microsoft YaHei" charset="0"/>
                <a:cs typeface="Microsoft YaHei" charset="0"/>
              </a:rPr>
              <a:t>英国政府代表</a:t>
            </a:r>
          </a:p>
          <a:p>
            <a:pPr algn="just">
              <a:lnSpc>
                <a:spcPct val="150000"/>
              </a:lnSpc>
            </a:pPr>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美国政府代表</a:t>
            </a:r>
          </a:p>
          <a:p>
            <a:pPr algn="just">
              <a:lnSpc>
                <a:spcPct val="150000"/>
              </a:lnSpc>
            </a:pPr>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法国政府代表</a:t>
            </a:r>
          </a:p>
          <a:p>
            <a:pPr algn="just">
              <a:lnSpc>
                <a:spcPct val="150000"/>
              </a:lnSpc>
            </a:pPr>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俄国政府代表</a:t>
            </a:r>
          </a:p>
        </p:txBody>
      </p:sp>
    </p:spTree>
    <p:extLst>
      <p:ext uri="{BB962C8B-B14F-4D97-AF65-F5344CB8AC3E}">
        <p14:creationId xmlns:p14="http://schemas.microsoft.com/office/powerpoint/2010/main" val="541311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96903" y="1554000"/>
            <a:ext cx="3508653" cy="461665"/>
          </a:xfrm>
          <a:prstGeom prst="rect">
            <a:avLst/>
          </a:prstGeom>
          <a:noFill/>
        </p:spPr>
        <p:txBody>
          <a:bodyPr vert="horz" wrap="square" rtlCol="0">
            <a:spAutoFit/>
          </a:bodyPr>
          <a:lstStyle/>
          <a:p>
            <a:pPr algn="dist"/>
            <a:r>
              <a:rPr lang="zh-CN" altLang="en-US" sz="2400" dirty="0" smtClean="0">
                <a:latin typeface="方正清刻本悦宋简体" panose="02000000000000000000" pitchFamily="2" charset="-122"/>
                <a:ea typeface="方正清刻本悦宋简体" panose="02000000000000000000" pitchFamily="2" charset="-122"/>
              </a:rPr>
              <a:t>一、列强对中国的侵略</a:t>
            </a:r>
            <a:endParaRPr lang="zh-CN" altLang="en-US" sz="2400" dirty="0">
              <a:latin typeface="方正清刻本悦宋简体" panose="02000000000000000000" pitchFamily="2" charset="-122"/>
              <a:ea typeface="方正清刻本悦宋简体" panose="02000000000000000000" pitchFamily="2" charset="-122"/>
            </a:endParaRPr>
          </a:p>
        </p:txBody>
      </p:sp>
      <p:sp>
        <p:nvSpPr>
          <p:cNvPr id="13" name="文本框 12"/>
          <p:cNvSpPr txBox="1"/>
          <p:nvPr/>
        </p:nvSpPr>
        <p:spPr>
          <a:xfrm>
            <a:off x="817987" y="441659"/>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a:t>
            </a:r>
            <a:r>
              <a:rPr lang="zh-CN" altLang="en-US" sz="2800" dirty="0">
                <a:latin typeface="方正清刻本悦宋简体" panose="02000000000000000000" pitchFamily="2" charset="-122"/>
                <a:ea typeface="方正清刻本悦宋简体" panose="02000000000000000000" pitchFamily="2" charset="-122"/>
                <a:cs typeface="+mj-cs"/>
              </a:rPr>
              <a:t>节资本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sp>
        <p:nvSpPr>
          <p:cNvPr id="2" name="文本框 1"/>
          <p:cNvSpPr txBox="1"/>
          <p:nvPr/>
        </p:nvSpPr>
        <p:spPr>
          <a:xfrm>
            <a:off x="1535447" y="1749751"/>
            <a:ext cx="7773805" cy="4293483"/>
          </a:xfrm>
          <a:prstGeom prst="rect">
            <a:avLst/>
          </a:prstGeom>
          <a:noFill/>
        </p:spPr>
        <p:txBody>
          <a:bodyPr wrap="square" rtlCol="0">
            <a:spAutoFit/>
          </a:bodyPr>
          <a:lstStyle/>
          <a:p>
            <a:pPr>
              <a:lnSpc>
                <a:spcPct val="250000"/>
              </a:lnSpc>
            </a:pPr>
            <a:r>
              <a:rPr lang="en-US" altLang="zh-CN" sz="2800" dirty="0" smtClean="0">
                <a:latin typeface="等线" panose="02010600030101010101" pitchFamily="2" charset="-122"/>
                <a:ea typeface="等线" panose="02010600030101010101" pitchFamily="2" charset="-122"/>
                <a:cs typeface="方正汉简简体" panose="03000509000000000000" pitchFamily="65" charset="-122"/>
              </a:rPr>
              <a:t>1</a:t>
            </a:r>
            <a:r>
              <a:rPr lang="zh-CN" altLang="en-US" sz="2800" dirty="0">
                <a:latin typeface="等线" panose="02010600030101010101" pitchFamily="2" charset="-122"/>
                <a:ea typeface="等线" panose="02010600030101010101" pitchFamily="2" charset="-122"/>
                <a:cs typeface="方正汉简简体" panose="03000509000000000000" pitchFamily="65" charset="-122"/>
              </a:rPr>
              <a:t>、</a:t>
            </a:r>
            <a:r>
              <a:rPr lang="zh-CN" altLang="en-US" sz="2800" b="1" u="sng" dirty="0">
                <a:solidFill>
                  <a:srgbClr val="C23C0D"/>
                </a:solidFill>
                <a:latin typeface="等线" panose="02010600030101010101" pitchFamily="2" charset="-122"/>
                <a:ea typeface="等线" panose="02010600030101010101" pitchFamily="2" charset="-122"/>
              </a:rPr>
              <a:t>军事</a:t>
            </a:r>
            <a:r>
              <a:rPr lang="zh-CN" altLang="en-US" sz="2800" b="1" u="sng" dirty="0" smtClean="0">
                <a:solidFill>
                  <a:srgbClr val="C23C0D"/>
                </a:solidFill>
                <a:latin typeface="等线" panose="02010600030101010101" pitchFamily="2" charset="-122"/>
                <a:ea typeface="等线" panose="02010600030101010101" pitchFamily="2" charset="-122"/>
              </a:rPr>
              <a:t>侵略</a:t>
            </a:r>
            <a:r>
              <a:rPr lang="zh-CN" altLang="en-US" sz="2800" dirty="0">
                <a:latin typeface="等线" panose="02010600030101010101" pitchFamily="2" charset="-122"/>
                <a:ea typeface="等线" panose="02010600030101010101" pitchFamily="2" charset="-122"/>
                <a:cs typeface="方正汉简简体" panose="03000509000000000000" pitchFamily="65" charset="-122"/>
              </a:rPr>
              <a:t> </a:t>
            </a:r>
            <a:r>
              <a:rPr lang="zh-CN" altLang="en-US" sz="2800" dirty="0" smtClean="0">
                <a:latin typeface="等线" panose="02010600030101010101" pitchFamily="2" charset="-122"/>
                <a:ea typeface="等线" panose="02010600030101010101" pitchFamily="2" charset="-122"/>
                <a:cs typeface="方正汉简简体" panose="03000509000000000000" pitchFamily="65" charset="-122"/>
              </a:rPr>
              <a:t> </a:t>
            </a:r>
            <a:r>
              <a:rPr lang="zh-CN" altLang="en-US" sz="2800" b="1" u="sng" dirty="0" smtClean="0">
                <a:solidFill>
                  <a:srgbClr val="C23C0D"/>
                </a:solidFill>
                <a:latin typeface="等线" panose="02010600030101010101" pitchFamily="2" charset="-122"/>
                <a:ea typeface="等线" panose="02010600030101010101" pitchFamily="2" charset="-122"/>
              </a:rPr>
              <a:t>首</a:t>
            </a:r>
            <a:r>
              <a:rPr lang="zh-CN" altLang="en-US" sz="2800" b="1" u="sng" dirty="0">
                <a:solidFill>
                  <a:srgbClr val="C23C0D"/>
                </a:solidFill>
                <a:latin typeface="等线" panose="02010600030101010101" pitchFamily="2" charset="-122"/>
                <a:ea typeface="等线" panose="02010600030101010101" pitchFamily="2" charset="-122"/>
              </a:rPr>
              <a:t>要的，主要</a:t>
            </a:r>
            <a:r>
              <a:rPr lang="zh-CN" altLang="en-US" sz="2800" b="1" u="sng" dirty="0" smtClean="0">
                <a:solidFill>
                  <a:srgbClr val="C23C0D"/>
                </a:solidFill>
                <a:latin typeface="等线" panose="02010600030101010101" pitchFamily="2" charset="-122"/>
                <a:ea typeface="等线" panose="02010600030101010101" pitchFamily="2" charset="-122"/>
              </a:rPr>
              <a:t>的</a:t>
            </a:r>
            <a:r>
              <a:rPr lang="zh-CN" altLang="en-US" sz="2800" dirty="0" smtClean="0">
                <a:solidFill>
                  <a:srgbClr val="C23C0D"/>
                </a:solidFill>
              </a:rPr>
              <a:t>★</a:t>
            </a:r>
            <a:endParaRPr lang="en-US" altLang="zh-CN" sz="2800" b="1" u="sng" dirty="0">
              <a:solidFill>
                <a:srgbClr val="C23C0D"/>
              </a:solidFill>
              <a:latin typeface="等线" panose="02010600030101010101" pitchFamily="2" charset="-122"/>
              <a:ea typeface="等线" panose="02010600030101010101" pitchFamily="2" charset="-122"/>
            </a:endParaRPr>
          </a:p>
          <a:p>
            <a:pPr>
              <a:lnSpc>
                <a:spcPct val="250000"/>
              </a:lnSpc>
            </a:pPr>
            <a:r>
              <a:rPr lang="en-US" altLang="zh-CN" sz="2800" dirty="0" smtClean="0">
                <a:latin typeface="等线" panose="02010600030101010101" pitchFamily="2" charset="-122"/>
                <a:ea typeface="等线" panose="02010600030101010101" pitchFamily="2" charset="-122"/>
                <a:cs typeface="方正汉简简体" panose="03000509000000000000" pitchFamily="65" charset="-122"/>
              </a:rPr>
              <a:t>2</a:t>
            </a:r>
            <a:r>
              <a:rPr lang="zh-CN" altLang="en-US" sz="2800" dirty="0">
                <a:latin typeface="等线" panose="02010600030101010101" pitchFamily="2" charset="-122"/>
                <a:ea typeface="等线" panose="02010600030101010101" pitchFamily="2" charset="-122"/>
                <a:cs typeface="方正汉简简体" panose="03000509000000000000" pitchFamily="65" charset="-122"/>
              </a:rPr>
              <a:t>、政治</a:t>
            </a:r>
            <a:r>
              <a:rPr lang="zh-CN" altLang="en-US" sz="2800" dirty="0" smtClean="0">
                <a:latin typeface="等线" panose="02010600030101010101" pitchFamily="2" charset="-122"/>
                <a:ea typeface="等线" panose="02010600030101010101" pitchFamily="2" charset="-122"/>
                <a:cs typeface="方正汉简简体" panose="03000509000000000000" pitchFamily="65" charset="-122"/>
              </a:rPr>
              <a:t>控制</a:t>
            </a:r>
            <a:endParaRPr lang="en-US" altLang="zh-CN" sz="2800" dirty="0" smtClean="0">
              <a:latin typeface="等线" panose="02010600030101010101" pitchFamily="2" charset="-122"/>
              <a:ea typeface="等线" panose="02010600030101010101" pitchFamily="2" charset="-122"/>
              <a:cs typeface="方正汉简简体" panose="03000509000000000000" pitchFamily="65" charset="-122"/>
            </a:endParaRPr>
          </a:p>
          <a:p>
            <a:pPr>
              <a:lnSpc>
                <a:spcPct val="250000"/>
              </a:lnSpc>
            </a:pPr>
            <a:r>
              <a:rPr lang="en-US" altLang="zh-CN" sz="2800" dirty="0" smtClean="0">
                <a:latin typeface="等线" panose="02010600030101010101" pitchFamily="2" charset="-122"/>
                <a:ea typeface="等线" panose="02010600030101010101" pitchFamily="2" charset="-122"/>
                <a:cs typeface="方正汉简简体" panose="03000509000000000000" pitchFamily="65" charset="-122"/>
              </a:rPr>
              <a:t>3</a:t>
            </a:r>
            <a:r>
              <a:rPr lang="zh-CN" altLang="en-US" sz="2800" dirty="0">
                <a:latin typeface="等线" panose="02010600030101010101" pitchFamily="2" charset="-122"/>
                <a:ea typeface="等线" panose="02010600030101010101" pitchFamily="2" charset="-122"/>
                <a:cs typeface="方正汉简简体" panose="03000509000000000000" pitchFamily="65" charset="-122"/>
              </a:rPr>
              <a:t>、文化</a:t>
            </a:r>
            <a:r>
              <a:rPr lang="zh-CN" altLang="en-US" sz="2800" dirty="0" smtClean="0">
                <a:latin typeface="等线" panose="02010600030101010101" pitchFamily="2" charset="-122"/>
                <a:ea typeface="等线" panose="02010600030101010101" pitchFamily="2" charset="-122"/>
                <a:cs typeface="方正汉简简体" panose="03000509000000000000" pitchFamily="65" charset="-122"/>
              </a:rPr>
              <a:t>渗透</a:t>
            </a:r>
            <a:endParaRPr lang="en-US" altLang="zh-CN" sz="2800" dirty="0" smtClean="0">
              <a:latin typeface="等线" panose="02010600030101010101" pitchFamily="2" charset="-122"/>
              <a:ea typeface="等线" panose="02010600030101010101" pitchFamily="2" charset="-122"/>
              <a:cs typeface="方正汉简简体" panose="03000509000000000000" pitchFamily="65" charset="-122"/>
            </a:endParaRPr>
          </a:p>
          <a:p>
            <a:pPr>
              <a:lnSpc>
                <a:spcPct val="250000"/>
              </a:lnSpc>
            </a:pPr>
            <a:r>
              <a:rPr lang="en-US" altLang="zh-CN" sz="2800" dirty="0" smtClean="0">
                <a:latin typeface="等线" panose="02010600030101010101" pitchFamily="2" charset="-122"/>
                <a:ea typeface="等线" panose="02010600030101010101" pitchFamily="2" charset="-122"/>
                <a:cs typeface="方正汉简简体" panose="03000509000000000000" pitchFamily="65" charset="-122"/>
              </a:rPr>
              <a:t>4</a:t>
            </a:r>
            <a:r>
              <a:rPr lang="zh-CN" altLang="en-US" sz="2800" dirty="0">
                <a:latin typeface="等线" panose="02010600030101010101" pitchFamily="2" charset="-122"/>
                <a:ea typeface="等线" panose="02010600030101010101" pitchFamily="2" charset="-122"/>
                <a:cs typeface="方正汉简简体" panose="03000509000000000000" pitchFamily="65" charset="-122"/>
              </a:rPr>
              <a:t>、</a:t>
            </a:r>
            <a:r>
              <a:rPr lang="zh-CN" altLang="en-US" sz="2800" dirty="0" smtClean="0">
                <a:latin typeface="等线" panose="02010600030101010101" pitchFamily="2" charset="-122"/>
                <a:ea typeface="等线" panose="02010600030101010101" pitchFamily="2" charset="-122"/>
                <a:cs typeface="方正汉简简体" panose="03000509000000000000" pitchFamily="65" charset="-122"/>
              </a:rPr>
              <a:t>经济掠夺</a:t>
            </a:r>
          </a:p>
        </p:txBody>
      </p:sp>
      <p:pic>
        <p:nvPicPr>
          <p:cNvPr id="5" name="图片 4"/>
          <p:cNvPicPr>
            <a:picLocks noChangeAspect="1"/>
          </p:cNvPicPr>
          <p:nvPr/>
        </p:nvPicPr>
        <p:blipFill>
          <a:blip r:embed="rId4"/>
          <a:stretch>
            <a:fillRect/>
          </a:stretch>
        </p:blipFill>
        <p:spPr>
          <a:xfrm>
            <a:off x="7210905" y="2305549"/>
            <a:ext cx="1572510" cy="501318"/>
          </a:xfrm>
          <a:prstGeom prst="rect">
            <a:avLst/>
          </a:prstGeom>
        </p:spPr>
      </p:pic>
      <p:pic>
        <p:nvPicPr>
          <p:cNvPr id="4" name="图片 3" descr="wKgB4lMO80WAffQlABOrhWZSb3I72.groupinfo.w600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9613" y="3166997"/>
            <a:ext cx="4172113" cy="2948293"/>
          </a:xfrm>
          <a:prstGeom prst="rect">
            <a:avLst/>
          </a:prstGeom>
        </p:spPr>
      </p:pic>
    </p:spTree>
    <p:custDataLst>
      <p:tags r:id="rId1"/>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矩形 2"/>
          <p:cNvSpPr/>
          <p:nvPr/>
        </p:nvSpPr>
        <p:spPr>
          <a:xfrm>
            <a:off x="838200" y="1780312"/>
            <a:ext cx="8910638" cy="2862322"/>
          </a:xfrm>
          <a:prstGeom prst="rect">
            <a:avLst/>
          </a:prstGeom>
        </p:spPr>
        <p:txBody>
          <a:bodyPr wrap="square">
            <a:spAutoFit/>
          </a:bodyPr>
          <a:lstStyle/>
          <a:p>
            <a:pPr algn="just">
              <a:lnSpc>
                <a:spcPct val="150000"/>
              </a:lnSpc>
            </a:pPr>
            <a:r>
              <a:rPr lang="zh-CN" altLang="en-US" sz="2400" kern="100" dirty="0">
                <a:latin typeface="Microsoft YaHei" charset="0"/>
                <a:ea typeface="Microsoft YaHei" charset="0"/>
                <a:cs typeface="Microsoft YaHei" charset="0"/>
              </a:rPr>
              <a:t>本</a:t>
            </a:r>
            <a:r>
              <a:rPr lang="en-US" altLang="zh-CN" sz="2400" kern="100" dirty="0">
                <a:latin typeface="Microsoft YaHei" charset="0"/>
                <a:ea typeface="Microsoft YaHei" charset="0"/>
                <a:cs typeface="Microsoft YaHei" charset="0"/>
              </a:rPr>
              <a:t>—</a:t>
            </a:r>
            <a:r>
              <a:rPr lang="zh-CN" altLang="en-US" sz="2400" kern="100" dirty="0">
                <a:latin typeface="Microsoft YaHei" charset="0"/>
                <a:ea typeface="Microsoft YaHei" charset="0"/>
                <a:cs typeface="Microsoft YaHei" charset="0"/>
              </a:rPr>
              <a:t>帝国主义列强对近代中国的侵略，首先和主要进行的是（ ）</a:t>
            </a:r>
          </a:p>
          <a:p>
            <a:pPr algn="just">
              <a:lnSpc>
                <a:spcPct val="150000"/>
              </a:lnSpc>
            </a:pPr>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军事侵略</a:t>
            </a:r>
          </a:p>
          <a:p>
            <a:pPr algn="just">
              <a:lnSpc>
                <a:spcPct val="150000"/>
              </a:lnSpc>
            </a:pPr>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政治控制</a:t>
            </a:r>
          </a:p>
          <a:p>
            <a:pPr algn="just">
              <a:lnSpc>
                <a:spcPct val="150000"/>
              </a:lnSpc>
            </a:pPr>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经济掠夺</a:t>
            </a:r>
          </a:p>
          <a:p>
            <a:pPr algn="just">
              <a:lnSpc>
                <a:spcPct val="150000"/>
              </a:lnSpc>
            </a:pPr>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文化渗透</a:t>
            </a:r>
          </a:p>
        </p:txBody>
      </p:sp>
    </p:spTree>
    <p:extLst>
      <p:ext uri="{BB962C8B-B14F-4D97-AF65-F5344CB8AC3E}">
        <p14:creationId xmlns:p14="http://schemas.microsoft.com/office/powerpoint/2010/main" val="878945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矩形 2"/>
          <p:cNvSpPr/>
          <p:nvPr/>
        </p:nvSpPr>
        <p:spPr>
          <a:xfrm>
            <a:off x="838200" y="1780312"/>
            <a:ext cx="8910638" cy="2862322"/>
          </a:xfrm>
          <a:prstGeom prst="rect">
            <a:avLst/>
          </a:prstGeom>
        </p:spPr>
        <p:txBody>
          <a:bodyPr wrap="square">
            <a:spAutoFit/>
          </a:bodyPr>
          <a:lstStyle/>
          <a:p>
            <a:pPr algn="just">
              <a:lnSpc>
                <a:spcPct val="150000"/>
              </a:lnSpc>
            </a:pPr>
            <a:r>
              <a:rPr lang="zh-CN" altLang="en-US" sz="2400" kern="100" dirty="0">
                <a:latin typeface="Microsoft YaHei" charset="0"/>
                <a:ea typeface="Microsoft YaHei" charset="0"/>
                <a:cs typeface="Microsoft YaHei" charset="0"/>
              </a:rPr>
              <a:t>本</a:t>
            </a:r>
            <a:r>
              <a:rPr lang="en-US" altLang="zh-CN" sz="2400" kern="100" dirty="0">
                <a:latin typeface="Microsoft YaHei" charset="0"/>
                <a:ea typeface="Microsoft YaHei" charset="0"/>
                <a:cs typeface="Microsoft YaHei" charset="0"/>
              </a:rPr>
              <a:t>—</a:t>
            </a:r>
            <a:r>
              <a:rPr lang="zh-CN" altLang="en-US" sz="2400" kern="100" dirty="0">
                <a:latin typeface="Microsoft YaHei" charset="0"/>
                <a:ea typeface="Microsoft YaHei" charset="0"/>
                <a:cs typeface="Microsoft YaHei" charset="0"/>
              </a:rPr>
              <a:t>帝国主义列强对近代中国的侵略，首先和主要进行的是（ ）</a:t>
            </a:r>
          </a:p>
          <a:p>
            <a:pPr algn="just">
              <a:lnSpc>
                <a:spcPct val="150000"/>
              </a:lnSpc>
            </a:pPr>
            <a:r>
              <a:rPr lang="en-US" altLang="zh-CN" sz="2400" kern="100" dirty="0">
                <a:solidFill>
                  <a:srgbClr val="C00000"/>
                </a:solidFill>
                <a:latin typeface="Microsoft YaHei" charset="0"/>
                <a:ea typeface="Microsoft YaHei" charset="0"/>
                <a:cs typeface="Microsoft YaHei" charset="0"/>
              </a:rPr>
              <a:t>A:</a:t>
            </a:r>
            <a:r>
              <a:rPr lang="zh-CN" altLang="en-US" sz="2400" kern="100" dirty="0">
                <a:solidFill>
                  <a:srgbClr val="C00000"/>
                </a:solidFill>
                <a:latin typeface="Microsoft YaHei" charset="0"/>
                <a:ea typeface="Microsoft YaHei" charset="0"/>
                <a:cs typeface="Microsoft YaHei" charset="0"/>
              </a:rPr>
              <a:t>军事侵略</a:t>
            </a:r>
          </a:p>
          <a:p>
            <a:pPr algn="just">
              <a:lnSpc>
                <a:spcPct val="150000"/>
              </a:lnSpc>
            </a:pPr>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政治控制</a:t>
            </a:r>
          </a:p>
          <a:p>
            <a:pPr algn="just">
              <a:lnSpc>
                <a:spcPct val="150000"/>
              </a:lnSpc>
            </a:pPr>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经济掠夺</a:t>
            </a:r>
          </a:p>
          <a:p>
            <a:pPr algn="just">
              <a:lnSpc>
                <a:spcPct val="150000"/>
              </a:lnSpc>
            </a:pPr>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文化渗透</a:t>
            </a:r>
          </a:p>
        </p:txBody>
      </p:sp>
    </p:spTree>
    <p:extLst>
      <p:ext uri="{BB962C8B-B14F-4D97-AF65-F5344CB8AC3E}">
        <p14:creationId xmlns:p14="http://schemas.microsoft.com/office/powerpoint/2010/main" val="1700390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MH_Other_1"/>
          <p:cNvSpPr/>
          <p:nvPr>
            <p:custDataLst>
              <p:tags r:id="rId2"/>
            </p:custDataLst>
          </p:nvPr>
        </p:nvSpPr>
        <p:spPr>
          <a:xfrm>
            <a:off x="727113" y="2721166"/>
            <a:ext cx="11049948" cy="3503364"/>
          </a:xfrm>
          <a:prstGeom prst="rect">
            <a:avLst/>
          </a:prstGeom>
          <a:solidFill>
            <a:srgbClr val="C00000">
              <a:alpha val="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a:p>
        </p:txBody>
      </p:sp>
      <p:grpSp>
        <p:nvGrpSpPr>
          <p:cNvPr id="15" name="组合 14"/>
          <p:cNvGrpSpPr/>
          <p:nvPr/>
        </p:nvGrpSpPr>
        <p:grpSpPr>
          <a:xfrm>
            <a:off x="1294480" y="3654579"/>
            <a:ext cx="9705860" cy="977900"/>
            <a:chOff x="1277957" y="3489326"/>
            <a:chExt cx="9705860" cy="977900"/>
          </a:xfrm>
        </p:grpSpPr>
        <p:cxnSp>
          <p:nvCxnSpPr>
            <p:cNvPr id="3" name="MH_Other_2"/>
            <p:cNvCxnSpPr/>
            <p:nvPr>
              <p:custDataLst>
                <p:tags r:id="rId4"/>
              </p:custDataLst>
            </p:nvPr>
          </p:nvCxnSpPr>
          <p:spPr>
            <a:xfrm flipV="1">
              <a:off x="1277957" y="4348163"/>
              <a:ext cx="9705860" cy="0"/>
            </a:xfrm>
            <a:prstGeom prst="line">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894634" y="3489326"/>
              <a:ext cx="1495425" cy="977900"/>
              <a:chOff x="2346326" y="3489326"/>
              <a:chExt cx="1495425" cy="977900"/>
            </a:xfrm>
          </p:grpSpPr>
          <p:sp>
            <p:nvSpPr>
              <p:cNvPr id="5" name="MH_Other_3"/>
              <p:cNvSpPr/>
              <p:nvPr>
                <p:custDataLst>
                  <p:tags r:id="rId5"/>
                </p:custDataLst>
              </p:nvPr>
            </p:nvSpPr>
            <p:spPr>
              <a:xfrm>
                <a:off x="2987675" y="4292601"/>
                <a:ext cx="173038" cy="1746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a:p>
            </p:txBody>
          </p:sp>
          <p:cxnSp>
            <p:nvCxnSpPr>
              <p:cNvPr id="7" name="MH_Other_4"/>
              <p:cNvCxnSpPr>
                <a:stCxn id="5" idx="0"/>
              </p:cNvCxnSpPr>
              <p:nvPr>
                <p:custDataLst>
                  <p:tags r:id="rId6"/>
                </p:custDataLst>
              </p:nvPr>
            </p:nvCxnSpPr>
            <p:spPr>
              <a:xfrm flipH="1" flipV="1">
                <a:off x="3073400" y="3910014"/>
                <a:ext cx="0" cy="3825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MH_SubTitle_1"/>
              <p:cNvSpPr txBox="1">
                <a:spLocks/>
              </p:cNvSpPr>
              <p:nvPr>
                <p:custDataLst>
                  <p:tags r:id="rId7"/>
                </p:custDataLst>
              </p:nvPr>
            </p:nvSpPr>
            <p:spPr>
              <a:xfrm>
                <a:off x="2346326" y="3489326"/>
                <a:ext cx="1495425" cy="422275"/>
              </a:xfrm>
              <a:prstGeom prst="rect">
                <a:avLst/>
              </a:prstGeom>
              <a:noFill/>
            </p:spPr>
            <p:txBody>
              <a:bodyPr>
                <a:normAutofit lnSpcReduction="10000"/>
              </a:bodyPr>
              <a:lstStyle>
                <a:defPPr>
                  <a:defRPr lang="zh-CN"/>
                </a:defPPr>
                <a:lvl1pPr>
                  <a:lnSpc>
                    <a:spcPct val="130000"/>
                  </a:lnSpc>
                  <a:defRPr sz="1200"/>
                </a:lvl1pPr>
              </a:lstStyle>
              <a:p>
                <a:pPr algn="ctr">
                  <a:defRPr/>
                </a:pPr>
                <a:r>
                  <a:rPr lang="en-US" altLang="zh-CN" sz="1800" b="1" dirty="0" smtClean="0">
                    <a:solidFill>
                      <a:srgbClr val="C00000"/>
                    </a:solidFill>
                  </a:rPr>
                  <a:t>1840</a:t>
                </a:r>
                <a:r>
                  <a:rPr lang="zh-CN" altLang="en-US" sz="1800" b="1" dirty="0" smtClean="0">
                    <a:solidFill>
                      <a:srgbClr val="C00000"/>
                    </a:solidFill>
                  </a:rPr>
                  <a:t>年</a:t>
                </a:r>
                <a:endParaRPr lang="zh-CN" altLang="en-US" sz="1800" b="1" dirty="0">
                  <a:solidFill>
                    <a:srgbClr val="C00000"/>
                  </a:solidFill>
                </a:endParaRPr>
              </a:p>
            </p:txBody>
          </p:sp>
        </p:grpSp>
      </p:grpSp>
      <p:sp>
        <p:nvSpPr>
          <p:cNvPr id="2072" name="MH_PageTitle"/>
          <p:cNvSpPr>
            <a:spLocks noGrp="1"/>
          </p:cNvSpPr>
          <p:nvPr>
            <p:ph type="title"/>
            <p:custDataLst>
              <p:tags r:id="rId3"/>
            </p:custDataLst>
          </p:nvPr>
        </p:nvSpPr>
        <p:spPr/>
        <p:txBody>
          <a:bodyPr/>
          <a:lstStyle/>
          <a:p>
            <a:r>
              <a:rPr lang="zh-CN" altLang="en-US" dirty="0"/>
              <a:t>中国近现代史时间轴</a:t>
            </a:r>
            <a:r>
              <a:rPr lang="en-US" altLang="zh-CN" dirty="0"/>
              <a:t>——</a:t>
            </a:r>
            <a:r>
              <a:rPr lang="zh-CN" altLang="en-US" dirty="0"/>
              <a:t>帝国主义侵略及中国的抗争部分 </a:t>
            </a:r>
            <a:endParaRPr lang="zh-CN" altLang="en-US" dirty="0" smtClean="0"/>
          </a:p>
        </p:txBody>
      </p:sp>
      <p:sp>
        <p:nvSpPr>
          <p:cNvPr id="36" name="文本框 35"/>
          <p:cNvSpPr txBox="1"/>
          <p:nvPr/>
        </p:nvSpPr>
        <p:spPr>
          <a:xfrm>
            <a:off x="278780" y="1099076"/>
            <a:ext cx="2984490" cy="461665"/>
          </a:xfrm>
          <a:prstGeom prst="rect">
            <a:avLst/>
          </a:prstGeom>
          <a:noFill/>
        </p:spPr>
        <p:txBody>
          <a:bodyPr wrap="square" rtlCol="0">
            <a:spAutoFit/>
          </a:bodyPr>
          <a:lstStyle/>
          <a:p>
            <a:pPr algn="dist"/>
            <a:r>
              <a:rPr lang="en-US" altLang="zh-CN" sz="2400" dirty="0" smtClean="0">
                <a:latin typeface="方正清刻本悦宋简体" panose="02000000000000000000" pitchFamily="2" charset="-122"/>
                <a:ea typeface="方正清刻本悦宋简体" panose="02000000000000000000" pitchFamily="2" charset="-122"/>
              </a:rPr>
              <a:t>(</a:t>
            </a:r>
            <a:r>
              <a:rPr lang="zh-CN" altLang="en-US" sz="2400" dirty="0" smtClean="0">
                <a:latin typeface="方正清刻本悦宋简体" panose="02000000000000000000" pitchFamily="2" charset="-122"/>
                <a:ea typeface="方正清刻本悦宋简体" panose="02000000000000000000" pitchFamily="2" charset="-122"/>
              </a:rPr>
              <a:t>一</a:t>
            </a:r>
            <a:r>
              <a:rPr lang="en-US" altLang="zh-CN" sz="2400" dirty="0" smtClean="0">
                <a:latin typeface="方正清刻本悦宋简体" panose="02000000000000000000" pitchFamily="2" charset="-122"/>
                <a:ea typeface="方正清刻本悦宋简体" panose="02000000000000000000" pitchFamily="2" charset="-122"/>
              </a:rPr>
              <a:t>)</a:t>
            </a:r>
            <a:r>
              <a:rPr lang="zh-CN" altLang="en-US" sz="2400" dirty="0" smtClean="0">
                <a:latin typeface="方正清刻本悦宋简体" panose="02000000000000000000" pitchFamily="2" charset="-122"/>
                <a:ea typeface="方正清刻本悦宋简体" panose="02000000000000000000" pitchFamily="2" charset="-122"/>
              </a:rPr>
              <a:t>、</a:t>
            </a:r>
            <a:r>
              <a:rPr lang="zh-CN" altLang="en-US" sz="2400" dirty="0">
                <a:latin typeface="方正清刻本悦宋简体" panose="02000000000000000000" pitchFamily="2" charset="-122"/>
                <a:ea typeface="方正清刻本悦宋简体" panose="02000000000000000000" pitchFamily="2" charset="-122"/>
              </a:rPr>
              <a:t>军事</a:t>
            </a:r>
            <a:r>
              <a:rPr lang="zh-CN" altLang="en-US" sz="2400" dirty="0" smtClean="0">
                <a:latin typeface="方正清刻本悦宋简体" panose="02000000000000000000" pitchFamily="2" charset="-122"/>
                <a:ea typeface="方正清刻本悦宋简体" panose="02000000000000000000" pitchFamily="2" charset="-122"/>
              </a:rPr>
              <a:t>侵略</a:t>
            </a:r>
            <a:r>
              <a:rPr lang="zh-CN" altLang="en-US" sz="2000" dirty="0" smtClean="0">
                <a:solidFill>
                  <a:srgbClr val="C00000"/>
                </a:solidFill>
              </a:rPr>
              <a:t>★</a:t>
            </a:r>
          </a:p>
        </p:txBody>
      </p:sp>
      <p:pic>
        <p:nvPicPr>
          <p:cNvPr id="37" name="Picture 2" descr="C:\Users\User\Documents\263EM\chuzi@sunlands.com\history\user\image\0a2b8d88-43cd-46c8-836a-beea4a59c9d9.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04246" y="1121552"/>
            <a:ext cx="1466400" cy="467490"/>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矩形 13"/>
          <p:cNvSpPr/>
          <p:nvPr/>
        </p:nvSpPr>
        <p:spPr>
          <a:xfrm>
            <a:off x="727112" y="1905918"/>
            <a:ext cx="11064381" cy="431861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594773" y="2059605"/>
            <a:ext cx="5392720" cy="523220"/>
          </a:xfrm>
          <a:prstGeom prst="rect">
            <a:avLst/>
          </a:prstGeom>
          <a:noFill/>
        </p:spPr>
        <p:txBody>
          <a:bodyPr wrap="square" rtlCol="0">
            <a:spAutoFit/>
          </a:bodyPr>
          <a:lstStyle/>
          <a:p>
            <a:r>
              <a:rPr lang="zh-CN" altLang="en-US" sz="2800" dirty="0" smtClean="0">
                <a:solidFill>
                  <a:srgbClr val="C00000"/>
                </a:solidFill>
                <a:latin typeface="+mj-ea"/>
                <a:ea typeface="+mj-ea"/>
              </a:rPr>
              <a:t>近代以来外敌侵略</a:t>
            </a:r>
            <a:endParaRPr lang="zh-CN" altLang="en-US" sz="2800" dirty="0">
              <a:solidFill>
                <a:srgbClr val="C00000"/>
              </a:solidFill>
              <a:latin typeface="+mj-ea"/>
              <a:ea typeface="+mj-ea"/>
            </a:endParaRPr>
          </a:p>
        </p:txBody>
      </p:sp>
    </p:spTree>
    <p:custDataLst>
      <p:tags r:id="rId1"/>
    </p:custDataLst>
    <p:extLst>
      <p:ext uri="{BB962C8B-B14F-4D97-AF65-F5344CB8AC3E}">
        <p14:creationId xmlns:p14="http://schemas.microsoft.com/office/powerpoint/2010/main" val="12681877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MH_Other_1"/>
          <p:cNvSpPr/>
          <p:nvPr>
            <p:custDataLst>
              <p:tags r:id="rId2"/>
            </p:custDataLst>
          </p:nvPr>
        </p:nvSpPr>
        <p:spPr>
          <a:xfrm>
            <a:off x="727113" y="2721166"/>
            <a:ext cx="11049948" cy="3503364"/>
          </a:xfrm>
          <a:prstGeom prst="rect">
            <a:avLst/>
          </a:prstGeom>
          <a:solidFill>
            <a:srgbClr val="C00000">
              <a:alpha val="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a:p>
        </p:txBody>
      </p:sp>
      <p:grpSp>
        <p:nvGrpSpPr>
          <p:cNvPr id="15" name="组合 14"/>
          <p:cNvGrpSpPr/>
          <p:nvPr/>
        </p:nvGrpSpPr>
        <p:grpSpPr>
          <a:xfrm>
            <a:off x="1022216" y="3064029"/>
            <a:ext cx="9978124" cy="1568450"/>
            <a:chOff x="1005693" y="2898776"/>
            <a:chExt cx="9978124" cy="1568450"/>
          </a:xfrm>
        </p:grpSpPr>
        <p:cxnSp>
          <p:nvCxnSpPr>
            <p:cNvPr id="3" name="MH_Other_2"/>
            <p:cNvCxnSpPr/>
            <p:nvPr>
              <p:custDataLst>
                <p:tags r:id="rId4"/>
              </p:custDataLst>
            </p:nvPr>
          </p:nvCxnSpPr>
          <p:spPr>
            <a:xfrm flipV="1">
              <a:off x="1277957" y="4348163"/>
              <a:ext cx="9705860" cy="0"/>
            </a:xfrm>
            <a:prstGeom prst="line">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05693" y="2898776"/>
              <a:ext cx="3206553" cy="1568450"/>
              <a:chOff x="1457385" y="2898776"/>
              <a:chExt cx="3206553" cy="1568450"/>
            </a:xfrm>
          </p:grpSpPr>
          <p:sp>
            <p:nvSpPr>
              <p:cNvPr id="5" name="MH_Other_3"/>
              <p:cNvSpPr/>
              <p:nvPr>
                <p:custDataLst>
                  <p:tags r:id="rId5"/>
                </p:custDataLst>
              </p:nvPr>
            </p:nvSpPr>
            <p:spPr>
              <a:xfrm>
                <a:off x="2987675" y="4292601"/>
                <a:ext cx="173038" cy="1746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a:p>
            </p:txBody>
          </p:sp>
          <p:cxnSp>
            <p:nvCxnSpPr>
              <p:cNvPr id="7" name="MH_Other_4"/>
              <p:cNvCxnSpPr>
                <a:stCxn id="5" idx="0"/>
              </p:cNvCxnSpPr>
              <p:nvPr>
                <p:custDataLst>
                  <p:tags r:id="rId6"/>
                </p:custDataLst>
              </p:nvPr>
            </p:nvCxnSpPr>
            <p:spPr>
              <a:xfrm flipH="1" flipV="1">
                <a:off x="3073400" y="3910014"/>
                <a:ext cx="0" cy="3825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MH_SubTitle_1"/>
              <p:cNvSpPr txBox="1">
                <a:spLocks/>
              </p:cNvSpPr>
              <p:nvPr>
                <p:custDataLst>
                  <p:tags r:id="rId7"/>
                </p:custDataLst>
              </p:nvPr>
            </p:nvSpPr>
            <p:spPr>
              <a:xfrm>
                <a:off x="2346326" y="3489326"/>
                <a:ext cx="1495425" cy="422275"/>
              </a:xfrm>
              <a:prstGeom prst="rect">
                <a:avLst/>
              </a:prstGeom>
              <a:noFill/>
            </p:spPr>
            <p:txBody>
              <a:bodyPr>
                <a:normAutofit lnSpcReduction="10000"/>
              </a:bodyPr>
              <a:lstStyle>
                <a:defPPr>
                  <a:defRPr lang="zh-CN"/>
                </a:defPPr>
                <a:lvl1pPr>
                  <a:lnSpc>
                    <a:spcPct val="130000"/>
                  </a:lnSpc>
                  <a:defRPr sz="1200"/>
                </a:lvl1pPr>
              </a:lstStyle>
              <a:p>
                <a:pPr algn="ctr">
                  <a:defRPr/>
                </a:pPr>
                <a:r>
                  <a:rPr lang="en-US" altLang="zh-CN" sz="1800" b="1" dirty="0" smtClean="0">
                    <a:solidFill>
                      <a:srgbClr val="C00000"/>
                    </a:solidFill>
                  </a:rPr>
                  <a:t>1840</a:t>
                </a:r>
                <a:r>
                  <a:rPr lang="zh-CN" altLang="en-US" sz="1800" b="1" dirty="0" smtClean="0">
                    <a:solidFill>
                      <a:srgbClr val="C00000"/>
                    </a:solidFill>
                  </a:rPr>
                  <a:t>年</a:t>
                </a:r>
                <a:endParaRPr lang="zh-CN" altLang="en-US" sz="1800" b="1" dirty="0">
                  <a:solidFill>
                    <a:srgbClr val="C00000"/>
                  </a:solidFill>
                </a:endParaRPr>
              </a:p>
            </p:txBody>
          </p:sp>
          <p:sp>
            <p:nvSpPr>
              <p:cNvPr id="2055" name="MH_Text_1"/>
              <p:cNvSpPr txBox="1">
                <a:spLocks/>
              </p:cNvSpPr>
              <p:nvPr>
                <p:custDataLst>
                  <p:tags r:id="rId8"/>
                </p:custDataLst>
              </p:nvPr>
            </p:nvSpPr>
            <p:spPr bwMode="auto">
              <a:xfrm>
                <a:off x="1457385" y="2898776"/>
                <a:ext cx="3206553"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10000"/>
                  </a:lnSpc>
                  <a:defRPr/>
                </a:pPr>
                <a:r>
                  <a:rPr lang="zh-CN" altLang="en-US" sz="2000" dirty="0" smtClean="0">
                    <a:latin typeface="+mj-ea"/>
                    <a:ea typeface="+mj-ea"/>
                  </a:rPr>
                  <a:t>第一次鸦片战争</a:t>
                </a:r>
                <a:endParaRPr lang="en-US" altLang="zh-CN" sz="2000" dirty="0">
                  <a:latin typeface="+mj-ea"/>
                  <a:ea typeface="+mj-ea"/>
                </a:endParaRPr>
              </a:p>
              <a:p>
                <a:pPr algn="ctr">
                  <a:lnSpc>
                    <a:spcPct val="110000"/>
                  </a:lnSpc>
                  <a:defRPr/>
                </a:pPr>
                <a:r>
                  <a:rPr lang="en-US" altLang="zh-CN" sz="2000" dirty="0" smtClean="0"/>
                  <a:t>1842</a:t>
                </a:r>
                <a:r>
                  <a:rPr lang="zh-CN" altLang="en-US" sz="2000" dirty="0"/>
                  <a:t>年</a:t>
                </a:r>
                <a:r>
                  <a:rPr lang="zh-CN" altLang="zh-CN" sz="2000" dirty="0"/>
                  <a:t>中英</a:t>
                </a:r>
                <a:r>
                  <a:rPr lang="zh-CN" altLang="en-US" sz="2000" b="1" dirty="0">
                    <a:solidFill>
                      <a:srgbClr val="C23C0D"/>
                    </a:solidFill>
                  </a:rPr>
                  <a:t>《南京条约》（第一个不平等条约</a:t>
                </a:r>
                <a:r>
                  <a:rPr lang="zh-CN" altLang="en-US" sz="2000" b="1" dirty="0" smtClean="0">
                    <a:solidFill>
                      <a:srgbClr val="C23C0D"/>
                    </a:solidFill>
                  </a:rPr>
                  <a:t>）</a:t>
                </a:r>
                <a:r>
                  <a:rPr lang="zh-CN" altLang="en-US" sz="2000" dirty="0">
                    <a:solidFill>
                      <a:srgbClr val="C00000"/>
                    </a:solidFill>
                  </a:rPr>
                  <a:t>★</a:t>
                </a:r>
                <a:endParaRPr lang="zh-CN" altLang="zh-CN" sz="2000" b="1" dirty="0">
                  <a:solidFill>
                    <a:srgbClr val="C23C0D"/>
                  </a:solidFill>
                </a:endParaRPr>
              </a:p>
              <a:p>
                <a:pPr algn="ctr" eaLnBrk="1" hangingPunct="1">
                  <a:lnSpc>
                    <a:spcPct val="110000"/>
                  </a:lnSpc>
                  <a:defRPr/>
                </a:pPr>
                <a:endParaRPr lang="zh-CN" altLang="en-US" sz="2000" dirty="0">
                  <a:latin typeface="+mj-ea"/>
                  <a:ea typeface="+mj-ea"/>
                </a:endParaRPr>
              </a:p>
            </p:txBody>
          </p:sp>
        </p:grpSp>
      </p:grpSp>
      <p:sp>
        <p:nvSpPr>
          <p:cNvPr id="2072" name="MH_PageTitle"/>
          <p:cNvSpPr>
            <a:spLocks noGrp="1"/>
          </p:cNvSpPr>
          <p:nvPr>
            <p:ph type="title"/>
            <p:custDataLst>
              <p:tags r:id="rId3"/>
            </p:custDataLst>
          </p:nvPr>
        </p:nvSpPr>
        <p:spPr/>
        <p:txBody>
          <a:bodyPr/>
          <a:lstStyle/>
          <a:p>
            <a:r>
              <a:rPr lang="zh-CN" altLang="en-US" dirty="0"/>
              <a:t>中国近现代史时间轴</a:t>
            </a:r>
            <a:r>
              <a:rPr lang="en-US" altLang="zh-CN" dirty="0"/>
              <a:t>——</a:t>
            </a:r>
            <a:r>
              <a:rPr lang="zh-CN" altLang="en-US" dirty="0"/>
              <a:t>帝国主义侵略及中国的抗争部分 </a:t>
            </a:r>
            <a:endParaRPr lang="zh-CN" altLang="en-US" dirty="0" smtClean="0"/>
          </a:p>
        </p:txBody>
      </p:sp>
      <p:sp>
        <p:nvSpPr>
          <p:cNvPr id="36" name="文本框 35"/>
          <p:cNvSpPr txBox="1"/>
          <p:nvPr/>
        </p:nvSpPr>
        <p:spPr>
          <a:xfrm>
            <a:off x="278780" y="1099076"/>
            <a:ext cx="2984490" cy="461665"/>
          </a:xfrm>
          <a:prstGeom prst="rect">
            <a:avLst/>
          </a:prstGeom>
          <a:noFill/>
        </p:spPr>
        <p:txBody>
          <a:bodyPr wrap="square" rtlCol="0">
            <a:spAutoFit/>
          </a:bodyPr>
          <a:lstStyle/>
          <a:p>
            <a:pPr algn="dist"/>
            <a:r>
              <a:rPr lang="en-US" altLang="zh-CN" sz="2400" dirty="0" smtClean="0">
                <a:latin typeface="方正清刻本悦宋简体" panose="02000000000000000000" pitchFamily="2" charset="-122"/>
                <a:ea typeface="方正清刻本悦宋简体" panose="02000000000000000000" pitchFamily="2" charset="-122"/>
              </a:rPr>
              <a:t>(</a:t>
            </a:r>
            <a:r>
              <a:rPr lang="zh-CN" altLang="en-US" sz="2400" dirty="0" smtClean="0">
                <a:latin typeface="方正清刻本悦宋简体" panose="02000000000000000000" pitchFamily="2" charset="-122"/>
                <a:ea typeface="方正清刻本悦宋简体" panose="02000000000000000000" pitchFamily="2" charset="-122"/>
              </a:rPr>
              <a:t>一</a:t>
            </a:r>
            <a:r>
              <a:rPr lang="en-US" altLang="zh-CN" sz="2400" dirty="0" smtClean="0">
                <a:latin typeface="方正清刻本悦宋简体" panose="02000000000000000000" pitchFamily="2" charset="-122"/>
                <a:ea typeface="方正清刻本悦宋简体" panose="02000000000000000000" pitchFamily="2" charset="-122"/>
              </a:rPr>
              <a:t>)</a:t>
            </a:r>
            <a:r>
              <a:rPr lang="zh-CN" altLang="en-US" sz="2400" dirty="0" smtClean="0">
                <a:latin typeface="方正清刻本悦宋简体" panose="02000000000000000000" pitchFamily="2" charset="-122"/>
                <a:ea typeface="方正清刻本悦宋简体" panose="02000000000000000000" pitchFamily="2" charset="-122"/>
              </a:rPr>
              <a:t>、</a:t>
            </a:r>
            <a:r>
              <a:rPr lang="zh-CN" altLang="en-US" sz="2400" dirty="0">
                <a:latin typeface="方正清刻本悦宋简体" panose="02000000000000000000" pitchFamily="2" charset="-122"/>
                <a:ea typeface="方正清刻本悦宋简体" panose="02000000000000000000" pitchFamily="2" charset="-122"/>
              </a:rPr>
              <a:t>军事</a:t>
            </a:r>
            <a:r>
              <a:rPr lang="zh-CN" altLang="en-US" sz="2400" dirty="0" smtClean="0">
                <a:latin typeface="方正清刻本悦宋简体" panose="02000000000000000000" pitchFamily="2" charset="-122"/>
                <a:ea typeface="方正清刻本悦宋简体" panose="02000000000000000000" pitchFamily="2" charset="-122"/>
              </a:rPr>
              <a:t>侵略</a:t>
            </a:r>
            <a:r>
              <a:rPr lang="zh-CN" altLang="en-US" sz="2000" dirty="0" smtClean="0">
                <a:solidFill>
                  <a:srgbClr val="C00000"/>
                </a:solidFill>
              </a:rPr>
              <a:t>★</a:t>
            </a:r>
          </a:p>
        </p:txBody>
      </p:sp>
      <p:pic>
        <p:nvPicPr>
          <p:cNvPr id="37" name="Picture 2" descr="C:\Users\User\Documents\263EM\chuzi@sunlands.com\history\user\image\0a2b8d88-43cd-46c8-836a-beea4a59c9d9.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404246" y="1121552"/>
            <a:ext cx="1466400" cy="467490"/>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矩形 13"/>
          <p:cNvSpPr/>
          <p:nvPr/>
        </p:nvSpPr>
        <p:spPr>
          <a:xfrm>
            <a:off x="727112" y="1905918"/>
            <a:ext cx="11064381" cy="431861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594773" y="2059605"/>
            <a:ext cx="5392720" cy="523220"/>
          </a:xfrm>
          <a:prstGeom prst="rect">
            <a:avLst/>
          </a:prstGeom>
          <a:noFill/>
        </p:spPr>
        <p:txBody>
          <a:bodyPr wrap="square" rtlCol="0">
            <a:spAutoFit/>
          </a:bodyPr>
          <a:lstStyle/>
          <a:p>
            <a:r>
              <a:rPr lang="zh-CN" altLang="en-US" sz="2800" dirty="0" smtClean="0">
                <a:solidFill>
                  <a:srgbClr val="C00000"/>
                </a:solidFill>
                <a:latin typeface="+mj-ea"/>
                <a:ea typeface="+mj-ea"/>
              </a:rPr>
              <a:t>近代以来外敌侵略</a:t>
            </a:r>
            <a:endParaRPr lang="zh-CN" altLang="en-US" sz="2800" dirty="0">
              <a:solidFill>
                <a:srgbClr val="C00000"/>
              </a:solidFill>
              <a:latin typeface="+mj-ea"/>
              <a:ea typeface="+mj-ea"/>
            </a:endParaRPr>
          </a:p>
        </p:txBody>
      </p:sp>
    </p:spTree>
    <p:custDataLst>
      <p:tags r:id="rId1"/>
    </p:custDataLst>
    <p:extLst>
      <p:ext uri="{BB962C8B-B14F-4D97-AF65-F5344CB8AC3E}">
        <p14:creationId xmlns:p14="http://schemas.microsoft.com/office/powerpoint/2010/main" val="12396997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MH_Other_1"/>
          <p:cNvSpPr/>
          <p:nvPr>
            <p:custDataLst>
              <p:tags r:id="rId2"/>
            </p:custDataLst>
          </p:nvPr>
        </p:nvSpPr>
        <p:spPr>
          <a:xfrm>
            <a:off x="727113" y="2721166"/>
            <a:ext cx="11049948" cy="3503364"/>
          </a:xfrm>
          <a:prstGeom prst="rect">
            <a:avLst/>
          </a:prstGeom>
          <a:solidFill>
            <a:srgbClr val="C00000">
              <a:alpha val="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a:p>
        </p:txBody>
      </p:sp>
      <p:grpSp>
        <p:nvGrpSpPr>
          <p:cNvPr id="15" name="组合 14"/>
          <p:cNvGrpSpPr/>
          <p:nvPr/>
        </p:nvGrpSpPr>
        <p:grpSpPr>
          <a:xfrm>
            <a:off x="1022216" y="3064029"/>
            <a:ext cx="9978124" cy="3177728"/>
            <a:chOff x="1005693" y="2898776"/>
            <a:chExt cx="9978124" cy="3177728"/>
          </a:xfrm>
        </p:grpSpPr>
        <p:cxnSp>
          <p:nvCxnSpPr>
            <p:cNvPr id="3" name="MH_Other_2"/>
            <p:cNvCxnSpPr/>
            <p:nvPr>
              <p:custDataLst>
                <p:tags r:id="rId4"/>
              </p:custDataLst>
            </p:nvPr>
          </p:nvCxnSpPr>
          <p:spPr>
            <a:xfrm flipV="1">
              <a:off x="1277957" y="4348163"/>
              <a:ext cx="9705860" cy="0"/>
            </a:xfrm>
            <a:prstGeom prst="line">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05693" y="2898776"/>
              <a:ext cx="3206553" cy="1568450"/>
              <a:chOff x="1457385" y="2898776"/>
              <a:chExt cx="3206553" cy="1568450"/>
            </a:xfrm>
          </p:grpSpPr>
          <p:sp>
            <p:nvSpPr>
              <p:cNvPr id="5" name="MH_Other_3"/>
              <p:cNvSpPr/>
              <p:nvPr>
                <p:custDataLst>
                  <p:tags r:id="rId9"/>
                </p:custDataLst>
              </p:nvPr>
            </p:nvSpPr>
            <p:spPr>
              <a:xfrm>
                <a:off x="2987675" y="4292601"/>
                <a:ext cx="173038" cy="1746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a:p>
            </p:txBody>
          </p:sp>
          <p:cxnSp>
            <p:nvCxnSpPr>
              <p:cNvPr id="7" name="MH_Other_4"/>
              <p:cNvCxnSpPr>
                <a:stCxn id="5" idx="0"/>
              </p:cNvCxnSpPr>
              <p:nvPr>
                <p:custDataLst>
                  <p:tags r:id="rId10"/>
                </p:custDataLst>
              </p:nvPr>
            </p:nvCxnSpPr>
            <p:spPr>
              <a:xfrm flipH="1" flipV="1">
                <a:off x="3073400" y="3910014"/>
                <a:ext cx="0" cy="3825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MH_SubTitle_1"/>
              <p:cNvSpPr txBox="1">
                <a:spLocks/>
              </p:cNvSpPr>
              <p:nvPr>
                <p:custDataLst>
                  <p:tags r:id="rId11"/>
                </p:custDataLst>
              </p:nvPr>
            </p:nvSpPr>
            <p:spPr>
              <a:xfrm>
                <a:off x="2346326" y="3489326"/>
                <a:ext cx="1495425" cy="422275"/>
              </a:xfrm>
              <a:prstGeom prst="rect">
                <a:avLst/>
              </a:prstGeom>
              <a:noFill/>
            </p:spPr>
            <p:txBody>
              <a:bodyPr>
                <a:normAutofit lnSpcReduction="10000"/>
              </a:bodyPr>
              <a:lstStyle>
                <a:defPPr>
                  <a:defRPr lang="zh-CN"/>
                </a:defPPr>
                <a:lvl1pPr>
                  <a:lnSpc>
                    <a:spcPct val="130000"/>
                  </a:lnSpc>
                  <a:defRPr sz="1200"/>
                </a:lvl1pPr>
              </a:lstStyle>
              <a:p>
                <a:pPr algn="ctr">
                  <a:defRPr/>
                </a:pPr>
                <a:r>
                  <a:rPr lang="en-US" altLang="zh-CN" sz="1800" b="1" dirty="0" smtClean="0">
                    <a:solidFill>
                      <a:srgbClr val="C00000"/>
                    </a:solidFill>
                  </a:rPr>
                  <a:t>1840</a:t>
                </a:r>
                <a:r>
                  <a:rPr lang="zh-CN" altLang="en-US" sz="1800" b="1" dirty="0" smtClean="0">
                    <a:solidFill>
                      <a:srgbClr val="C00000"/>
                    </a:solidFill>
                  </a:rPr>
                  <a:t>年</a:t>
                </a:r>
                <a:endParaRPr lang="zh-CN" altLang="en-US" sz="1800" b="1" dirty="0">
                  <a:solidFill>
                    <a:srgbClr val="C00000"/>
                  </a:solidFill>
                </a:endParaRPr>
              </a:p>
            </p:txBody>
          </p:sp>
          <p:sp>
            <p:nvSpPr>
              <p:cNvPr id="2055" name="MH_Text_1"/>
              <p:cNvSpPr txBox="1">
                <a:spLocks/>
              </p:cNvSpPr>
              <p:nvPr>
                <p:custDataLst>
                  <p:tags r:id="rId12"/>
                </p:custDataLst>
              </p:nvPr>
            </p:nvSpPr>
            <p:spPr bwMode="auto">
              <a:xfrm>
                <a:off x="1457385" y="2898776"/>
                <a:ext cx="3206553"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10000"/>
                  </a:lnSpc>
                  <a:defRPr/>
                </a:pPr>
                <a:r>
                  <a:rPr lang="zh-CN" altLang="en-US" sz="2000" dirty="0" smtClean="0">
                    <a:latin typeface="+mj-ea"/>
                    <a:ea typeface="+mj-ea"/>
                  </a:rPr>
                  <a:t>第一次鸦片战争</a:t>
                </a:r>
                <a:endParaRPr lang="en-US" altLang="zh-CN" sz="2000" dirty="0">
                  <a:latin typeface="+mj-ea"/>
                  <a:ea typeface="+mj-ea"/>
                </a:endParaRPr>
              </a:p>
              <a:p>
                <a:pPr algn="ctr">
                  <a:lnSpc>
                    <a:spcPct val="110000"/>
                  </a:lnSpc>
                  <a:defRPr/>
                </a:pPr>
                <a:r>
                  <a:rPr lang="en-US" altLang="zh-CN" sz="2000" dirty="0" smtClean="0"/>
                  <a:t>1842</a:t>
                </a:r>
                <a:r>
                  <a:rPr lang="zh-CN" altLang="en-US" sz="2000" dirty="0"/>
                  <a:t>年</a:t>
                </a:r>
                <a:r>
                  <a:rPr lang="zh-CN" altLang="zh-CN" sz="2000" dirty="0"/>
                  <a:t>中英</a:t>
                </a:r>
                <a:r>
                  <a:rPr lang="zh-CN" altLang="en-US" sz="2000" b="1" dirty="0">
                    <a:solidFill>
                      <a:srgbClr val="C23C0D"/>
                    </a:solidFill>
                  </a:rPr>
                  <a:t>《南京条约》（第一个不平等条约</a:t>
                </a:r>
                <a:r>
                  <a:rPr lang="zh-CN" altLang="en-US" sz="2000" b="1" dirty="0" smtClean="0">
                    <a:solidFill>
                      <a:srgbClr val="C23C0D"/>
                    </a:solidFill>
                  </a:rPr>
                  <a:t>）</a:t>
                </a:r>
                <a:r>
                  <a:rPr lang="zh-CN" altLang="en-US" sz="2000" dirty="0">
                    <a:solidFill>
                      <a:srgbClr val="C00000"/>
                    </a:solidFill>
                  </a:rPr>
                  <a:t>★</a:t>
                </a:r>
                <a:endParaRPr lang="zh-CN" altLang="zh-CN" sz="2000" b="1" dirty="0">
                  <a:solidFill>
                    <a:srgbClr val="C23C0D"/>
                  </a:solidFill>
                </a:endParaRPr>
              </a:p>
              <a:p>
                <a:pPr algn="ctr" eaLnBrk="1" hangingPunct="1">
                  <a:lnSpc>
                    <a:spcPct val="110000"/>
                  </a:lnSpc>
                  <a:defRPr/>
                </a:pPr>
                <a:endParaRPr lang="zh-CN" altLang="en-US" sz="2000" dirty="0">
                  <a:latin typeface="+mj-ea"/>
                  <a:ea typeface="+mj-ea"/>
                </a:endParaRPr>
              </a:p>
            </p:txBody>
          </p:sp>
        </p:grpSp>
        <p:grpSp>
          <p:nvGrpSpPr>
            <p:cNvPr id="8" name="组合 7"/>
            <p:cNvGrpSpPr/>
            <p:nvPr/>
          </p:nvGrpSpPr>
          <p:grpSpPr>
            <a:xfrm>
              <a:off x="3390059" y="4278314"/>
              <a:ext cx="1998184" cy="1798190"/>
              <a:chOff x="3586403" y="4278314"/>
              <a:chExt cx="1998184" cy="1798190"/>
            </a:xfrm>
          </p:grpSpPr>
          <p:sp>
            <p:nvSpPr>
              <p:cNvPr id="33" name="MH_SubTitle_2"/>
              <p:cNvSpPr txBox="1">
                <a:spLocks/>
              </p:cNvSpPr>
              <p:nvPr>
                <p:custDataLst>
                  <p:tags r:id="rId5"/>
                </p:custDataLst>
              </p:nvPr>
            </p:nvSpPr>
            <p:spPr>
              <a:xfrm>
                <a:off x="3862389" y="4891088"/>
                <a:ext cx="1493837" cy="423862"/>
              </a:xfrm>
              <a:prstGeom prst="rect">
                <a:avLst/>
              </a:prstGeom>
              <a:noFill/>
            </p:spPr>
            <p:txBody>
              <a:bodyPr>
                <a:normAutofit lnSpcReduction="10000"/>
              </a:bodyPr>
              <a:lstStyle>
                <a:defPPr>
                  <a:defRPr lang="zh-CN"/>
                </a:defPPr>
                <a:lvl1pPr algn="ctr">
                  <a:lnSpc>
                    <a:spcPct val="130000"/>
                  </a:lnSpc>
                  <a:defRPr b="1">
                    <a:solidFill>
                      <a:srgbClr val="C00000"/>
                    </a:solidFill>
                  </a:defRPr>
                </a:lvl1pPr>
              </a:lstStyle>
              <a:p>
                <a:r>
                  <a:rPr lang="en-US" altLang="zh-CN" dirty="0" smtClean="0"/>
                  <a:t>1856</a:t>
                </a:r>
                <a:r>
                  <a:rPr lang="zh-CN" altLang="en-US" dirty="0" smtClean="0"/>
                  <a:t>年</a:t>
                </a:r>
                <a:endParaRPr lang="zh-CN" altLang="en-US" dirty="0"/>
              </a:p>
            </p:txBody>
          </p:sp>
          <p:sp>
            <p:nvSpPr>
              <p:cNvPr id="2065" name="MH_Text_2"/>
              <p:cNvSpPr txBox="1">
                <a:spLocks/>
              </p:cNvSpPr>
              <p:nvPr>
                <p:custDataLst>
                  <p:tags r:id="rId6"/>
                </p:custDataLst>
              </p:nvPr>
            </p:nvSpPr>
            <p:spPr bwMode="auto">
              <a:xfrm>
                <a:off x="3586403" y="5374829"/>
                <a:ext cx="1998184"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defPPr>
                  <a:defRPr lang="zh-CN"/>
                </a:defPPr>
                <a:lvl1pPr algn="ctr">
                  <a:lnSpc>
                    <a:spcPct val="110000"/>
                  </a:lnSpc>
                  <a:defRPr sz="2000">
                    <a:latin typeface="+mj-ea"/>
                    <a:ea typeface="+mj-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smtClean="0"/>
                  <a:t>第二次鸦片战争</a:t>
                </a:r>
                <a:endParaRPr lang="en-US" altLang="zh-CN" dirty="0" smtClean="0"/>
              </a:p>
              <a:p>
                <a:endParaRPr lang="zh-CN" altLang="en-US" dirty="0"/>
              </a:p>
            </p:txBody>
          </p:sp>
          <p:sp>
            <p:nvSpPr>
              <p:cNvPr id="42" name="MH_Other_9"/>
              <p:cNvSpPr/>
              <p:nvPr>
                <p:custDataLst>
                  <p:tags r:id="rId7"/>
                </p:custDataLst>
              </p:nvPr>
            </p:nvSpPr>
            <p:spPr>
              <a:xfrm flipV="1">
                <a:off x="4495801" y="4278314"/>
                <a:ext cx="174625" cy="1746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a:p>
            </p:txBody>
          </p:sp>
          <p:cxnSp>
            <p:nvCxnSpPr>
              <p:cNvPr id="48" name="MH_Other_10"/>
              <p:cNvCxnSpPr>
                <a:stCxn id="42" idx="0"/>
              </p:cNvCxnSpPr>
              <p:nvPr>
                <p:custDataLst>
                  <p:tags r:id="rId8"/>
                </p:custDataLst>
              </p:nvPr>
            </p:nvCxnSpPr>
            <p:spPr>
              <a:xfrm flipH="1">
                <a:off x="4583113" y="4452939"/>
                <a:ext cx="0" cy="3825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072" name="MH_PageTitle"/>
          <p:cNvSpPr>
            <a:spLocks noGrp="1"/>
          </p:cNvSpPr>
          <p:nvPr>
            <p:ph type="title"/>
            <p:custDataLst>
              <p:tags r:id="rId3"/>
            </p:custDataLst>
          </p:nvPr>
        </p:nvSpPr>
        <p:spPr/>
        <p:txBody>
          <a:bodyPr/>
          <a:lstStyle/>
          <a:p>
            <a:r>
              <a:rPr lang="zh-CN" altLang="en-US" dirty="0"/>
              <a:t>中国近现代史时间轴</a:t>
            </a:r>
            <a:r>
              <a:rPr lang="en-US" altLang="zh-CN" dirty="0"/>
              <a:t>——</a:t>
            </a:r>
            <a:r>
              <a:rPr lang="zh-CN" altLang="en-US" dirty="0"/>
              <a:t>帝国主义侵略及中国的抗争部分 </a:t>
            </a:r>
            <a:endParaRPr lang="zh-CN" altLang="en-US" dirty="0" smtClean="0"/>
          </a:p>
        </p:txBody>
      </p:sp>
      <p:sp>
        <p:nvSpPr>
          <p:cNvPr id="36" name="文本框 35"/>
          <p:cNvSpPr txBox="1"/>
          <p:nvPr/>
        </p:nvSpPr>
        <p:spPr>
          <a:xfrm>
            <a:off x="278780" y="1099076"/>
            <a:ext cx="2984490" cy="461665"/>
          </a:xfrm>
          <a:prstGeom prst="rect">
            <a:avLst/>
          </a:prstGeom>
          <a:noFill/>
        </p:spPr>
        <p:txBody>
          <a:bodyPr wrap="square" rtlCol="0">
            <a:spAutoFit/>
          </a:bodyPr>
          <a:lstStyle/>
          <a:p>
            <a:pPr algn="dist"/>
            <a:r>
              <a:rPr lang="en-US" altLang="zh-CN" sz="2400" dirty="0" smtClean="0">
                <a:latin typeface="方正清刻本悦宋简体" panose="02000000000000000000" pitchFamily="2" charset="-122"/>
                <a:ea typeface="方正清刻本悦宋简体" panose="02000000000000000000" pitchFamily="2" charset="-122"/>
              </a:rPr>
              <a:t>(</a:t>
            </a:r>
            <a:r>
              <a:rPr lang="zh-CN" altLang="en-US" sz="2400" dirty="0" smtClean="0">
                <a:latin typeface="方正清刻本悦宋简体" panose="02000000000000000000" pitchFamily="2" charset="-122"/>
                <a:ea typeface="方正清刻本悦宋简体" panose="02000000000000000000" pitchFamily="2" charset="-122"/>
              </a:rPr>
              <a:t>一</a:t>
            </a:r>
            <a:r>
              <a:rPr lang="en-US" altLang="zh-CN" sz="2400" dirty="0" smtClean="0">
                <a:latin typeface="方正清刻本悦宋简体" panose="02000000000000000000" pitchFamily="2" charset="-122"/>
                <a:ea typeface="方正清刻本悦宋简体" panose="02000000000000000000" pitchFamily="2" charset="-122"/>
              </a:rPr>
              <a:t>)</a:t>
            </a:r>
            <a:r>
              <a:rPr lang="zh-CN" altLang="en-US" sz="2400" dirty="0" smtClean="0">
                <a:latin typeface="方正清刻本悦宋简体" panose="02000000000000000000" pitchFamily="2" charset="-122"/>
                <a:ea typeface="方正清刻本悦宋简体" panose="02000000000000000000" pitchFamily="2" charset="-122"/>
              </a:rPr>
              <a:t>、</a:t>
            </a:r>
            <a:r>
              <a:rPr lang="zh-CN" altLang="en-US" sz="2400" dirty="0">
                <a:latin typeface="方正清刻本悦宋简体" panose="02000000000000000000" pitchFamily="2" charset="-122"/>
                <a:ea typeface="方正清刻本悦宋简体" panose="02000000000000000000" pitchFamily="2" charset="-122"/>
              </a:rPr>
              <a:t>军事</a:t>
            </a:r>
            <a:r>
              <a:rPr lang="zh-CN" altLang="en-US" sz="2400" dirty="0" smtClean="0">
                <a:latin typeface="方正清刻本悦宋简体" panose="02000000000000000000" pitchFamily="2" charset="-122"/>
                <a:ea typeface="方正清刻本悦宋简体" panose="02000000000000000000" pitchFamily="2" charset="-122"/>
              </a:rPr>
              <a:t>侵略</a:t>
            </a:r>
            <a:r>
              <a:rPr lang="zh-CN" altLang="en-US" sz="2000" dirty="0" smtClean="0">
                <a:solidFill>
                  <a:srgbClr val="C00000"/>
                </a:solidFill>
              </a:rPr>
              <a:t>★</a:t>
            </a:r>
          </a:p>
        </p:txBody>
      </p:sp>
      <p:pic>
        <p:nvPicPr>
          <p:cNvPr id="37" name="Picture 2" descr="C:\Users\User\Documents\263EM\chuzi@sunlands.com\history\user\image\0a2b8d88-43cd-46c8-836a-beea4a59c9d9.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04246" y="1121552"/>
            <a:ext cx="1466400" cy="467490"/>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矩形 13"/>
          <p:cNvSpPr/>
          <p:nvPr/>
        </p:nvSpPr>
        <p:spPr>
          <a:xfrm>
            <a:off x="727112" y="1905918"/>
            <a:ext cx="11064381" cy="431861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594773" y="2059605"/>
            <a:ext cx="5392720" cy="523220"/>
          </a:xfrm>
          <a:prstGeom prst="rect">
            <a:avLst/>
          </a:prstGeom>
          <a:noFill/>
        </p:spPr>
        <p:txBody>
          <a:bodyPr wrap="square" rtlCol="0">
            <a:spAutoFit/>
          </a:bodyPr>
          <a:lstStyle/>
          <a:p>
            <a:r>
              <a:rPr lang="zh-CN" altLang="en-US" sz="2800" dirty="0" smtClean="0">
                <a:solidFill>
                  <a:srgbClr val="C00000"/>
                </a:solidFill>
                <a:latin typeface="+mj-ea"/>
                <a:ea typeface="+mj-ea"/>
              </a:rPr>
              <a:t>近代以来外敌侵略</a:t>
            </a:r>
            <a:endParaRPr lang="zh-CN" altLang="en-US" sz="2800" dirty="0">
              <a:solidFill>
                <a:srgbClr val="C00000"/>
              </a:solidFill>
              <a:latin typeface="+mj-ea"/>
              <a:ea typeface="+mj-ea"/>
            </a:endParaRPr>
          </a:p>
        </p:txBody>
      </p:sp>
    </p:spTree>
    <p:custDataLst>
      <p:tags r:id="rId1"/>
    </p:custDataLst>
    <p:extLst>
      <p:ext uri="{BB962C8B-B14F-4D97-AF65-F5344CB8AC3E}">
        <p14:creationId xmlns:p14="http://schemas.microsoft.com/office/powerpoint/2010/main" val="11505023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MH_Other_1"/>
          <p:cNvSpPr/>
          <p:nvPr>
            <p:custDataLst>
              <p:tags r:id="rId2"/>
            </p:custDataLst>
          </p:nvPr>
        </p:nvSpPr>
        <p:spPr>
          <a:xfrm>
            <a:off x="727113" y="2721166"/>
            <a:ext cx="11049948" cy="3503364"/>
          </a:xfrm>
          <a:prstGeom prst="rect">
            <a:avLst/>
          </a:prstGeom>
          <a:solidFill>
            <a:srgbClr val="C00000">
              <a:alpha val="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a:p>
        </p:txBody>
      </p:sp>
      <p:grpSp>
        <p:nvGrpSpPr>
          <p:cNvPr id="15" name="组合 14"/>
          <p:cNvGrpSpPr/>
          <p:nvPr/>
        </p:nvGrpSpPr>
        <p:grpSpPr>
          <a:xfrm>
            <a:off x="1022216" y="3064029"/>
            <a:ext cx="9978124" cy="3177728"/>
            <a:chOff x="1005693" y="2898776"/>
            <a:chExt cx="9978124" cy="3177728"/>
          </a:xfrm>
        </p:grpSpPr>
        <p:cxnSp>
          <p:nvCxnSpPr>
            <p:cNvPr id="3" name="MH_Other_2"/>
            <p:cNvCxnSpPr/>
            <p:nvPr>
              <p:custDataLst>
                <p:tags r:id="rId4"/>
              </p:custDataLst>
            </p:nvPr>
          </p:nvCxnSpPr>
          <p:spPr>
            <a:xfrm flipV="1">
              <a:off x="1277957" y="4348163"/>
              <a:ext cx="9705860" cy="0"/>
            </a:xfrm>
            <a:prstGeom prst="line">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05693" y="2898776"/>
              <a:ext cx="3206553" cy="1568450"/>
              <a:chOff x="1457385" y="2898776"/>
              <a:chExt cx="3206553" cy="1568450"/>
            </a:xfrm>
          </p:grpSpPr>
          <p:sp>
            <p:nvSpPr>
              <p:cNvPr id="5" name="MH_Other_3"/>
              <p:cNvSpPr/>
              <p:nvPr>
                <p:custDataLst>
                  <p:tags r:id="rId13"/>
                </p:custDataLst>
              </p:nvPr>
            </p:nvSpPr>
            <p:spPr>
              <a:xfrm>
                <a:off x="2987675" y="4292601"/>
                <a:ext cx="173038" cy="1746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a:p>
            </p:txBody>
          </p:sp>
          <p:cxnSp>
            <p:nvCxnSpPr>
              <p:cNvPr id="7" name="MH_Other_4"/>
              <p:cNvCxnSpPr>
                <a:stCxn id="5" idx="0"/>
              </p:cNvCxnSpPr>
              <p:nvPr>
                <p:custDataLst>
                  <p:tags r:id="rId14"/>
                </p:custDataLst>
              </p:nvPr>
            </p:nvCxnSpPr>
            <p:spPr>
              <a:xfrm flipH="1" flipV="1">
                <a:off x="3073400" y="3910014"/>
                <a:ext cx="0" cy="3825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MH_SubTitle_1"/>
              <p:cNvSpPr txBox="1">
                <a:spLocks/>
              </p:cNvSpPr>
              <p:nvPr>
                <p:custDataLst>
                  <p:tags r:id="rId15"/>
                </p:custDataLst>
              </p:nvPr>
            </p:nvSpPr>
            <p:spPr>
              <a:xfrm>
                <a:off x="2346326" y="3489326"/>
                <a:ext cx="1495425" cy="422275"/>
              </a:xfrm>
              <a:prstGeom prst="rect">
                <a:avLst/>
              </a:prstGeom>
              <a:noFill/>
            </p:spPr>
            <p:txBody>
              <a:bodyPr>
                <a:normAutofit lnSpcReduction="10000"/>
              </a:bodyPr>
              <a:lstStyle>
                <a:defPPr>
                  <a:defRPr lang="zh-CN"/>
                </a:defPPr>
                <a:lvl1pPr>
                  <a:lnSpc>
                    <a:spcPct val="130000"/>
                  </a:lnSpc>
                  <a:defRPr sz="1200"/>
                </a:lvl1pPr>
              </a:lstStyle>
              <a:p>
                <a:pPr algn="ctr">
                  <a:defRPr/>
                </a:pPr>
                <a:r>
                  <a:rPr lang="en-US" altLang="zh-CN" sz="1800" b="1" dirty="0" smtClean="0">
                    <a:solidFill>
                      <a:srgbClr val="C00000"/>
                    </a:solidFill>
                  </a:rPr>
                  <a:t>1840</a:t>
                </a:r>
                <a:r>
                  <a:rPr lang="zh-CN" altLang="en-US" sz="1800" b="1" dirty="0" smtClean="0">
                    <a:solidFill>
                      <a:srgbClr val="C00000"/>
                    </a:solidFill>
                  </a:rPr>
                  <a:t>年</a:t>
                </a:r>
                <a:endParaRPr lang="zh-CN" altLang="en-US" sz="1800" b="1" dirty="0">
                  <a:solidFill>
                    <a:srgbClr val="C00000"/>
                  </a:solidFill>
                </a:endParaRPr>
              </a:p>
            </p:txBody>
          </p:sp>
          <p:sp>
            <p:nvSpPr>
              <p:cNvPr id="2055" name="MH_Text_1"/>
              <p:cNvSpPr txBox="1">
                <a:spLocks/>
              </p:cNvSpPr>
              <p:nvPr>
                <p:custDataLst>
                  <p:tags r:id="rId16"/>
                </p:custDataLst>
              </p:nvPr>
            </p:nvSpPr>
            <p:spPr bwMode="auto">
              <a:xfrm>
                <a:off x="1457385" y="2898776"/>
                <a:ext cx="3206553"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10000"/>
                  </a:lnSpc>
                  <a:defRPr/>
                </a:pPr>
                <a:r>
                  <a:rPr lang="zh-CN" altLang="en-US" sz="2000" dirty="0" smtClean="0">
                    <a:latin typeface="+mj-ea"/>
                    <a:ea typeface="+mj-ea"/>
                  </a:rPr>
                  <a:t>第一次鸦片战争</a:t>
                </a:r>
                <a:endParaRPr lang="en-US" altLang="zh-CN" sz="2000" dirty="0">
                  <a:latin typeface="+mj-ea"/>
                  <a:ea typeface="+mj-ea"/>
                </a:endParaRPr>
              </a:p>
              <a:p>
                <a:pPr algn="ctr">
                  <a:lnSpc>
                    <a:spcPct val="110000"/>
                  </a:lnSpc>
                  <a:defRPr/>
                </a:pPr>
                <a:r>
                  <a:rPr lang="en-US" altLang="zh-CN" sz="2000" dirty="0" smtClean="0"/>
                  <a:t>1842</a:t>
                </a:r>
                <a:r>
                  <a:rPr lang="zh-CN" altLang="en-US" sz="2000" dirty="0"/>
                  <a:t>年</a:t>
                </a:r>
                <a:r>
                  <a:rPr lang="zh-CN" altLang="zh-CN" sz="2000" dirty="0"/>
                  <a:t>中英</a:t>
                </a:r>
                <a:r>
                  <a:rPr lang="zh-CN" altLang="en-US" sz="2000" b="1" dirty="0">
                    <a:solidFill>
                      <a:srgbClr val="C23C0D"/>
                    </a:solidFill>
                  </a:rPr>
                  <a:t>《南京条约》（第一个不平等条约</a:t>
                </a:r>
                <a:r>
                  <a:rPr lang="zh-CN" altLang="en-US" sz="2000" b="1" dirty="0" smtClean="0">
                    <a:solidFill>
                      <a:srgbClr val="C23C0D"/>
                    </a:solidFill>
                  </a:rPr>
                  <a:t>）</a:t>
                </a:r>
                <a:r>
                  <a:rPr lang="zh-CN" altLang="en-US" sz="2000" dirty="0">
                    <a:solidFill>
                      <a:srgbClr val="C00000"/>
                    </a:solidFill>
                  </a:rPr>
                  <a:t>★</a:t>
                </a:r>
                <a:endParaRPr lang="zh-CN" altLang="zh-CN" sz="2000" b="1" dirty="0">
                  <a:solidFill>
                    <a:srgbClr val="C23C0D"/>
                  </a:solidFill>
                </a:endParaRPr>
              </a:p>
              <a:p>
                <a:pPr algn="ctr" eaLnBrk="1" hangingPunct="1">
                  <a:lnSpc>
                    <a:spcPct val="110000"/>
                  </a:lnSpc>
                  <a:defRPr/>
                </a:pPr>
                <a:endParaRPr lang="zh-CN" altLang="en-US" sz="2000" dirty="0">
                  <a:latin typeface="+mj-ea"/>
                  <a:ea typeface="+mj-ea"/>
                </a:endParaRPr>
              </a:p>
            </p:txBody>
          </p:sp>
        </p:grpSp>
        <p:grpSp>
          <p:nvGrpSpPr>
            <p:cNvPr id="9" name="组合 8"/>
            <p:cNvGrpSpPr/>
            <p:nvPr/>
          </p:nvGrpSpPr>
          <p:grpSpPr>
            <a:xfrm>
              <a:off x="5388243" y="2898776"/>
              <a:ext cx="1527175" cy="1568450"/>
              <a:chOff x="5329239" y="2898776"/>
              <a:chExt cx="1527175" cy="1568450"/>
            </a:xfrm>
          </p:grpSpPr>
          <p:sp>
            <p:nvSpPr>
              <p:cNvPr id="11" name="MH_Other_5"/>
              <p:cNvSpPr/>
              <p:nvPr>
                <p:custDataLst>
                  <p:tags r:id="rId9"/>
                </p:custDataLst>
              </p:nvPr>
            </p:nvSpPr>
            <p:spPr>
              <a:xfrm>
                <a:off x="6005514" y="4292601"/>
                <a:ext cx="174625" cy="1746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a:p>
            </p:txBody>
          </p:sp>
          <p:cxnSp>
            <p:nvCxnSpPr>
              <p:cNvPr id="12" name="MH_Other_6"/>
              <p:cNvCxnSpPr>
                <a:stCxn id="11" idx="0"/>
              </p:cNvCxnSpPr>
              <p:nvPr>
                <p:custDataLst>
                  <p:tags r:id="rId10"/>
                </p:custDataLst>
              </p:nvPr>
            </p:nvCxnSpPr>
            <p:spPr>
              <a:xfrm flipV="1">
                <a:off x="6092825" y="3910014"/>
                <a:ext cx="0" cy="3825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MH_SubTitle_3"/>
              <p:cNvSpPr txBox="1">
                <a:spLocks/>
              </p:cNvSpPr>
              <p:nvPr>
                <p:custDataLst>
                  <p:tags r:id="rId11"/>
                </p:custDataLst>
              </p:nvPr>
            </p:nvSpPr>
            <p:spPr>
              <a:xfrm>
                <a:off x="5345114" y="3489326"/>
                <a:ext cx="1495425" cy="422275"/>
              </a:xfrm>
              <a:prstGeom prst="rect">
                <a:avLst/>
              </a:prstGeom>
              <a:noFill/>
            </p:spPr>
            <p:txBody>
              <a:bodyPr>
                <a:normAutofit lnSpcReduction="10000"/>
              </a:bodyPr>
              <a:lstStyle>
                <a:defPPr>
                  <a:defRPr lang="zh-CN"/>
                </a:defPPr>
                <a:lvl1pPr algn="ctr">
                  <a:lnSpc>
                    <a:spcPct val="130000"/>
                  </a:lnSpc>
                  <a:defRPr b="1">
                    <a:solidFill>
                      <a:srgbClr val="C00000"/>
                    </a:solidFill>
                  </a:defRPr>
                </a:lvl1pPr>
              </a:lstStyle>
              <a:p>
                <a:r>
                  <a:rPr lang="en-US" altLang="zh-CN" dirty="0" smtClean="0"/>
                  <a:t>1884</a:t>
                </a:r>
                <a:r>
                  <a:rPr lang="zh-CN" altLang="en-US" dirty="0" smtClean="0"/>
                  <a:t>年</a:t>
                </a:r>
                <a:endParaRPr lang="zh-CN" altLang="en-US" dirty="0"/>
              </a:p>
            </p:txBody>
          </p:sp>
          <p:sp>
            <p:nvSpPr>
              <p:cNvPr id="2059" name="MH_Text_3"/>
              <p:cNvSpPr txBox="1">
                <a:spLocks/>
              </p:cNvSpPr>
              <p:nvPr>
                <p:custDataLst>
                  <p:tags r:id="rId12"/>
                </p:custDataLst>
              </p:nvPr>
            </p:nvSpPr>
            <p:spPr bwMode="auto">
              <a:xfrm>
                <a:off x="5329239" y="2898776"/>
                <a:ext cx="1527175"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defPPr>
                  <a:defRPr lang="zh-CN"/>
                </a:defPPr>
                <a:lvl1pPr algn="ctr">
                  <a:lnSpc>
                    <a:spcPct val="110000"/>
                  </a:lnSpc>
                  <a:defRPr sz="2000">
                    <a:latin typeface="+mj-ea"/>
                    <a:ea typeface="+mj-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t>中法战争</a:t>
                </a:r>
              </a:p>
            </p:txBody>
          </p:sp>
        </p:grpSp>
        <p:grpSp>
          <p:nvGrpSpPr>
            <p:cNvPr id="8" name="组合 7"/>
            <p:cNvGrpSpPr/>
            <p:nvPr/>
          </p:nvGrpSpPr>
          <p:grpSpPr>
            <a:xfrm>
              <a:off x="3390059" y="4278314"/>
              <a:ext cx="1998184" cy="1798190"/>
              <a:chOff x="3586403" y="4278314"/>
              <a:chExt cx="1998184" cy="1798190"/>
            </a:xfrm>
          </p:grpSpPr>
          <p:sp>
            <p:nvSpPr>
              <p:cNvPr id="33" name="MH_SubTitle_2"/>
              <p:cNvSpPr txBox="1">
                <a:spLocks/>
              </p:cNvSpPr>
              <p:nvPr>
                <p:custDataLst>
                  <p:tags r:id="rId5"/>
                </p:custDataLst>
              </p:nvPr>
            </p:nvSpPr>
            <p:spPr>
              <a:xfrm>
                <a:off x="3862389" y="4891088"/>
                <a:ext cx="1493837" cy="423862"/>
              </a:xfrm>
              <a:prstGeom prst="rect">
                <a:avLst/>
              </a:prstGeom>
              <a:noFill/>
            </p:spPr>
            <p:txBody>
              <a:bodyPr>
                <a:normAutofit lnSpcReduction="10000"/>
              </a:bodyPr>
              <a:lstStyle>
                <a:defPPr>
                  <a:defRPr lang="zh-CN"/>
                </a:defPPr>
                <a:lvl1pPr algn="ctr">
                  <a:lnSpc>
                    <a:spcPct val="130000"/>
                  </a:lnSpc>
                  <a:defRPr b="1">
                    <a:solidFill>
                      <a:srgbClr val="C00000"/>
                    </a:solidFill>
                  </a:defRPr>
                </a:lvl1pPr>
              </a:lstStyle>
              <a:p>
                <a:r>
                  <a:rPr lang="en-US" altLang="zh-CN" dirty="0" smtClean="0"/>
                  <a:t>1856</a:t>
                </a:r>
                <a:r>
                  <a:rPr lang="zh-CN" altLang="en-US" dirty="0" smtClean="0"/>
                  <a:t>年</a:t>
                </a:r>
                <a:endParaRPr lang="zh-CN" altLang="en-US" dirty="0"/>
              </a:p>
            </p:txBody>
          </p:sp>
          <p:sp>
            <p:nvSpPr>
              <p:cNvPr id="2065" name="MH_Text_2"/>
              <p:cNvSpPr txBox="1">
                <a:spLocks/>
              </p:cNvSpPr>
              <p:nvPr>
                <p:custDataLst>
                  <p:tags r:id="rId6"/>
                </p:custDataLst>
              </p:nvPr>
            </p:nvSpPr>
            <p:spPr bwMode="auto">
              <a:xfrm>
                <a:off x="3586403" y="5374829"/>
                <a:ext cx="1998184"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defPPr>
                  <a:defRPr lang="zh-CN"/>
                </a:defPPr>
                <a:lvl1pPr algn="ctr">
                  <a:lnSpc>
                    <a:spcPct val="110000"/>
                  </a:lnSpc>
                  <a:defRPr sz="2000">
                    <a:latin typeface="+mj-ea"/>
                    <a:ea typeface="+mj-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smtClean="0"/>
                  <a:t>第二次鸦片战争</a:t>
                </a:r>
                <a:endParaRPr lang="en-US" altLang="zh-CN" dirty="0" smtClean="0"/>
              </a:p>
              <a:p>
                <a:endParaRPr lang="zh-CN" altLang="en-US" dirty="0"/>
              </a:p>
            </p:txBody>
          </p:sp>
          <p:sp>
            <p:nvSpPr>
              <p:cNvPr id="42" name="MH_Other_9"/>
              <p:cNvSpPr/>
              <p:nvPr>
                <p:custDataLst>
                  <p:tags r:id="rId7"/>
                </p:custDataLst>
              </p:nvPr>
            </p:nvSpPr>
            <p:spPr>
              <a:xfrm flipV="1">
                <a:off x="4495801" y="4278314"/>
                <a:ext cx="174625" cy="1746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a:p>
            </p:txBody>
          </p:sp>
          <p:cxnSp>
            <p:nvCxnSpPr>
              <p:cNvPr id="48" name="MH_Other_10"/>
              <p:cNvCxnSpPr>
                <a:stCxn id="42" idx="0"/>
              </p:cNvCxnSpPr>
              <p:nvPr>
                <p:custDataLst>
                  <p:tags r:id="rId8"/>
                </p:custDataLst>
              </p:nvPr>
            </p:nvCxnSpPr>
            <p:spPr>
              <a:xfrm flipH="1">
                <a:off x="4583113" y="4452939"/>
                <a:ext cx="0" cy="3825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072" name="MH_PageTitle"/>
          <p:cNvSpPr>
            <a:spLocks noGrp="1"/>
          </p:cNvSpPr>
          <p:nvPr>
            <p:ph type="title"/>
            <p:custDataLst>
              <p:tags r:id="rId3"/>
            </p:custDataLst>
          </p:nvPr>
        </p:nvSpPr>
        <p:spPr/>
        <p:txBody>
          <a:bodyPr/>
          <a:lstStyle/>
          <a:p>
            <a:r>
              <a:rPr lang="zh-CN" altLang="en-US" dirty="0"/>
              <a:t>中国近现代史时间轴</a:t>
            </a:r>
            <a:r>
              <a:rPr lang="en-US" altLang="zh-CN" dirty="0"/>
              <a:t>——</a:t>
            </a:r>
            <a:r>
              <a:rPr lang="zh-CN" altLang="en-US" dirty="0"/>
              <a:t>帝国主义侵略及中国的抗争部分 </a:t>
            </a:r>
            <a:endParaRPr lang="zh-CN" altLang="en-US" dirty="0" smtClean="0"/>
          </a:p>
        </p:txBody>
      </p:sp>
      <p:sp>
        <p:nvSpPr>
          <p:cNvPr id="36" name="文本框 35"/>
          <p:cNvSpPr txBox="1"/>
          <p:nvPr/>
        </p:nvSpPr>
        <p:spPr>
          <a:xfrm>
            <a:off x="278780" y="1099076"/>
            <a:ext cx="2984490" cy="461665"/>
          </a:xfrm>
          <a:prstGeom prst="rect">
            <a:avLst/>
          </a:prstGeom>
          <a:noFill/>
        </p:spPr>
        <p:txBody>
          <a:bodyPr wrap="square" rtlCol="0">
            <a:spAutoFit/>
          </a:bodyPr>
          <a:lstStyle/>
          <a:p>
            <a:pPr algn="dist"/>
            <a:r>
              <a:rPr lang="en-US" altLang="zh-CN" sz="2400" dirty="0" smtClean="0">
                <a:latin typeface="方正清刻本悦宋简体" panose="02000000000000000000" pitchFamily="2" charset="-122"/>
                <a:ea typeface="方正清刻本悦宋简体" panose="02000000000000000000" pitchFamily="2" charset="-122"/>
              </a:rPr>
              <a:t>(</a:t>
            </a:r>
            <a:r>
              <a:rPr lang="zh-CN" altLang="en-US" sz="2400" dirty="0" smtClean="0">
                <a:latin typeface="方正清刻本悦宋简体" panose="02000000000000000000" pitchFamily="2" charset="-122"/>
                <a:ea typeface="方正清刻本悦宋简体" panose="02000000000000000000" pitchFamily="2" charset="-122"/>
              </a:rPr>
              <a:t>一</a:t>
            </a:r>
            <a:r>
              <a:rPr lang="en-US" altLang="zh-CN" sz="2400" dirty="0" smtClean="0">
                <a:latin typeface="方正清刻本悦宋简体" panose="02000000000000000000" pitchFamily="2" charset="-122"/>
                <a:ea typeface="方正清刻本悦宋简体" panose="02000000000000000000" pitchFamily="2" charset="-122"/>
              </a:rPr>
              <a:t>)</a:t>
            </a:r>
            <a:r>
              <a:rPr lang="zh-CN" altLang="en-US" sz="2400" dirty="0" smtClean="0">
                <a:latin typeface="方正清刻本悦宋简体" panose="02000000000000000000" pitchFamily="2" charset="-122"/>
                <a:ea typeface="方正清刻本悦宋简体" panose="02000000000000000000" pitchFamily="2" charset="-122"/>
              </a:rPr>
              <a:t>、</a:t>
            </a:r>
            <a:r>
              <a:rPr lang="zh-CN" altLang="en-US" sz="2400" dirty="0">
                <a:latin typeface="方正清刻本悦宋简体" panose="02000000000000000000" pitchFamily="2" charset="-122"/>
                <a:ea typeface="方正清刻本悦宋简体" panose="02000000000000000000" pitchFamily="2" charset="-122"/>
              </a:rPr>
              <a:t>军事</a:t>
            </a:r>
            <a:r>
              <a:rPr lang="zh-CN" altLang="en-US" sz="2400" dirty="0" smtClean="0">
                <a:latin typeface="方正清刻本悦宋简体" panose="02000000000000000000" pitchFamily="2" charset="-122"/>
                <a:ea typeface="方正清刻本悦宋简体" panose="02000000000000000000" pitchFamily="2" charset="-122"/>
              </a:rPr>
              <a:t>侵略</a:t>
            </a:r>
            <a:r>
              <a:rPr lang="zh-CN" altLang="en-US" sz="2000" dirty="0" smtClean="0">
                <a:solidFill>
                  <a:srgbClr val="C00000"/>
                </a:solidFill>
              </a:rPr>
              <a:t>★</a:t>
            </a:r>
          </a:p>
        </p:txBody>
      </p:sp>
      <p:pic>
        <p:nvPicPr>
          <p:cNvPr id="37" name="Picture 2" descr="C:\Users\User\Documents\263EM\chuzi@sunlands.com\history\user\image\0a2b8d88-43cd-46c8-836a-beea4a59c9d9.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404246" y="1121552"/>
            <a:ext cx="1466400" cy="467490"/>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矩形 13"/>
          <p:cNvSpPr/>
          <p:nvPr/>
        </p:nvSpPr>
        <p:spPr>
          <a:xfrm>
            <a:off x="727112" y="1905918"/>
            <a:ext cx="11064381" cy="431861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594773" y="2059605"/>
            <a:ext cx="5392720" cy="523220"/>
          </a:xfrm>
          <a:prstGeom prst="rect">
            <a:avLst/>
          </a:prstGeom>
          <a:noFill/>
        </p:spPr>
        <p:txBody>
          <a:bodyPr wrap="square" rtlCol="0">
            <a:spAutoFit/>
          </a:bodyPr>
          <a:lstStyle/>
          <a:p>
            <a:r>
              <a:rPr lang="zh-CN" altLang="en-US" sz="2800" dirty="0" smtClean="0">
                <a:solidFill>
                  <a:srgbClr val="C00000"/>
                </a:solidFill>
                <a:latin typeface="+mj-ea"/>
                <a:ea typeface="+mj-ea"/>
              </a:rPr>
              <a:t>近代以来外敌侵略</a:t>
            </a:r>
            <a:endParaRPr lang="zh-CN" altLang="en-US" sz="2800" dirty="0">
              <a:solidFill>
                <a:srgbClr val="C00000"/>
              </a:solidFill>
              <a:latin typeface="+mj-ea"/>
              <a:ea typeface="+mj-ea"/>
            </a:endParaRPr>
          </a:p>
        </p:txBody>
      </p:sp>
    </p:spTree>
    <p:custDataLst>
      <p:tags r:id="rId1"/>
    </p:custDataLst>
    <p:extLst>
      <p:ext uri="{BB962C8B-B14F-4D97-AF65-F5344CB8AC3E}">
        <p14:creationId xmlns:p14="http://schemas.microsoft.com/office/powerpoint/2010/main" val="13582906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MH_Other_1"/>
          <p:cNvSpPr/>
          <p:nvPr>
            <p:custDataLst>
              <p:tags r:id="rId2"/>
            </p:custDataLst>
          </p:nvPr>
        </p:nvSpPr>
        <p:spPr>
          <a:xfrm>
            <a:off x="727113" y="2721166"/>
            <a:ext cx="11049948" cy="3503364"/>
          </a:xfrm>
          <a:prstGeom prst="rect">
            <a:avLst/>
          </a:prstGeom>
          <a:solidFill>
            <a:srgbClr val="C00000">
              <a:alpha val="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a:p>
        </p:txBody>
      </p:sp>
      <p:grpSp>
        <p:nvGrpSpPr>
          <p:cNvPr id="15" name="组合 14"/>
          <p:cNvGrpSpPr/>
          <p:nvPr/>
        </p:nvGrpSpPr>
        <p:grpSpPr>
          <a:xfrm>
            <a:off x="1022216" y="3064029"/>
            <a:ext cx="9978124" cy="3177728"/>
            <a:chOff x="1005693" y="2898776"/>
            <a:chExt cx="9978124" cy="3177728"/>
          </a:xfrm>
        </p:grpSpPr>
        <p:cxnSp>
          <p:nvCxnSpPr>
            <p:cNvPr id="3" name="MH_Other_2"/>
            <p:cNvCxnSpPr/>
            <p:nvPr>
              <p:custDataLst>
                <p:tags r:id="rId4"/>
              </p:custDataLst>
            </p:nvPr>
          </p:nvCxnSpPr>
          <p:spPr>
            <a:xfrm flipV="1">
              <a:off x="1277957" y="4348163"/>
              <a:ext cx="9705860" cy="0"/>
            </a:xfrm>
            <a:prstGeom prst="line">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05693" y="2898776"/>
              <a:ext cx="3206553" cy="1568450"/>
              <a:chOff x="1457385" y="2898776"/>
              <a:chExt cx="3206553" cy="1568450"/>
            </a:xfrm>
          </p:grpSpPr>
          <p:sp>
            <p:nvSpPr>
              <p:cNvPr id="5" name="MH_Other_3"/>
              <p:cNvSpPr/>
              <p:nvPr>
                <p:custDataLst>
                  <p:tags r:id="rId17"/>
                </p:custDataLst>
              </p:nvPr>
            </p:nvSpPr>
            <p:spPr>
              <a:xfrm>
                <a:off x="2987675" y="4292601"/>
                <a:ext cx="173038" cy="1746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a:p>
            </p:txBody>
          </p:sp>
          <p:cxnSp>
            <p:nvCxnSpPr>
              <p:cNvPr id="7" name="MH_Other_4"/>
              <p:cNvCxnSpPr>
                <a:stCxn id="5" idx="0"/>
              </p:cNvCxnSpPr>
              <p:nvPr>
                <p:custDataLst>
                  <p:tags r:id="rId18"/>
                </p:custDataLst>
              </p:nvPr>
            </p:nvCxnSpPr>
            <p:spPr>
              <a:xfrm flipH="1" flipV="1">
                <a:off x="3073400" y="3910014"/>
                <a:ext cx="0" cy="3825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MH_SubTitle_1"/>
              <p:cNvSpPr txBox="1">
                <a:spLocks/>
              </p:cNvSpPr>
              <p:nvPr>
                <p:custDataLst>
                  <p:tags r:id="rId19"/>
                </p:custDataLst>
              </p:nvPr>
            </p:nvSpPr>
            <p:spPr>
              <a:xfrm>
                <a:off x="2346326" y="3489326"/>
                <a:ext cx="1495425" cy="422275"/>
              </a:xfrm>
              <a:prstGeom prst="rect">
                <a:avLst/>
              </a:prstGeom>
              <a:noFill/>
            </p:spPr>
            <p:txBody>
              <a:bodyPr>
                <a:normAutofit lnSpcReduction="10000"/>
              </a:bodyPr>
              <a:lstStyle>
                <a:defPPr>
                  <a:defRPr lang="zh-CN"/>
                </a:defPPr>
                <a:lvl1pPr>
                  <a:lnSpc>
                    <a:spcPct val="130000"/>
                  </a:lnSpc>
                  <a:defRPr sz="1200"/>
                </a:lvl1pPr>
              </a:lstStyle>
              <a:p>
                <a:pPr algn="ctr">
                  <a:defRPr/>
                </a:pPr>
                <a:r>
                  <a:rPr lang="en-US" altLang="zh-CN" sz="1800" b="1" dirty="0" smtClean="0">
                    <a:solidFill>
                      <a:srgbClr val="C00000"/>
                    </a:solidFill>
                  </a:rPr>
                  <a:t>1840</a:t>
                </a:r>
                <a:r>
                  <a:rPr lang="zh-CN" altLang="en-US" sz="1800" b="1" dirty="0" smtClean="0">
                    <a:solidFill>
                      <a:srgbClr val="C00000"/>
                    </a:solidFill>
                  </a:rPr>
                  <a:t>年</a:t>
                </a:r>
                <a:endParaRPr lang="zh-CN" altLang="en-US" sz="1800" b="1" dirty="0">
                  <a:solidFill>
                    <a:srgbClr val="C00000"/>
                  </a:solidFill>
                </a:endParaRPr>
              </a:p>
            </p:txBody>
          </p:sp>
          <p:sp>
            <p:nvSpPr>
              <p:cNvPr id="2055" name="MH_Text_1"/>
              <p:cNvSpPr txBox="1">
                <a:spLocks/>
              </p:cNvSpPr>
              <p:nvPr>
                <p:custDataLst>
                  <p:tags r:id="rId20"/>
                </p:custDataLst>
              </p:nvPr>
            </p:nvSpPr>
            <p:spPr bwMode="auto">
              <a:xfrm>
                <a:off x="1457385" y="2898776"/>
                <a:ext cx="3206553"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10000"/>
                  </a:lnSpc>
                  <a:defRPr/>
                </a:pPr>
                <a:r>
                  <a:rPr lang="zh-CN" altLang="en-US" sz="2000" dirty="0" smtClean="0">
                    <a:latin typeface="+mj-ea"/>
                    <a:ea typeface="+mj-ea"/>
                  </a:rPr>
                  <a:t>第一次鸦片战争</a:t>
                </a:r>
                <a:endParaRPr lang="en-US" altLang="zh-CN" sz="2000" dirty="0">
                  <a:latin typeface="+mj-ea"/>
                  <a:ea typeface="+mj-ea"/>
                </a:endParaRPr>
              </a:p>
              <a:p>
                <a:pPr algn="ctr">
                  <a:lnSpc>
                    <a:spcPct val="110000"/>
                  </a:lnSpc>
                  <a:defRPr/>
                </a:pPr>
                <a:r>
                  <a:rPr lang="en-US" altLang="zh-CN" sz="2000" dirty="0" smtClean="0"/>
                  <a:t>1842</a:t>
                </a:r>
                <a:r>
                  <a:rPr lang="zh-CN" altLang="en-US" sz="2000" dirty="0"/>
                  <a:t>年</a:t>
                </a:r>
                <a:r>
                  <a:rPr lang="zh-CN" altLang="zh-CN" sz="2000" dirty="0"/>
                  <a:t>中英</a:t>
                </a:r>
                <a:r>
                  <a:rPr lang="zh-CN" altLang="en-US" sz="2000" b="1" dirty="0">
                    <a:solidFill>
                      <a:srgbClr val="C23C0D"/>
                    </a:solidFill>
                  </a:rPr>
                  <a:t>《南京条约》（第一个不平等条约</a:t>
                </a:r>
                <a:r>
                  <a:rPr lang="zh-CN" altLang="en-US" sz="2000" b="1" dirty="0" smtClean="0">
                    <a:solidFill>
                      <a:srgbClr val="C23C0D"/>
                    </a:solidFill>
                  </a:rPr>
                  <a:t>）</a:t>
                </a:r>
                <a:r>
                  <a:rPr lang="zh-CN" altLang="en-US" sz="2000" dirty="0">
                    <a:solidFill>
                      <a:srgbClr val="C00000"/>
                    </a:solidFill>
                  </a:rPr>
                  <a:t>★</a:t>
                </a:r>
                <a:endParaRPr lang="zh-CN" altLang="zh-CN" sz="2000" b="1" dirty="0">
                  <a:solidFill>
                    <a:srgbClr val="C23C0D"/>
                  </a:solidFill>
                </a:endParaRPr>
              </a:p>
              <a:p>
                <a:pPr algn="ctr" eaLnBrk="1" hangingPunct="1">
                  <a:lnSpc>
                    <a:spcPct val="110000"/>
                  </a:lnSpc>
                  <a:defRPr/>
                </a:pPr>
                <a:endParaRPr lang="zh-CN" altLang="en-US" sz="2000" dirty="0">
                  <a:latin typeface="+mj-ea"/>
                  <a:ea typeface="+mj-ea"/>
                </a:endParaRPr>
              </a:p>
            </p:txBody>
          </p:sp>
        </p:grpSp>
        <p:grpSp>
          <p:nvGrpSpPr>
            <p:cNvPr id="9" name="组合 8"/>
            <p:cNvGrpSpPr/>
            <p:nvPr/>
          </p:nvGrpSpPr>
          <p:grpSpPr>
            <a:xfrm>
              <a:off x="5388243" y="2898776"/>
              <a:ext cx="1527175" cy="1568450"/>
              <a:chOff x="5329239" y="2898776"/>
              <a:chExt cx="1527175" cy="1568450"/>
            </a:xfrm>
          </p:grpSpPr>
          <p:sp>
            <p:nvSpPr>
              <p:cNvPr id="11" name="MH_Other_5"/>
              <p:cNvSpPr/>
              <p:nvPr>
                <p:custDataLst>
                  <p:tags r:id="rId13"/>
                </p:custDataLst>
              </p:nvPr>
            </p:nvSpPr>
            <p:spPr>
              <a:xfrm>
                <a:off x="6005514" y="4292601"/>
                <a:ext cx="174625" cy="1746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a:p>
            </p:txBody>
          </p:sp>
          <p:cxnSp>
            <p:nvCxnSpPr>
              <p:cNvPr id="12" name="MH_Other_6"/>
              <p:cNvCxnSpPr>
                <a:stCxn id="11" idx="0"/>
              </p:cNvCxnSpPr>
              <p:nvPr>
                <p:custDataLst>
                  <p:tags r:id="rId14"/>
                </p:custDataLst>
              </p:nvPr>
            </p:nvCxnSpPr>
            <p:spPr>
              <a:xfrm flipV="1">
                <a:off x="6092825" y="3910014"/>
                <a:ext cx="0" cy="3825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MH_SubTitle_3"/>
              <p:cNvSpPr txBox="1">
                <a:spLocks/>
              </p:cNvSpPr>
              <p:nvPr>
                <p:custDataLst>
                  <p:tags r:id="rId15"/>
                </p:custDataLst>
              </p:nvPr>
            </p:nvSpPr>
            <p:spPr>
              <a:xfrm>
                <a:off x="5345114" y="3489326"/>
                <a:ext cx="1495425" cy="422275"/>
              </a:xfrm>
              <a:prstGeom prst="rect">
                <a:avLst/>
              </a:prstGeom>
              <a:noFill/>
            </p:spPr>
            <p:txBody>
              <a:bodyPr>
                <a:normAutofit lnSpcReduction="10000"/>
              </a:bodyPr>
              <a:lstStyle>
                <a:defPPr>
                  <a:defRPr lang="zh-CN"/>
                </a:defPPr>
                <a:lvl1pPr algn="ctr">
                  <a:lnSpc>
                    <a:spcPct val="130000"/>
                  </a:lnSpc>
                  <a:defRPr b="1">
                    <a:solidFill>
                      <a:srgbClr val="C00000"/>
                    </a:solidFill>
                  </a:defRPr>
                </a:lvl1pPr>
              </a:lstStyle>
              <a:p>
                <a:r>
                  <a:rPr lang="en-US" altLang="zh-CN" dirty="0" smtClean="0"/>
                  <a:t>1884</a:t>
                </a:r>
                <a:r>
                  <a:rPr lang="zh-CN" altLang="en-US" dirty="0" smtClean="0"/>
                  <a:t>年</a:t>
                </a:r>
                <a:endParaRPr lang="zh-CN" altLang="en-US" dirty="0"/>
              </a:p>
            </p:txBody>
          </p:sp>
          <p:sp>
            <p:nvSpPr>
              <p:cNvPr id="2059" name="MH_Text_3"/>
              <p:cNvSpPr txBox="1">
                <a:spLocks/>
              </p:cNvSpPr>
              <p:nvPr>
                <p:custDataLst>
                  <p:tags r:id="rId16"/>
                </p:custDataLst>
              </p:nvPr>
            </p:nvSpPr>
            <p:spPr bwMode="auto">
              <a:xfrm>
                <a:off x="5329239" y="2898776"/>
                <a:ext cx="1527175"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defPPr>
                  <a:defRPr lang="zh-CN"/>
                </a:defPPr>
                <a:lvl1pPr algn="ctr">
                  <a:lnSpc>
                    <a:spcPct val="110000"/>
                  </a:lnSpc>
                  <a:defRPr sz="2000">
                    <a:latin typeface="+mj-ea"/>
                    <a:ea typeface="+mj-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t>中法战争</a:t>
                </a:r>
              </a:p>
            </p:txBody>
          </p:sp>
        </p:grpSp>
        <p:grpSp>
          <p:nvGrpSpPr>
            <p:cNvPr id="8" name="组合 7"/>
            <p:cNvGrpSpPr/>
            <p:nvPr/>
          </p:nvGrpSpPr>
          <p:grpSpPr>
            <a:xfrm>
              <a:off x="3390059" y="4278314"/>
              <a:ext cx="1998184" cy="1798190"/>
              <a:chOff x="3586403" y="4278314"/>
              <a:chExt cx="1998184" cy="1798190"/>
            </a:xfrm>
          </p:grpSpPr>
          <p:sp>
            <p:nvSpPr>
              <p:cNvPr id="33" name="MH_SubTitle_2"/>
              <p:cNvSpPr txBox="1">
                <a:spLocks/>
              </p:cNvSpPr>
              <p:nvPr>
                <p:custDataLst>
                  <p:tags r:id="rId9"/>
                </p:custDataLst>
              </p:nvPr>
            </p:nvSpPr>
            <p:spPr>
              <a:xfrm>
                <a:off x="3862389" y="4891088"/>
                <a:ext cx="1493837" cy="423862"/>
              </a:xfrm>
              <a:prstGeom prst="rect">
                <a:avLst/>
              </a:prstGeom>
              <a:noFill/>
            </p:spPr>
            <p:txBody>
              <a:bodyPr>
                <a:normAutofit lnSpcReduction="10000"/>
              </a:bodyPr>
              <a:lstStyle>
                <a:defPPr>
                  <a:defRPr lang="zh-CN"/>
                </a:defPPr>
                <a:lvl1pPr algn="ctr">
                  <a:lnSpc>
                    <a:spcPct val="130000"/>
                  </a:lnSpc>
                  <a:defRPr b="1">
                    <a:solidFill>
                      <a:srgbClr val="C00000"/>
                    </a:solidFill>
                  </a:defRPr>
                </a:lvl1pPr>
              </a:lstStyle>
              <a:p>
                <a:r>
                  <a:rPr lang="en-US" altLang="zh-CN" dirty="0" smtClean="0"/>
                  <a:t>1856</a:t>
                </a:r>
                <a:r>
                  <a:rPr lang="zh-CN" altLang="en-US" dirty="0" smtClean="0"/>
                  <a:t>年</a:t>
                </a:r>
                <a:endParaRPr lang="zh-CN" altLang="en-US" dirty="0"/>
              </a:p>
            </p:txBody>
          </p:sp>
          <p:sp>
            <p:nvSpPr>
              <p:cNvPr id="2065" name="MH_Text_2"/>
              <p:cNvSpPr txBox="1">
                <a:spLocks/>
              </p:cNvSpPr>
              <p:nvPr>
                <p:custDataLst>
                  <p:tags r:id="rId10"/>
                </p:custDataLst>
              </p:nvPr>
            </p:nvSpPr>
            <p:spPr bwMode="auto">
              <a:xfrm>
                <a:off x="3586403" y="5374829"/>
                <a:ext cx="1998184"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defPPr>
                  <a:defRPr lang="zh-CN"/>
                </a:defPPr>
                <a:lvl1pPr algn="ctr">
                  <a:lnSpc>
                    <a:spcPct val="110000"/>
                  </a:lnSpc>
                  <a:defRPr sz="2000">
                    <a:latin typeface="+mj-ea"/>
                    <a:ea typeface="+mj-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smtClean="0"/>
                  <a:t>第二次鸦片战争</a:t>
                </a:r>
                <a:endParaRPr lang="en-US" altLang="zh-CN" dirty="0" smtClean="0"/>
              </a:p>
              <a:p>
                <a:endParaRPr lang="zh-CN" altLang="en-US" dirty="0"/>
              </a:p>
            </p:txBody>
          </p:sp>
          <p:sp>
            <p:nvSpPr>
              <p:cNvPr id="42" name="MH_Other_9"/>
              <p:cNvSpPr/>
              <p:nvPr>
                <p:custDataLst>
                  <p:tags r:id="rId11"/>
                </p:custDataLst>
              </p:nvPr>
            </p:nvSpPr>
            <p:spPr>
              <a:xfrm flipV="1">
                <a:off x="4495801" y="4278314"/>
                <a:ext cx="174625" cy="1746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a:p>
            </p:txBody>
          </p:sp>
          <p:cxnSp>
            <p:nvCxnSpPr>
              <p:cNvPr id="48" name="MH_Other_10"/>
              <p:cNvCxnSpPr>
                <a:stCxn id="42" idx="0"/>
              </p:cNvCxnSpPr>
              <p:nvPr>
                <p:custDataLst>
                  <p:tags r:id="rId12"/>
                </p:custDataLst>
              </p:nvPr>
            </p:nvCxnSpPr>
            <p:spPr>
              <a:xfrm flipH="1">
                <a:off x="4583113" y="4452939"/>
                <a:ext cx="0" cy="3825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7039779" y="4278314"/>
              <a:ext cx="1740664" cy="1682750"/>
              <a:chOff x="6723839" y="4278314"/>
              <a:chExt cx="1740664" cy="1682750"/>
            </a:xfrm>
          </p:grpSpPr>
          <p:sp>
            <p:nvSpPr>
              <p:cNvPr id="35" name="MH_SubTitle_4"/>
              <p:cNvSpPr txBox="1">
                <a:spLocks/>
              </p:cNvSpPr>
              <p:nvPr>
                <p:custDataLst>
                  <p:tags r:id="rId5"/>
                </p:custDataLst>
              </p:nvPr>
            </p:nvSpPr>
            <p:spPr>
              <a:xfrm>
                <a:off x="6859589" y="4891088"/>
                <a:ext cx="1495425" cy="423862"/>
              </a:xfrm>
              <a:prstGeom prst="rect">
                <a:avLst/>
              </a:prstGeom>
              <a:noFill/>
            </p:spPr>
            <p:txBody>
              <a:bodyPr>
                <a:normAutofit lnSpcReduction="10000"/>
              </a:bodyPr>
              <a:lstStyle>
                <a:defPPr>
                  <a:defRPr lang="zh-CN"/>
                </a:defPPr>
                <a:lvl1pPr algn="ctr">
                  <a:lnSpc>
                    <a:spcPct val="130000"/>
                  </a:lnSpc>
                  <a:defRPr b="1">
                    <a:solidFill>
                      <a:srgbClr val="C00000"/>
                    </a:solidFill>
                  </a:defRPr>
                </a:lvl1pPr>
              </a:lstStyle>
              <a:p>
                <a:r>
                  <a:rPr lang="en-US" altLang="zh-CN" dirty="0" smtClean="0"/>
                  <a:t>1894</a:t>
                </a:r>
                <a:r>
                  <a:rPr lang="zh-CN" altLang="en-US" dirty="0" smtClean="0"/>
                  <a:t>年</a:t>
                </a:r>
                <a:endParaRPr lang="zh-CN" altLang="en-US" dirty="0"/>
              </a:p>
            </p:txBody>
          </p:sp>
          <p:sp>
            <p:nvSpPr>
              <p:cNvPr id="2067" name="MH_Text_4"/>
              <p:cNvSpPr txBox="1">
                <a:spLocks/>
              </p:cNvSpPr>
              <p:nvPr>
                <p:custDataLst>
                  <p:tags r:id="rId6"/>
                </p:custDataLst>
              </p:nvPr>
            </p:nvSpPr>
            <p:spPr bwMode="auto">
              <a:xfrm>
                <a:off x="6723839" y="5259389"/>
                <a:ext cx="1740664"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defPPr>
                  <a:defRPr lang="zh-CN"/>
                </a:defPPr>
                <a:lvl1pPr algn="ctr">
                  <a:lnSpc>
                    <a:spcPct val="110000"/>
                  </a:lnSpc>
                  <a:defRPr sz="2000">
                    <a:latin typeface="+mj-ea"/>
                    <a:ea typeface="+mj-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t>中日甲午战争</a:t>
                </a:r>
              </a:p>
            </p:txBody>
          </p:sp>
          <p:sp>
            <p:nvSpPr>
              <p:cNvPr id="50" name="MH_Other_11"/>
              <p:cNvSpPr/>
              <p:nvPr>
                <p:custDataLst>
                  <p:tags r:id="rId7"/>
                </p:custDataLst>
              </p:nvPr>
            </p:nvSpPr>
            <p:spPr>
              <a:xfrm flipV="1">
                <a:off x="7515225" y="4278314"/>
                <a:ext cx="173038" cy="1746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a:p>
            </p:txBody>
          </p:sp>
          <p:cxnSp>
            <p:nvCxnSpPr>
              <p:cNvPr id="51" name="MH_Other_12"/>
              <p:cNvCxnSpPr>
                <a:stCxn id="50" idx="0"/>
              </p:cNvCxnSpPr>
              <p:nvPr>
                <p:custDataLst>
                  <p:tags r:id="rId8"/>
                </p:custDataLst>
              </p:nvPr>
            </p:nvCxnSpPr>
            <p:spPr>
              <a:xfrm flipH="1">
                <a:off x="7600950" y="4452939"/>
                <a:ext cx="0" cy="3825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072" name="MH_PageTitle"/>
          <p:cNvSpPr>
            <a:spLocks noGrp="1"/>
          </p:cNvSpPr>
          <p:nvPr>
            <p:ph type="title"/>
            <p:custDataLst>
              <p:tags r:id="rId3"/>
            </p:custDataLst>
          </p:nvPr>
        </p:nvSpPr>
        <p:spPr/>
        <p:txBody>
          <a:bodyPr/>
          <a:lstStyle/>
          <a:p>
            <a:r>
              <a:rPr lang="zh-CN" altLang="en-US" dirty="0"/>
              <a:t>中国近现代史时间轴</a:t>
            </a:r>
            <a:r>
              <a:rPr lang="en-US" altLang="zh-CN" dirty="0"/>
              <a:t>——</a:t>
            </a:r>
            <a:r>
              <a:rPr lang="zh-CN" altLang="en-US" dirty="0"/>
              <a:t>帝国主义侵略及中国的抗争部分 </a:t>
            </a:r>
            <a:endParaRPr lang="zh-CN" altLang="en-US" dirty="0" smtClean="0"/>
          </a:p>
        </p:txBody>
      </p:sp>
      <p:sp>
        <p:nvSpPr>
          <p:cNvPr id="36" name="文本框 35"/>
          <p:cNvSpPr txBox="1"/>
          <p:nvPr/>
        </p:nvSpPr>
        <p:spPr>
          <a:xfrm>
            <a:off x="278780" y="1099076"/>
            <a:ext cx="2984490" cy="461665"/>
          </a:xfrm>
          <a:prstGeom prst="rect">
            <a:avLst/>
          </a:prstGeom>
          <a:noFill/>
        </p:spPr>
        <p:txBody>
          <a:bodyPr wrap="square" rtlCol="0">
            <a:spAutoFit/>
          </a:bodyPr>
          <a:lstStyle/>
          <a:p>
            <a:pPr algn="dist"/>
            <a:r>
              <a:rPr lang="en-US" altLang="zh-CN" sz="2400" dirty="0" smtClean="0">
                <a:latin typeface="方正清刻本悦宋简体" panose="02000000000000000000" pitchFamily="2" charset="-122"/>
                <a:ea typeface="方正清刻本悦宋简体" panose="02000000000000000000" pitchFamily="2" charset="-122"/>
              </a:rPr>
              <a:t>(</a:t>
            </a:r>
            <a:r>
              <a:rPr lang="zh-CN" altLang="en-US" sz="2400" dirty="0" smtClean="0">
                <a:latin typeface="方正清刻本悦宋简体" panose="02000000000000000000" pitchFamily="2" charset="-122"/>
                <a:ea typeface="方正清刻本悦宋简体" panose="02000000000000000000" pitchFamily="2" charset="-122"/>
              </a:rPr>
              <a:t>一</a:t>
            </a:r>
            <a:r>
              <a:rPr lang="en-US" altLang="zh-CN" sz="2400" dirty="0" smtClean="0">
                <a:latin typeface="方正清刻本悦宋简体" panose="02000000000000000000" pitchFamily="2" charset="-122"/>
                <a:ea typeface="方正清刻本悦宋简体" panose="02000000000000000000" pitchFamily="2" charset="-122"/>
              </a:rPr>
              <a:t>)</a:t>
            </a:r>
            <a:r>
              <a:rPr lang="zh-CN" altLang="en-US" sz="2400" dirty="0" smtClean="0">
                <a:latin typeface="方正清刻本悦宋简体" panose="02000000000000000000" pitchFamily="2" charset="-122"/>
                <a:ea typeface="方正清刻本悦宋简体" panose="02000000000000000000" pitchFamily="2" charset="-122"/>
              </a:rPr>
              <a:t>、</a:t>
            </a:r>
            <a:r>
              <a:rPr lang="zh-CN" altLang="en-US" sz="2400" dirty="0">
                <a:latin typeface="方正清刻本悦宋简体" panose="02000000000000000000" pitchFamily="2" charset="-122"/>
                <a:ea typeface="方正清刻本悦宋简体" panose="02000000000000000000" pitchFamily="2" charset="-122"/>
              </a:rPr>
              <a:t>军事</a:t>
            </a:r>
            <a:r>
              <a:rPr lang="zh-CN" altLang="en-US" sz="2400" dirty="0" smtClean="0">
                <a:latin typeface="方正清刻本悦宋简体" panose="02000000000000000000" pitchFamily="2" charset="-122"/>
                <a:ea typeface="方正清刻本悦宋简体" panose="02000000000000000000" pitchFamily="2" charset="-122"/>
              </a:rPr>
              <a:t>侵略</a:t>
            </a:r>
            <a:r>
              <a:rPr lang="zh-CN" altLang="en-US" sz="2000" dirty="0" smtClean="0">
                <a:solidFill>
                  <a:srgbClr val="C00000"/>
                </a:solidFill>
              </a:rPr>
              <a:t>★</a:t>
            </a:r>
          </a:p>
        </p:txBody>
      </p:sp>
      <p:pic>
        <p:nvPicPr>
          <p:cNvPr id="37" name="Picture 2" descr="C:\Users\User\Documents\263EM\chuzi@sunlands.com\history\user\image\0a2b8d88-43cd-46c8-836a-beea4a59c9d9.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404246" y="1121552"/>
            <a:ext cx="1466400" cy="467490"/>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矩形 13"/>
          <p:cNvSpPr/>
          <p:nvPr/>
        </p:nvSpPr>
        <p:spPr>
          <a:xfrm>
            <a:off x="727112" y="1905918"/>
            <a:ext cx="11064381" cy="431861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594773" y="2059605"/>
            <a:ext cx="5392720" cy="523220"/>
          </a:xfrm>
          <a:prstGeom prst="rect">
            <a:avLst/>
          </a:prstGeom>
          <a:noFill/>
        </p:spPr>
        <p:txBody>
          <a:bodyPr wrap="square" rtlCol="0">
            <a:spAutoFit/>
          </a:bodyPr>
          <a:lstStyle/>
          <a:p>
            <a:r>
              <a:rPr lang="zh-CN" altLang="en-US" sz="2800" dirty="0" smtClean="0">
                <a:solidFill>
                  <a:srgbClr val="C00000"/>
                </a:solidFill>
                <a:latin typeface="+mj-ea"/>
                <a:ea typeface="+mj-ea"/>
              </a:rPr>
              <a:t>近代以来外敌侵略</a:t>
            </a:r>
            <a:endParaRPr lang="zh-CN" altLang="en-US" sz="2800" dirty="0">
              <a:solidFill>
                <a:srgbClr val="C00000"/>
              </a:solidFill>
              <a:latin typeface="+mj-ea"/>
              <a:ea typeface="+mj-ea"/>
            </a:endParaRPr>
          </a:p>
        </p:txBody>
      </p:sp>
    </p:spTree>
    <p:custDataLst>
      <p:tags r:id="rId1"/>
    </p:custDataLst>
    <p:extLst>
      <p:ext uri="{BB962C8B-B14F-4D97-AF65-F5344CB8AC3E}">
        <p14:creationId xmlns:p14="http://schemas.microsoft.com/office/powerpoint/2010/main" val="6833200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MH_Other_1"/>
          <p:cNvSpPr/>
          <p:nvPr>
            <p:custDataLst>
              <p:tags r:id="rId2"/>
            </p:custDataLst>
          </p:nvPr>
        </p:nvSpPr>
        <p:spPr>
          <a:xfrm>
            <a:off x="727113" y="2721166"/>
            <a:ext cx="11049948" cy="3503364"/>
          </a:xfrm>
          <a:prstGeom prst="rect">
            <a:avLst/>
          </a:prstGeom>
          <a:solidFill>
            <a:srgbClr val="C00000">
              <a:alpha val="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a:p>
        </p:txBody>
      </p:sp>
      <p:grpSp>
        <p:nvGrpSpPr>
          <p:cNvPr id="15" name="组合 14"/>
          <p:cNvGrpSpPr/>
          <p:nvPr/>
        </p:nvGrpSpPr>
        <p:grpSpPr>
          <a:xfrm>
            <a:off x="1022216" y="3035169"/>
            <a:ext cx="11025454" cy="3206588"/>
            <a:chOff x="1005693" y="2869916"/>
            <a:chExt cx="11025454" cy="3206588"/>
          </a:xfrm>
        </p:grpSpPr>
        <p:cxnSp>
          <p:nvCxnSpPr>
            <p:cNvPr id="3" name="MH_Other_2"/>
            <p:cNvCxnSpPr/>
            <p:nvPr>
              <p:custDataLst>
                <p:tags r:id="rId4"/>
              </p:custDataLst>
            </p:nvPr>
          </p:nvCxnSpPr>
          <p:spPr>
            <a:xfrm flipV="1">
              <a:off x="1277957" y="4348163"/>
              <a:ext cx="9705860" cy="0"/>
            </a:xfrm>
            <a:prstGeom prst="line">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05693" y="2898776"/>
              <a:ext cx="3206553" cy="1568450"/>
              <a:chOff x="1457385" y="2898776"/>
              <a:chExt cx="3206553" cy="1568450"/>
            </a:xfrm>
          </p:grpSpPr>
          <p:sp>
            <p:nvSpPr>
              <p:cNvPr id="5" name="MH_Other_3"/>
              <p:cNvSpPr/>
              <p:nvPr>
                <p:custDataLst>
                  <p:tags r:id="rId21"/>
                </p:custDataLst>
              </p:nvPr>
            </p:nvSpPr>
            <p:spPr>
              <a:xfrm>
                <a:off x="2987675" y="4292601"/>
                <a:ext cx="173038" cy="1746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a:p>
            </p:txBody>
          </p:sp>
          <p:cxnSp>
            <p:nvCxnSpPr>
              <p:cNvPr id="7" name="MH_Other_4"/>
              <p:cNvCxnSpPr>
                <a:stCxn id="5" idx="0"/>
              </p:cNvCxnSpPr>
              <p:nvPr>
                <p:custDataLst>
                  <p:tags r:id="rId22"/>
                </p:custDataLst>
              </p:nvPr>
            </p:nvCxnSpPr>
            <p:spPr>
              <a:xfrm flipH="1" flipV="1">
                <a:off x="3073400" y="3910014"/>
                <a:ext cx="0" cy="3825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MH_SubTitle_1"/>
              <p:cNvSpPr txBox="1">
                <a:spLocks/>
              </p:cNvSpPr>
              <p:nvPr>
                <p:custDataLst>
                  <p:tags r:id="rId23"/>
                </p:custDataLst>
              </p:nvPr>
            </p:nvSpPr>
            <p:spPr>
              <a:xfrm>
                <a:off x="2346326" y="3489326"/>
                <a:ext cx="1495425" cy="422275"/>
              </a:xfrm>
              <a:prstGeom prst="rect">
                <a:avLst/>
              </a:prstGeom>
              <a:noFill/>
            </p:spPr>
            <p:txBody>
              <a:bodyPr>
                <a:normAutofit lnSpcReduction="10000"/>
              </a:bodyPr>
              <a:lstStyle>
                <a:defPPr>
                  <a:defRPr lang="zh-CN"/>
                </a:defPPr>
                <a:lvl1pPr>
                  <a:lnSpc>
                    <a:spcPct val="130000"/>
                  </a:lnSpc>
                  <a:defRPr sz="1200"/>
                </a:lvl1pPr>
              </a:lstStyle>
              <a:p>
                <a:pPr algn="ctr">
                  <a:defRPr/>
                </a:pPr>
                <a:r>
                  <a:rPr lang="en-US" altLang="zh-CN" sz="1800" b="1" dirty="0" smtClean="0">
                    <a:solidFill>
                      <a:srgbClr val="C00000"/>
                    </a:solidFill>
                  </a:rPr>
                  <a:t>1840</a:t>
                </a:r>
                <a:r>
                  <a:rPr lang="zh-CN" altLang="en-US" sz="1800" b="1" dirty="0" smtClean="0">
                    <a:solidFill>
                      <a:srgbClr val="C00000"/>
                    </a:solidFill>
                  </a:rPr>
                  <a:t>年</a:t>
                </a:r>
                <a:endParaRPr lang="zh-CN" altLang="en-US" sz="1800" b="1" dirty="0">
                  <a:solidFill>
                    <a:srgbClr val="C00000"/>
                  </a:solidFill>
                </a:endParaRPr>
              </a:p>
            </p:txBody>
          </p:sp>
          <p:sp>
            <p:nvSpPr>
              <p:cNvPr id="2055" name="MH_Text_1"/>
              <p:cNvSpPr txBox="1">
                <a:spLocks/>
              </p:cNvSpPr>
              <p:nvPr>
                <p:custDataLst>
                  <p:tags r:id="rId24"/>
                </p:custDataLst>
              </p:nvPr>
            </p:nvSpPr>
            <p:spPr bwMode="auto">
              <a:xfrm>
                <a:off x="1457385" y="2898776"/>
                <a:ext cx="3206553"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10000"/>
                  </a:lnSpc>
                  <a:defRPr/>
                </a:pPr>
                <a:r>
                  <a:rPr lang="zh-CN" altLang="en-US" sz="2000" dirty="0" smtClean="0">
                    <a:latin typeface="+mj-ea"/>
                    <a:ea typeface="+mj-ea"/>
                  </a:rPr>
                  <a:t>第一次鸦片战争</a:t>
                </a:r>
                <a:endParaRPr lang="en-US" altLang="zh-CN" sz="2000" dirty="0">
                  <a:latin typeface="+mj-ea"/>
                  <a:ea typeface="+mj-ea"/>
                </a:endParaRPr>
              </a:p>
              <a:p>
                <a:pPr algn="ctr">
                  <a:lnSpc>
                    <a:spcPct val="110000"/>
                  </a:lnSpc>
                  <a:defRPr/>
                </a:pPr>
                <a:r>
                  <a:rPr lang="en-US" altLang="zh-CN" sz="2000" dirty="0" smtClean="0"/>
                  <a:t>1842</a:t>
                </a:r>
                <a:r>
                  <a:rPr lang="zh-CN" altLang="en-US" sz="2000" dirty="0"/>
                  <a:t>年</a:t>
                </a:r>
                <a:r>
                  <a:rPr lang="zh-CN" altLang="zh-CN" sz="2000" dirty="0"/>
                  <a:t>中英</a:t>
                </a:r>
                <a:r>
                  <a:rPr lang="zh-CN" altLang="en-US" sz="2000" b="1" dirty="0">
                    <a:solidFill>
                      <a:srgbClr val="C23C0D"/>
                    </a:solidFill>
                  </a:rPr>
                  <a:t>《南京条约》（第一个不平等条约</a:t>
                </a:r>
                <a:r>
                  <a:rPr lang="zh-CN" altLang="en-US" sz="2000" b="1" dirty="0" smtClean="0">
                    <a:solidFill>
                      <a:srgbClr val="C23C0D"/>
                    </a:solidFill>
                  </a:rPr>
                  <a:t>）</a:t>
                </a:r>
                <a:r>
                  <a:rPr lang="zh-CN" altLang="en-US" sz="2000" dirty="0">
                    <a:solidFill>
                      <a:srgbClr val="C00000"/>
                    </a:solidFill>
                  </a:rPr>
                  <a:t>★</a:t>
                </a:r>
                <a:endParaRPr lang="zh-CN" altLang="zh-CN" sz="2000" b="1" dirty="0">
                  <a:solidFill>
                    <a:srgbClr val="C23C0D"/>
                  </a:solidFill>
                </a:endParaRPr>
              </a:p>
              <a:p>
                <a:pPr algn="ctr" eaLnBrk="1" hangingPunct="1">
                  <a:lnSpc>
                    <a:spcPct val="110000"/>
                  </a:lnSpc>
                  <a:defRPr/>
                </a:pPr>
                <a:endParaRPr lang="zh-CN" altLang="en-US" sz="2000" dirty="0">
                  <a:latin typeface="+mj-ea"/>
                  <a:ea typeface="+mj-ea"/>
                </a:endParaRPr>
              </a:p>
            </p:txBody>
          </p:sp>
        </p:grpSp>
        <p:grpSp>
          <p:nvGrpSpPr>
            <p:cNvPr id="9" name="组合 8"/>
            <p:cNvGrpSpPr/>
            <p:nvPr/>
          </p:nvGrpSpPr>
          <p:grpSpPr>
            <a:xfrm>
              <a:off x="5388243" y="2898776"/>
              <a:ext cx="1527175" cy="1568450"/>
              <a:chOff x="5329239" y="2898776"/>
              <a:chExt cx="1527175" cy="1568450"/>
            </a:xfrm>
          </p:grpSpPr>
          <p:sp>
            <p:nvSpPr>
              <p:cNvPr id="11" name="MH_Other_5"/>
              <p:cNvSpPr/>
              <p:nvPr>
                <p:custDataLst>
                  <p:tags r:id="rId17"/>
                </p:custDataLst>
              </p:nvPr>
            </p:nvSpPr>
            <p:spPr>
              <a:xfrm>
                <a:off x="6005514" y="4292601"/>
                <a:ext cx="174625" cy="1746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a:p>
            </p:txBody>
          </p:sp>
          <p:cxnSp>
            <p:nvCxnSpPr>
              <p:cNvPr id="12" name="MH_Other_6"/>
              <p:cNvCxnSpPr>
                <a:stCxn id="11" idx="0"/>
              </p:cNvCxnSpPr>
              <p:nvPr>
                <p:custDataLst>
                  <p:tags r:id="rId18"/>
                </p:custDataLst>
              </p:nvPr>
            </p:nvCxnSpPr>
            <p:spPr>
              <a:xfrm flipV="1">
                <a:off x="6092825" y="3910014"/>
                <a:ext cx="0" cy="3825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MH_SubTitle_3"/>
              <p:cNvSpPr txBox="1">
                <a:spLocks/>
              </p:cNvSpPr>
              <p:nvPr>
                <p:custDataLst>
                  <p:tags r:id="rId19"/>
                </p:custDataLst>
              </p:nvPr>
            </p:nvSpPr>
            <p:spPr>
              <a:xfrm>
                <a:off x="5345114" y="3489326"/>
                <a:ext cx="1495425" cy="422275"/>
              </a:xfrm>
              <a:prstGeom prst="rect">
                <a:avLst/>
              </a:prstGeom>
              <a:noFill/>
            </p:spPr>
            <p:txBody>
              <a:bodyPr>
                <a:normAutofit lnSpcReduction="10000"/>
              </a:bodyPr>
              <a:lstStyle>
                <a:defPPr>
                  <a:defRPr lang="zh-CN"/>
                </a:defPPr>
                <a:lvl1pPr algn="ctr">
                  <a:lnSpc>
                    <a:spcPct val="130000"/>
                  </a:lnSpc>
                  <a:defRPr b="1">
                    <a:solidFill>
                      <a:srgbClr val="C00000"/>
                    </a:solidFill>
                  </a:defRPr>
                </a:lvl1pPr>
              </a:lstStyle>
              <a:p>
                <a:r>
                  <a:rPr lang="en-US" altLang="zh-CN" dirty="0" smtClean="0"/>
                  <a:t>1884</a:t>
                </a:r>
                <a:r>
                  <a:rPr lang="zh-CN" altLang="en-US" dirty="0" smtClean="0"/>
                  <a:t>年</a:t>
                </a:r>
                <a:endParaRPr lang="zh-CN" altLang="en-US" dirty="0"/>
              </a:p>
            </p:txBody>
          </p:sp>
          <p:sp>
            <p:nvSpPr>
              <p:cNvPr id="2059" name="MH_Text_3"/>
              <p:cNvSpPr txBox="1">
                <a:spLocks/>
              </p:cNvSpPr>
              <p:nvPr>
                <p:custDataLst>
                  <p:tags r:id="rId20"/>
                </p:custDataLst>
              </p:nvPr>
            </p:nvSpPr>
            <p:spPr bwMode="auto">
              <a:xfrm>
                <a:off x="5329239" y="2898776"/>
                <a:ext cx="1527175"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defPPr>
                  <a:defRPr lang="zh-CN"/>
                </a:defPPr>
                <a:lvl1pPr algn="ctr">
                  <a:lnSpc>
                    <a:spcPct val="110000"/>
                  </a:lnSpc>
                  <a:defRPr sz="2000">
                    <a:latin typeface="+mj-ea"/>
                    <a:ea typeface="+mj-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t>中法战争</a:t>
                </a:r>
              </a:p>
            </p:txBody>
          </p:sp>
        </p:grpSp>
        <p:grpSp>
          <p:nvGrpSpPr>
            <p:cNvPr id="13" name="组合 12"/>
            <p:cNvGrpSpPr/>
            <p:nvPr/>
          </p:nvGrpSpPr>
          <p:grpSpPr>
            <a:xfrm>
              <a:off x="7280986" y="2869916"/>
              <a:ext cx="4750161" cy="1597310"/>
              <a:chOff x="6708109" y="2869916"/>
              <a:chExt cx="4750161" cy="1597310"/>
            </a:xfrm>
          </p:grpSpPr>
          <p:sp>
            <p:nvSpPr>
              <p:cNvPr id="21" name="MH_Other_7"/>
              <p:cNvSpPr/>
              <p:nvPr>
                <p:custDataLst>
                  <p:tags r:id="rId13"/>
                </p:custDataLst>
              </p:nvPr>
            </p:nvSpPr>
            <p:spPr>
              <a:xfrm>
                <a:off x="9023351" y="4292601"/>
                <a:ext cx="174625" cy="1746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a:p>
            </p:txBody>
          </p:sp>
          <p:cxnSp>
            <p:nvCxnSpPr>
              <p:cNvPr id="22" name="MH_Other_8"/>
              <p:cNvCxnSpPr>
                <a:stCxn id="21" idx="0"/>
              </p:cNvCxnSpPr>
              <p:nvPr>
                <p:custDataLst>
                  <p:tags r:id="rId14"/>
                </p:custDataLst>
              </p:nvPr>
            </p:nvCxnSpPr>
            <p:spPr>
              <a:xfrm flipV="1">
                <a:off x="9110663" y="3910014"/>
                <a:ext cx="0" cy="3825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MH_SubTitle_5"/>
              <p:cNvSpPr txBox="1">
                <a:spLocks/>
              </p:cNvSpPr>
              <p:nvPr>
                <p:custDataLst>
                  <p:tags r:id="rId15"/>
                </p:custDataLst>
              </p:nvPr>
            </p:nvSpPr>
            <p:spPr>
              <a:xfrm>
                <a:off x="8342314" y="3489326"/>
                <a:ext cx="1495425" cy="422275"/>
              </a:xfrm>
              <a:prstGeom prst="rect">
                <a:avLst/>
              </a:prstGeom>
              <a:noFill/>
            </p:spPr>
            <p:txBody>
              <a:bodyPr>
                <a:normAutofit lnSpcReduction="10000"/>
              </a:bodyPr>
              <a:lstStyle>
                <a:defPPr>
                  <a:defRPr lang="zh-CN"/>
                </a:defPPr>
                <a:lvl1pPr algn="ctr">
                  <a:lnSpc>
                    <a:spcPct val="130000"/>
                  </a:lnSpc>
                  <a:defRPr b="1">
                    <a:solidFill>
                      <a:srgbClr val="C00000"/>
                    </a:solidFill>
                  </a:defRPr>
                </a:lvl1pPr>
              </a:lstStyle>
              <a:p>
                <a:r>
                  <a:rPr lang="en-US" altLang="zh-CN" dirty="0" smtClean="0"/>
                  <a:t>1900</a:t>
                </a:r>
                <a:r>
                  <a:rPr lang="zh-CN" altLang="en-US" dirty="0" smtClean="0"/>
                  <a:t>年</a:t>
                </a:r>
                <a:endParaRPr lang="zh-CN" altLang="en-US" dirty="0"/>
              </a:p>
            </p:txBody>
          </p:sp>
          <p:sp>
            <p:nvSpPr>
              <p:cNvPr id="2063" name="MH_Text_5"/>
              <p:cNvSpPr txBox="1">
                <a:spLocks/>
              </p:cNvSpPr>
              <p:nvPr>
                <p:custDataLst>
                  <p:tags r:id="rId16"/>
                </p:custDataLst>
              </p:nvPr>
            </p:nvSpPr>
            <p:spPr bwMode="auto">
              <a:xfrm>
                <a:off x="6708109" y="2869916"/>
                <a:ext cx="4750161"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defPPr>
                  <a:defRPr lang="zh-CN"/>
                </a:defPPr>
                <a:lvl1pPr algn="ctr">
                  <a:lnSpc>
                    <a:spcPct val="110000"/>
                  </a:lnSpc>
                  <a:defRPr sz="2000">
                    <a:latin typeface="+mj-ea"/>
                    <a:ea typeface="+mj-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smtClean="0"/>
                  <a:t>八国联军侵华战争</a:t>
                </a:r>
                <a:endParaRPr lang="en-US" altLang="zh-CN" dirty="0" smtClean="0"/>
              </a:p>
              <a:p>
                <a:r>
                  <a:rPr lang="en-US" altLang="zh-CN" dirty="0" smtClean="0"/>
                  <a:t>1901</a:t>
                </a:r>
                <a:r>
                  <a:rPr lang="zh-CN" altLang="en-US" dirty="0" smtClean="0"/>
                  <a:t>年</a:t>
                </a:r>
                <a:r>
                  <a:rPr lang="zh-CN" altLang="zh-CN" dirty="0" smtClean="0"/>
                  <a:t>签订</a:t>
                </a:r>
                <a:r>
                  <a:rPr lang="zh-CN" altLang="zh-CN" dirty="0"/>
                  <a:t>《辛丑条约</a:t>
                </a:r>
                <a:r>
                  <a:rPr lang="zh-CN" altLang="zh-CN" dirty="0" smtClean="0"/>
                  <a:t>》</a:t>
                </a:r>
                <a:endParaRPr lang="en-US" altLang="zh-CN" dirty="0" smtClean="0"/>
              </a:p>
              <a:p>
                <a:r>
                  <a:rPr lang="zh-CN" altLang="zh-CN" dirty="0" smtClean="0"/>
                  <a:t>标</a:t>
                </a:r>
                <a:r>
                  <a:rPr lang="zh-CN" altLang="zh-CN" dirty="0"/>
                  <a:t>志</a:t>
                </a:r>
                <a:r>
                  <a:rPr lang="zh-CN" altLang="zh-CN" u="sng" dirty="0">
                    <a:solidFill>
                      <a:srgbClr val="C23C0D"/>
                    </a:solidFill>
                  </a:rPr>
                  <a:t>中国沦为半殖民地半封建</a:t>
                </a:r>
                <a:r>
                  <a:rPr lang="zh-CN" altLang="zh-CN" u="sng" dirty="0" smtClean="0">
                    <a:solidFill>
                      <a:srgbClr val="C23C0D"/>
                    </a:solidFill>
                  </a:rPr>
                  <a:t>社会</a:t>
                </a:r>
                <a:r>
                  <a:rPr lang="zh-CN" altLang="en-US" dirty="0">
                    <a:solidFill>
                      <a:srgbClr val="C00000"/>
                    </a:solidFill>
                  </a:rPr>
                  <a:t>★</a:t>
                </a:r>
                <a:endParaRPr lang="zh-CN" altLang="zh-CN" dirty="0"/>
              </a:p>
              <a:p>
                <a:endParaRPr lang="zh-CN" altLang="en-US" dirty="0"/>
              </a:p>
            </p:txBody>
          </p:sp>
        </p:grpSp>
        <p:grpSp>
          <p:nvGrpSpPr>
            <p:cNvPr id="8" name="组合 7"/>
            <p:cNvGrpSpPr/>
            <p:nvPr/>
          </p:nvGrpSpPr>
          <p:grpSpPr>
            <a:xfrm>
              <a:off x="3390059" y="4278314"/>
              <a:ext cx="1998184" cy="1798190"/>
              <a:chOff x="3586403" y="4278314"/>
              <a:chExt cx="1998184" cy="1798190"/>
            </a:xfrm>
          </p:grpSpPr>
          <p:sp>
            <p:nvSpPr>
              <p:cNvPr id="33" name="MH_SubTitle_2"/>
              <p:cNvSpPr txBox="1">
                <a:spLocks/>
              </p:cNvSpPr>
              <p:nvPr>
                <p:custDataLst>
                  <p:tags r:id="rId9"/>
                </p:custDataLst>
              </p:nvPr>
            </p:nvSpPr>
            <p:spPr>
              <a:xfrm>
                <a:off x="3862389" y="4891088"/>
                <a:ext cx="1493837" cy="423862"/>
              </a:xfrm>
              <a:prstGeom prst="rect">
                <a:avLst/>
              </a:prstGeom>
              <a:noFill/>
            </p:spPr>
            <p:txBody>
              <a:bodyPr>
                <a:normAutofit lnSpcReduction="10000"/>
              </a:bodyPr>
              <a:lstStyle>
                <a:defPPr>
                  <a:defRPr lang="zh-CN"/>
                </a:defPPr>
                <a:lvl1pPr algn="ctr">
                  <a:lnSpc>
                    <a:spcPct val="130000"/>
                  </a:lnSpc>
                  <a:defRPr b="1">
                    <a:solidFill>
                      <a:srgbClr val="C00000"/>
                    </a:solidFill>
                  </a:defRPr>
                </a:lvl1pPr>
              </a:lstStyle>
              <a:p>
                <a:r>
                  <a:rPr lang="en-US" altLang="zh-CN" dirty="0" smtClean="0"/>
                  <a:t>1856</a:t>
                </a:r>
                <a:r>
                  <a:rPr lang="zh-CN" altLang="en-US" dirty="0" smtClean="0"/>
                  <a:t>年</a:t>
                </a:r>
                <a:endParaRPr lang="zh-CN" altLang="en-US" dirty="0"/>
              </a:p>
            </p:txBody>
          </p:sp>
          <p:sp>
            <p:nvSpPr>
              <p:cNvPr id="2065" name="MH_Text_2"/>
              <p:cNvSpPr txBox="1">
                <a:spLocks/>
              </p:cNvSpPr>
              <p:nvPr>
                <p:custDataLst>
                  <p:tags r:id="rId10"/>
                </p:custDataLst>
              </p:nvPr>
            </p:nvSpPr>
            <p:spPr bwMode="auto">
              <a:xfrm>
                <a:off x="3586403" y="5374829"/>
                <a:ext cx="1998184"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defPPr>
                  <a:defRPr lang="zh-CN"/>
                </a:defPPr>
                <a:lvl1pPr algn="ctr">
                  <a:lnSpc>
                    <a:spcPct val="110000"/>
                  </a:lnSpc>
                  <a:defRPr sz="2000">
                    <a:latin typeface="+mj-ea"/>
                    <a:ea typeface="+mj-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smtClean="0"/>
                  <a:t>第二次鸦片战争</a:t>
                </a:r>
                <a:endParaRPr lang="en-US" altLang="zh-CN" dirty="0" smtClean="0"/>
              </a:p>
              <a:p>
                <a:endParaRPr lang="zh-CN" altLang="en-US" dirty="0"/>
              </a:p>
            </p:txBody>
          </p:sp>
          <p:sp>
            <p:nvSpPr>
              <p:cNvPr id="42" name="MH_Other_9"/>
              <p:cNvSpPr/>
              <p:nvPr>
                <p:custDataLst>
                  <p:tags r:id="rId11"/>
                </p:custDataLst>
              </p:nvPr>
            </p:nvSpPr>
            <p:spPr>
              <a:xfrm flipV="1">
                <a:off x="4495801" y="4278314"/>
                <a:ext cx="174625" cy="1746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a:p>
            </p:txBody>
          </p:sp>
          <p:cxnSp>
            <p:nvCxnSpPr>
              <p:cNvPr id="48" name="MH_Other_10"/>
              <p:cNvCxnSpPr>
                <a:stCxn id="42" idx="0"/>
              </p:cNvCxnSpPr>
              <p:nvPr>
                <p:custDataLst>
                  <p:tags r:id="rId12"/>
                </p:custDataLst>
              </p:nvPr>
            </p:nvCxnSpPr>
            <p:spPr>
              <a:xfrm flipH="1">
                <a:off x="4583113" y="4452939"/>
                <a:ext cx="0" cy="3825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7039779" y="4278314"/>
              <a:ext cx="1740664" cy="1682750"/>
              <a:chOff x="6723839" y="4278314"/>
              <a:chExt cx="1740664" cy="1682750"/>
            </a:xfrm>
          </p:grpSpPr>
          <p:sp>
            <p:nvSpPr>
              <p:cNvPr id="35" name="MH_SubTitle_4"/>
              <p:cNvSpPr txBox="1">
                <a:spLocks/>
              </p:cNvSpPr>
              <p:nvPr>
                <p:custDataLst>
                  <p:tags r:id="rId5"/>
                </p:custDataLst>
              </p:nvPr>
            </p:nvSpPr>
            <p:spPr>
              <a:xfrm>
                <a:off x="6859589" y="4891088"/>
                <a:ext cx="1495425" cy="423862"/>
              </a:xfrm>
              <a:prstGeom prst="rect">
                <a:avLst/>
              </a:prstGeom>
              <a:noFill/>
            </p:spPr>
            <p:txBody>
              <a:bodyPr>
                <a:normAutofit lnSpcReduction="10000"/>
              </a:bodyPr>
              <a:lstStyle>
                <a:defPPr>
                  <a:defRPr lang="zh-CN"/>
                </a:defPPr>
                <a:lvl1pPr algn="ctr">
                  <a:lnSpc>
                    <a:spcPct val="130000"/>
                  </a:lnSpc>
                  <a:defRPr b="1">
                    <a:solidFill>
                      <a:srgbClr val="C00000"/>
                    </a:solidFill>
                  </a:defRPr>
                </a:lvl1pPr>
              </a:lstStyle>
              <a:p>
                <a:r>
                  <a:rPr lang="en-US" altLang="zh-CN" dirty="0" smtClean="0"/>
                  <a:t>1894</a:t>
                </a:r>
                <a:r>
                  <a:rPr lang="zh-CN" altLang="en-US" dirty="0" smtClean="0"/>
                  <a:t>年</a:t>
                </a:r>
                <a:endParaRPr lang="zh-CN" altLang="en-US" dirty="0"/>
              </a:p>
            </p:txBody>
          </p:sp>
          <p:sp>
            <p:nvSpPr>
              <p:cNvPr id="2067" name="MH_Text_4"/>
              <p:cNvSpPr txBox="1">
                <a:spLocks/>
              </p:cNvSpPr>
              <p:nvPr>
                <p:custDataLst>
                  <p:tags r:id="rId6"/>
                </p:custDataLst>
              </p:nvPr>
            </p:nvSpPr>
            <p:spPr bwMode="auto">
              <a:xfrm>
                <a:off x="6723839" y="5259389"/>
                <a:ext cx="1740664"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defPPr>
                  <a:defRPr lang="zh-CN"/>
                </a:defPPr>
                <a:lvl1pPr algn="ctr">
                  <a:lnSpc>
                    <a:spcPct val="110000"/>
                  </a:lnSpc>
                  <a:defRPr sz="2000">
                    <a:latin typeface="+mj-ea"/>
                    <a:ea typeface="+mj-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t>中日甲午战争</a:t>
                </a:r>
              </a:p>
            </p:txBody>
          </p:sp>
          <p:sp>
            <p:nvSpPr>
              <p:cNvPr id="50" name="MH_Other_11"/>
              <p:cNvSpPr/>
              <p:nvPr>
                <p:custDataLst>
                  <p:tags r:id="rId7"/>
                </p:custDataLst>
              </p:nvPr>
            </p:nvSpPr>
            <p:spPr>
              <a:xfrm flipV="1">
                <a:off x="7515225" y="4278314"/>
                <a:ext cx="173038" cy="1746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a:p>
            </p:txBody>
          </p:sp>
          <p:cxnSp>
            <p:nvCxnSpPr>
              <p:cNvPr id="51" name="MH_Other_12"/>
              <p:cNvCxnSpPr>
                <a:stCxn id="50" idx="0"/>
              </p:cNvCxnSpPr>
              <p:nvPr>
                <p:custDataLst>
                  <p:tags r:id="rId8"/>
                </p:custDataLst>
              </p:nvPr>
            </p:nvCxnSpPr>
            <p:spPr>
              <a:xfrm flipH="1">
                <a:off x="7600950" y="4452939"/>
                <a:ext cx="0" cy="3825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072" name="MH_PageTitle"/>
          <p:cNvSpPr>
            <a:spLocks noGrp="1"/>
          </p:cNvSpPr>
          <p:nvPr>
            <p:ph type="title"/>
            <p:custDataLst>
              <p:tags r:id="rId3"/>
            </p:custDataLst>
          </p:nvPr>
        </p:nvSpPr>
        <p:spPr/>
        <p:txBody>
          <a:bodyPr/>
          <a:lstStyle/>
          <a:p>
            <a:r>
              <a:rPr lang="zh-CN" altLang="en-US" dirty="0"/>
              <a:t>中国近现代史时间轴</a:t>
            </a:r>
            <a:r>
              <a:rPr lang="en-US" altLang="zh-CN" dirty="0"/>
              <a:t>——</a:t>
            </a:r>
            <a:r>
              <a:rPr lang="zh-CN" altLang="en-US" dirty="0"/>
              <a:t>帝国主义侵略及中国的抗争部分 </a:t>
            </a:r>
            <a:endParaRPr lang="zh-CN" altLang="en-US" dirty="0" smtClean="0"/>
          </a:p>
        </p:txBody>
      </p:sp>
      <p:sp>
        <p:nvSpPr>
          <p:cNvPr id="36" name="文本框 35"/>
          <p:cNvSpPr txBox="1"/>
          <p:nvPr/>
        </p:nvSpPr>
        <p:spPr>
          <a:xfrm>
            <a:off x="278780" y="1099076"/>
            <a:ext cx="2984490" cy="461665"/>
          </a:xfrm>
          <a:prstGeom prst="rect">
            <a:avLst/>
          </a:prstGeom>
          <a:noFill/>
        </p:spPr>
        <p:txBody>
          <a:bodyPr wrap="square" rtlCol="0">
            <a:spAutoFit/>
          </a:bodyPr>
          <a:lstStyle/>
          <a:p>
            <a:pPr algn="dist"/>
            <a:r>
              <a:rPr lang="en-US" altLang="zh-CN" sz="2400" dirty="0" smtClean="0">
                <a:latin typeface="方正清刻本悦宋简体" panose="02000000000000000000" pitchFamily="2" charset="-122"/>
                <a:ea typeface="方正清刻本悦宋简体" panose="02000000000000000000" pitchFamily="2" charset="-122"/>
              </a:rPr>
              <a:t>(</a:t>
            </a:r>
            <a:r>
              <a:rPr lang="zh-CN" altLang="en-US" sz="2400" dirty="0" smtClean="0">
                <a:latin typeface="方正清刻本悦宋简体" panose="02000000000000000000" pitchFamily="2" charset="-122"/>
                <a:ea typeface="方正清刻本悦宋简体" panose="02000000000000000000" pitchFamily="2" charset="-122"/>
              </a:rPr>
              <a:t>一</a:t>
            </a:r>
            <a:r>
              <a:rPr lang="en-US" altLang="zh-CN" sz="2400" dirty="0" smtClean="0">
                <a:latin typeface="方正清刻本悦宋简体" panose="02000000000000000000" pitchFamily="2" charset="-122"/>
                <a:ea typeface="方正清刻本悦宋简体" panose="02000000000000000000" pitchFamily="2" charset="-122"/>
              </a:rPr>
              <a:t>)</a:t>
            </a:r>
            <a:r>
              <a:rPr lang="zh-CN" altLang="en-US" sz="2400" dirty="0" smtClean="0">
                <a:latin typeface="方正清刻本悦宋简体" panose="02000000000000000000" pitchFamily="2" charset="-122"/>
                <a:ea typeface="方正清刻本悦宋简体" panose="02000000000000000000" pitchFamily="2" charset="-122"/>
              </a:rPr>
              <a:t>、</a:t>
            </a:r>
            <a:r>
              <a:rPr lang="zh-CN" altLang="en-US" sz="2400" dirty="0">
                <a:latin typeface="方正清刻本悦宋简体" panose="02000000000000000000" pitchFamily="2" charset="-122"/>
                <a:ea typeface="方正清刻本悦宋简体" panose="02000000000000000000" pitchFamily="2" charset="-122"/>
              </a:rPr>
              <a:t>军事</a:t>
            </a:r>
            <a:r>
              <a:rPr lang="zh-CN" altLang="en-US" sz="2400" dirty="0" smtClean="0">
                <a:latin typeface="方正清刻本悦宋简体" panose="02000000000000000000" pitchFamily="2" charset="-122"/>
                <a:ea typeface="方正清刻本悦宋简体" panose="02000000000000000000" pitchFamily="2" charset="-122"/>
              </a:rPr>
              <a:t>侵略</a:t>
            </a:r>
            <a:r>
              <a:rPr lang="zh-CN" altLang="en-US" sz="2000" dirty="0" smtClean="0">
                <a:solidFill>
                  <a:srgbClr val="C00000"/>
                </a:solidFill>
              </a:rPr>
              <a:t>★</a:t>
            </a:r>
          </a:p>
        </p:txBody>
      </p:sp>
      <p:pic>
        <p:nvPicPr>
          <p:cNvPr id="37" name="Picture 2" descr="C:\Users\User\Documents\263EM\chuzi@sunlands.com\history\user\image\0a2b8d88-43cd-46c8-836a-beea4a59c9d9.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404246" y="1121552"/>
            <a:ext cx="1466400" cy="467490"/>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矩形 13"/>
          <p:cNvSpPr/>
          <p:nvPr/>
        </p:nvSpPr>
        <p:spPr>
          <a:xfrm>
            <a:off x="727112" y="1905918"/>
            <a:ext cx="11064381" cy="431861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594773" y="2059605"/>
            <a:ext cx="5392720" cy="523220"/>
          </a:xfrm>
          <a:prstGeom prst="rect">
            <a:avLst/>
          </a:prstGeom>
          <a:noFill/>
        </p:spPr>
        <p:txBody>
          <a:bodyPr wrap="square" rtlCol="0">
            <a:spAutoFit/>
          </a:bodyPr>
          <a:lstStyle/>
          <a:p>
            <a:r>
              <a:rPr lang="zh-CN" altLang="en-US" sz="2800" dirty="0" smtClean="0">
                <a:solidFill>
                  <a:srgbClr val="C00000"/>
                </a:solidFill>
                <a:latin typeface="+mj-ea"/>
                <a:ea typeface="+mj-ea"/>
              </a:rPr>
              <a:t>近代以来外敌侵略</a:t>
            </a:r>
            <a:endParaRPr lang="zh-CN" altLang="en-US" sz="2800" dirty="0">
              <a:solidFill>
                <a:srgbClr val="C00000"/>
              </a:solidFill>
              <a:latin typeface="+mj-ea"/>
              <a:ea typeface="+mj-ea"/>
            </a:endParaRPr>
          </a:p>
        </p:txBody>
      </p:sp>
    </p:spTree>
    <p:custDataLst>
      <p:tags r:id="rId1"/>
    </p:custDataLst>
    <p:extLst>
      <p:ext uri="{BB962C8B-B14F-4D97-AF65-F5344CB8AC3E}">
        <p14:creationId xmlns:p14="http://schemas.microsoft.com/office/powerpoint/2010/main" val="6742152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1"/>
          <p:cNvPicPr>
            <a:picLocks noChangeAspect="1"/>
          </p:cNvPicPr>
          <p:nvPr/>
        </p:nvPicPr>
        <p:blipFill>
          <a:blip r:embed="rId2"/>
          <a:stretch>
            <a:fillRect/>
          </a:stretch>
        </p:blipFill>
        <p:spPr>
          <a:xfrm>
            <a:off x="12700" y="25400"/>
            <a:ext cx="3765551" cy="6707717"/>
          </a:xfrm>
          <a:prstGeom prst="rect">
            <a:avLst/>
          </a:prstGeom>
          <a:noFill/>
          <a:ln w="9525">
            <a:noFill/>
          </a:ln>
        </p:spPr>
      </p:pic>
      <p:pic>
        <p:nvPicPr>
          <p:cNvPr id="6146" name="图片 2"/>
          <p:cNvPicPr>
            <a:picLocks noChangeAspect="1"/>
          </p:cNvPicPr>
          <p:nvPr/>
        </p:nvPicPr>
        <p:blipFill>
          <a:blip r:embed="rId3"/>
          <a:stretch>
            <a:fillRect/>
          </a:stretch>
        </p:blipFill>
        <p:spPr>
          <a:xfrm>
            <a:off x="4123267" y="-29633"/>
            <a:ext cx="3829051" cy="6819900"/>
          </a:xfrm>
          <a:prstGeom prst="rect">
            <a:avLst/>
          </a:prstGeom>
          <a:noFill/>
          <a:ln w="9525">
            <a:noFill/>
          </a:ln>
        </p:spPr>
      </p:pic>
      <p:pic>
        <p:nvPicPr>
          <p:cNvPr id="6147" name="图片 3"/>
          <p:cNvPicPr>
            <a:picLocks noChangeAspect="1"/>
          </p:cNvPicPr>
          <p:nvPr/>
        </p:nvPicPr>
        <p:blipFill>
          <a:blip r:embed="rId4"/>
          <a:stretch>
            <a:fillRect/>
          </a:stretch>
        </p:blipFill>
        <p:spPr>
          <a:xfrm>
            <a:off x="8326967" y="-29633"/>
            <a:ext cx="3856567" cy="6870700"/>
          </a:xfrm>
          <a:prstGeom prst="rect">
            <a:avLst/>
          </a:prstGeom>
          <a:noFill/>
          <a:ln w="9525">
            <a:noFill/>
          </a:ln>
        </p:spPr>
      </p:pic>
      <p:sp>
        <p:nvSpPr>
          <p:cNvPr id="5" name="矩形 4"/>
          <p:cNvSpPr/>
          <p:nvPr/>
        </p:nvSpPr>
        <p:spPr>
          <a:xfrm>
            <a:off x="239184" y="4773084"/>
            <a:ext cx="1729317" cy="480484"/>
          </a:xfrm>
          <a:prstGeom prst="rect">
            <a:avLst/>
          </a:prstGeom>
          <a:noFill/>
          <a:ln w="38100">
            <a:solidFill>
              <a:srgbClr val="FF0000"/>
            </a:solidFill>
          </a:ln>
          <a:extLst>
            <a:ext uri="{909E8E84-426E-40dd-AFC4-6F175D3DCCD1}">
              <a14:hiddenFill xmlns=""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6" name="矩形 5"/>
          <p:cNvSpPr/>
          <p:nvPr/>
        </p:nvSpPr>
        <p:spPr>
          <a:xfrm>
            <a:off x="7139517" y="5016500"/>
            <a:ext cx="812800" cy="478367"/>
          </a:xfrm>
          <a:prstGeom prst="rect">
            <a:avLst/>
          </a:prstGeom>
          <a:noFill/>
          <a:ln w="38100">
            <a:solidFill>
              <a:srgbClr val="FF0000"/>
            </a:solidFill>
          </a:ln>
          <a:extLst>
            <a:ext uri="{909E8E84-426E-40dd-AFC4-6F175D3DCCD1}">
              <a14:hiddenFill xmlns=""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7" name="矩形 6"/>
          <p:cNvSpPr/>
          <p:nvPr/>
        </p:nvSpPr>
        <p:spPr>
          <a:xfrm>
            <a:off x="11370733" y="5016500"/>
            <a:ext cx="812800" cy="478367"/>
          </a:xfrm>
          <a:prstGeom prst="rect">
            <a:avLst/>
          </a:prstGeom>
          <a:noFill/>
          <a:ln w="38100">
            <a:solidFill>
              <a:srgbClr val="FF0000"/>
            </a:solidFill>
          </a:ln>
          <a:extLst>
            <a:ext uri="{909E8E84-426E-40dd-AFC4-6F175D3DCCD1}">
              <a14:hiddenFill xmlns=""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Tree>
    <p:extLst>
      <p:ext uri="{BB962C8B-B14F-4D97-AF65-F5344CB8AC3E}">
        <p14:creationId xmlns:p14="http://schemas.microsoft.com/office/powerpoint/2010/main" val="1813469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连连看</a:t>
            </a:r>
            <a:endParaRPr kumimoji="1" lang="zh-CN" altLang="en-US" dirty="0"/>
          </a:p>
        </p:txBody>
      </p:sp>
      <p:sp>
        <p:nvSpPr>
          <p:cNvPr id="3" name="文本框 2"/>
          <p:cNvSpPr txBox="1"/>
          <p:nvPr/>
        </p:nvSpPr>
        <p:spPr>
          <a:xfrm>
            <a:off x="838200" y="1571625"/>
            <a:ext cx="1933543" cy="369332"/>
          </a:xfrm>
          <a:prstGeom prst="rect">
            <a:avLst/>
          </a:prstGeom>
          <a:noFill/>
        </p:spPr>
        <p:txBody>
          <a:bodyPr wrap="none" rtlCol="0">
            <a:spAutoFit/>
          </a:bodyPr>
          <a:lstStyle/>
          <a:p>
            <a:r>
              <a:rPr kumimoji="1" lang="en-US" altLang="zh-CN" dirty="0"/>
              <a:t>A</a:t>
            </a:r>
            <a:r>
              <a:rPr kumimoji="1" lang="zh-CN" altLang="en-US" dirty="0" smtClean="0"/>
              <a:t>第一次鸦片战争</a:t>
            </a:r>
            <a:endParaRPr kumimoji="1" lang="zh-CN" altLang="en-US" dirty="0"/>
          </a:p>
        </p:txBody>
      </p:sp>
      <p:sp>
        <p:nvSpPr>
          <p:cNvPr id="4" name="文本框 3"/>
          <p:cNvSpPr txBox="1"/>
          <p:nvPr/>
        </p:nvSpPr>
        <p:spPr>
          <a:xfrm>
            <a:off x="838199" y="2320711"/>
            <a:ext cx="1925527" cy="369332"/>
          </a:xfrm>
          <a:prstGeom prst="rect">
            <a:avLst/>
          </a:prstGeom>
          <a:noFill/>
        </p:spPr>
        <p:txBody>
          <a:bodyPr wrap="none" rtlCol="0">
            <a:spAutoFit/>
          </a:bodyPr>
          <a:lstStyle/>
          <a:p>
            <a:r>
              <a:rPr kumimoji="1" lang="en-US" altLang="zh-CN" dirty="0"/>
              <a:t>B</a:t>
            </a:r>
            <a:r>
              <a:rPr kumimoji="1" lang="zh-CN" altLang="en-US" dirty="0" smtClean="0"/>
              <a:t>第二次鸦片战争</a:t>
            </a:r>
            <a:endParaRPr kumimoji="1" lang="zh-CN" altLang="en-US" dirty="0"/>
          </a:p>
        </p:txBody>
      </p:sp>
      <p:sp>
        <p:nvSpPr>
          <p:cNvPr id="6" name="文本框 5"/>
          <p:cNvSpPr txBox="1"/>
          <p:nvPr/>
        </p:nvSpPr>
        <p:spPr>
          <a:xfrm>
            <a:off x="838199" y="3069797"/>
            <a:ext cx="1231427" cy="369332"/>
          </a:xfrm>
          <a:prstGeom prst="rect">
            <a:avLst/>
          </a:prstGeom>
          <a:noFill/>
        </p:spPr>
        <p:txBody>
          <a:bodyPr wrap="none" rtlCol="0">
            <a:spAutoFit/>
          </a:bodyPr>
          <a:lstStyle/>
          <a:p>
            <a:r>
              <a:rPr kumimoji="1" lang="en-US" altLang="zh-CN" dirty="0"/>
              <a:t>C</a:t>
            </a:r>
            <a:r>
              <a:rPr kumimoji="1" lang="zh-CN" altLang="en-US" dirty="0" smtClean="0"/>
              <a:t>中法战争</a:t>
            </a:r>
            <a:endParaRPr kumimoji="1" lang="zh-CN" altLang="en-US" dirty="0"/>
          </a:p>
        </p:txBody>
      </p:sp>
      <p:sp>
        <p:nvSpPr>
          <p:cNvPr id="7" name="文本框 6"/>
          <p:cNvSpPr txBox="1"/>
          <p:nvPr/>
        </p:nvSpPr>
        <p:spPr>
          <a:xfrm>
            <a:off x="838199" y="3815832"/>
            <a:ext cx="1250663" cy="369332"/>
          </a:xfrm>
          <a:prstGeom prst="rect">
            <a:avLst/>
          </a:prstGeom>
          <a:noFill/>
        </p:spPr>
        <p:txBody>
          <a:bodyPr wrap="none" rtlCol="0">
            <a:spAutoFit/>
          </a:bodyPr>
          <a:lstStyle/>
          <a:p>
            <a:r>
              <a:rPr kumimoji="1" lang="en-US" altLang="zh-CN" dirty="0"/>
              <a:t>D</a:t>
            </a:r>
            <a:r>
              <a:rPr kumimoji="1" lang="zh-CN" altLang="en-US" dirty="0" smtClean="0"/>
              <a:t>甲午战争</a:t>
            </a:r>
            <a:endParaRPr kumimoji="1" lang="zh-CN" altLang="en-US" dirty="0"/>
          </a:p>
        </p:txBody>
      </p:sp>
      <p:sp>
        <p:nvSpPr>
          <p:cNvPr id="8" name="文本框 7"/>
          <p:cNvSpPr txBox="1"/>
          <p:nvPr/>
        </p:nvSpPr>
        <p:spPr>
          <a:xfrm>
            <a:off x="838199" y="4561867"/>
            <a:ext cx="1681871" cy="369332"/>
          </a:xfrm>
          <a:prstGeom prst="rect">
            <a:avLst/>
          </a:prstGeom>
          <a:noFill/>
        </p:spPr>
        <p:txBody>
          <a:bodyPr wrap="none" rtlCol="0">
            <a:spAutoFit/>
          </a:bodyPr>
          <a:lstStyle/>
          <a:p>
            <a:r>
              <a:rPr kumimoji="1" lang="en-US" altLang="zh-CN" dirty="0"/>
              <a:t>E</a:t>
            </a:r>
            <a:r>
              <a:rPr kumimoji="1" lang="zh-CN" altLang="en-US" dirty="0" smtClean="0"/>
              <a:t>八国联军侵华</a:t>
            </a:r>
            <a:endParaRPr kumimoji="1" lang="zh-CN" altLang="en-US" dirty="0"/>
          </a:p>
        </p:txBody>
      </p:sp>
      <p:sp>
        <p:nvSpPr>
          <p:cNvPr id="9" name="文本框 8"/>
          <p:cNvSpPr txBox="1"/>
          <p:nvPr/>
        </p:nvSpPr>
        <p:spPr>
          <a:xfrm>
            <a:off x="5100638" y="1571625"/>
            <a:ext cx="752129" cy="369332"/>
          </a:xfrm>
          <a:prstGeom prst="rect">
            <a:avLst/>
          </a:prstGeom>
          <a:noFill/>
        </p:spPr>
        <p:txBody>
          <a:bodyPr wrap="none" rtlCol="0">
            <a:spAutoFit/>
          </a:bodyPr>
          <a:lstStyle/>
          <a:p>
            <a:r>
              <a:rPr kumimoji="1" lang="en-US" altLang="zh-CN" dirty="0"/>
              <a:t>F</a:t>
            </a:r>
            <a:r>
              <a:rPr kumimoji="1" lang="zh-CN" altLang="en-US" dirty="0" smtClean="0"/>
              <a:t>八国</a:t>
            </a:r>
            <a:endParaRPr kumimoji="1" lang="zh-CN" altLang="en-US" dirty="0"/>
          </a:p>
        </p:txBody>
      </p:sp>
      <p:sp>
        <p:nvSpPr>
          <p:cNvPr id="10" name="文本框 9"/>
          <p:cNvSpPr txBox="1"/>
          <p:nvPr/>
        </p:nvSpPr>
        <p:spPr>
          <a:xfrm>
            <a:off x="5100637" y="2320711"/>
            <a:ext cx="792205" cy="369332"/>
          </a:xfrm>
          <a:prstGeom prst="rect">
            <a:avLst/>
          </a:prstGeom>
          <a:noFill/>
        </p:spPr>
        <p:txBody>
          <a:bodyPr wrap="none" rtlCol="0">
            <a:spAutoFit/>
          </a:bodyPr>
          <a:lstStyle/>
          <a:p>
            <a:r>
              <a:rPr kumimoji="1" lang="en-US" altLang="zh-CN" dirty="0"/>
              <a:t>G</a:t>
            </a:r>
            <a:r>
              <a:rPr kumimoji="1" lang="zh-CN" altLang="en-US" dirty="0" smtClean="0"/>
              <a:t>日本</a:t>
            </a:r>
            <a:endParaRPr kumimoji="1" lang="zh-CN" altLang="en-US" dirty="0"/>
          </a:p>
        </p:txBody>
      </p:sp>
      <p:sp>
        <p:nvSpPr>
          <p:cNvPr id="11" name="文本框 10"/>
          <p:cNvSpPr txBox="1"/>
          <p:nvPr/>
        </p:nvSpPr>
        <p:spPr>
          <a:xfrm>
            <a:off x="5100636" y="3069797"/>
            <a:ext cx="790601" cy="369332"/>
          </a:xfrm>
          <a:prstGeom prst="rect">
            <a:avLst/>
          </a:prstGeom>
          <a:noFill/>
        </p:spPr>
        <p:txBody>
          <a:bodyPr wrap="none" rtlCol="0">
            <a:spAutoFit/>
          </a:bodyPr>
          <a:lstStyle/>
          <a:p>
            <a:r>
              <a:rPr kumimoji="1" lang="en-US" altLang="zh-CN" dirty="0"/>
              <a:t>H</a:t>
            </a:r>
            <a:r>
              <a:rPr kumimoji="1" lang="zh-CN" altLang="en-US" dirty="0" smtClean="0"/>
              <a:t>英法</a:t>
            </a:r>
            <a:endParaRPr kumimoji="1" lang="zh-CN" altLang="en-US" dirty="0"/>
          </a:p>
        </p:txBody>
      </p:sp>
      <p:sp>
        <p:nvSpPr>
          <p:cNvPr id="12" name="文本框 11"/>
          <p:cNvSpPr txBox="1"/>
          <p:nvPr/>
        </p:nvSpPr>
        <p:spPr>
          <a:xfrm>
            <a:off x="5100635" y="3815832"/>
            <a:ext cx="704039" cy="369332"/>
          </a:xfrm>
          <a:prstGeom prst="rect">
            <a:avLst/>
          </a:prstGeom>
          <a:noFill/>
        </p:spPr>
        <p:txBody>
          <a:bodyPr wrap="none" rtlCol="0">
            <a:spAutoFit/>
          </a:bodyPr>
          <a:lstStyle/>
          <a:p>
            <a:r>
              <a:rPr kumimoji="1" lang="en-US" altLang="zh-CN" dirty="0" err="1"/>
              <a:t>I</a:t>
            </a:r>
            <a:r>
              <a:rPr kumimoji="1" lang="zh-CN" altLang="en-US" dirty="0" smtClean="0"/>
              <a:t>英国</a:t>
            </a:r>
            <a:endParaRPr kumimoji="1" lang="zh-CN" altLang="en-US" dirty="0"/>
          </a:p>
        </p:txBody>
      </p:sp>
      <p:sp>
        <p:nvSpPr>
          <p:cNvPr id="13" name="文本框 12"/>
          <p:cNvSpPr txBox="1"/>
          <p:nvPr/>
        </p:nvSpPr>
        <p:spPr>
          <a:xfrm>
            <a:off x="5100635" y="4561867"/>
            <a:ext cx="720069" cy="369332"/>
          </a:xfrm>
          <a:prstGeom prst="rect">
            <a:avLst/>
          </a:prstGeom>
          <a:noFill/>
        </p:spPr>
        <p:txBody>
          <a:bodyPr wrap="none" rtlCol="0">
            <a:spAutoFit/>
          </a:bodyPr>
          <a:lstStyle/>
          <a:p>
            <a:r>
              <a:rPr kumimoji="1" lang="en-US" altLang="zh-CN" dirty="0"/>
              <a:t>J</a:t>
            </a:r>
            <a:r>
              <a:rPr kumimoji="1" lang="zh-CN" altLang="en-US" dirty="0" smtClean="0"/>
              <a:t>法国</a:t>
            </a:r>
            <a:endParaRPr kumimoji="1" lang="zh-CN" altLang="en-US" dirty="0"/>
          </a:p>
        </p:txBody>
      </p:sp>
      <p:sp>
        <p:nvSpPr>
          <p:cNvPr id="14" name="文本框 13"/>
          <p:cNvSpPr txBox="1"/>
          <p:nvPr/>
        </p:nvSpPr>
        <p:spPr>
          <a:xfrm>
            <a:off x="8701088" y="1565470"/>
            <a:ext cx="1003801" cy="369332"/>
          </a:xfrm>
          <a:prstGeom prst="rect">
            <a:avLst/>
          </a:prstGeom>
          <a:noFill/>
        </p:spPr>
        <p:txBody>
          <a:bodyPr wrap="none" rtlCol="0">
            <a:spAutoFit/>
          </a:bodyPr>
          <a:lstStyle/>
          <a:p>
            <a:r>
              <a:rPr kumimoji="1" lang="en-US" altLang="zh-CN" dirty="0"/>
              <a:t>K</a:t>
            </a:r>
            <a:r>
              <a:rPr kumimoji="1" lang="en-US" altLang="zh-CN" dirty="0" smtClean="0"/>
              <a:t>1856</a:t>
            </a:r>
            <a:r>
              <a:rPr kumimoji="1" lang="zh-CN" altLang="en-US" dirty="0" smtClean="0"/>
              <a:t>年</a:t>
            </a:r>
            <a:endParaRPr kumimoji="1" lang="zh-CN" altLang="en-US" dirty="0"/>
          </a:p>
        </p:txBody>
      </p:sp>
      <p:sp>
        <p:nvSpPr>
          <p:cNvPr id="15" name="文本框 14"/>
          <p:cNvSpPr txBox="1"/>
          <p:nvPr/>
        </p:nvSpPr>
        <p:spPr>
          <a:xfrm>
            <a:off x="8701088" y="2320711"/>
            <a:ext cx="981359" cy="369332"/>
          </a:xfrm>
          <a:prstGeom prst="rect">
            <a:avLst/>
          </a:prstGeom>
          <a:noFill/>
        </p:spPr>
        <p:txBody>
          <a:bodyPr wrap="none" rtlCol="0">
            <a:spAutoFit/>
          </a:bodyPr>
          <a:lstStyle/>
          <a:p>
            <a:r>
              <a:rPr kumimoji="1" lang="en-US" altLang="zh-CN" dirty="0"/>
              <a:t>L</a:t>
            </a:r>
            <a:r>
              <a:rPr kumimoji="1" lang="en-US" altLang="zh-CN" dirty="0" smtClean="0"/>
              <a:t>1894</a:t>
            </a:r>
            <a:r>
              <a:rPr kumimoji="1" lang="zh-CN" altLang="en-US" dirty="0" smtClean="0"/>
              <a:t>年</a:t>
            </a:r>
            <a:endParaRPr kumimoji="1" lang="zh-CN" altLang="en-US" dirty="0"/>
          </a:p>
        </p:txBody>
      </p:sp>
      <p:sp>
        <p:nvSpPr>
          <p:cNvPr id="17" name="文本框 16"/>
          <p:cNvSpPr txBox="1"/>
          <p:nvPr/>
        </p:nvSpPr>
        <p:spPr>
          <a:xfrm>
            <a:off x="8701088" y="3056579"/>
            <a:ext cx="1080745" cy="369332"/>
          </a:xfrm>
          <a:prstGeom prst="rect">
            <a:avLst/>
          </a:prstGeom>
          <a:noFill/>
        </p:spPr>
        <p:txBody>
          <a:bodyPr wrap="none" rtlCol="0">
            <a:spAutoFit/>
          </a:bodyPr>
          <a:lstStyle/>
          <a:p>
            <a:r>
              <a:rPr kumimoji="1" lang="en-US" altLang="zh-CN" dirty="0"/>
              <a:t>M</a:t>
            </a:r>
            <a:r>
              <a:rPr kumimoji="1" lang="en-US" altLang="zh-CN" dirty="0" smtClean="0"/>
              <a:t>1840</a:t>
            </a:r>
            <a:r>
              <a:rPr kumimoji="1" lang="zh-CN" altLang="en-US" dirty="0" smtClean="0"/>
              <a:t>年</a:t>
            </a:r>
            <a:endParaRPr kumimoji="1" lang="zh-CN" altLang="en-US" dirty="0"/>
          </a:p>
        </p:txBody>
      </p:sp>
      <p:sp>
        <p:nvSpPr>
          <p:cNvPr id="18" name="文本框 17"/>
          <p:cNvSpPr txBox="1"/>
          <p:nvPr/>
        </p:nvSpPr>
        <p:spPr>
          <a:xfrm>
            <a:off x="8701088" y="3815832"/>
            <a:ext cx="1032655" cy="369332"/>
          </a:xfrm>
          <a:prstGeom prst="rect">
            <a:avLst/>
          </a:prstGeom>
          <a:noFill/>
        </p:spPr>
        <p:txBody>
          <a:bodyPr wrap="none" rtlCol="0">
            <a:spAutoFit/>
          </a:bodyPr>
          <a:lstStyle/>
          <a:p>
            <a:r>
              <a:rPr kumimoji="1" lang="en-US" altLang="zh-CN" dirty="0"/>
              <a:t>N</a:t>
            </a:r>
            <a:r>
              <a:rPr kumimoji="1" lang="en-US" altLang="zh-CN" dirty="0" smtClean="0"/>
              <a:t>1900</a:t>
            </a:r>
            <a:r>
              <a:rPr kumimoji="1" lang="zh-CN" altLang="en-US" dirty="0" smtClean="0"/>
              <a:t>年</a:t>
            </a:r>
            <a:endParaRPr kumimoji="1" lang="zh-CN" altLang="en-US" dirty="0"/>
          </a:p>
        </p:txBody>
      </p:sp>
      <p:sp>
        <p:nvSpPr>
          <p:cNvPr id="19" name="文本框 18"/>
          <p:cNvSpPr txBox="1"/>
          <p:nvPr/>
        </p:nvSpPr>
        <p:spPr>
          <a:xfrm>
            <a:off x="8701088" y="4561867"/>
            <a:ext cx="1035861" cy="369332"/>
          </a:xfrm>
          <a:prstGeom prst="rect">
            <a:avLst/>
          </a:prstGeom>
          <a:noFill/>
        </p:spPr>
        <p:txBody>
          <a:bodyPr wrap="none" rtlCol="0">
            <a:spAutoFit/>
          </a:bodyPr>
          <a:lstStyle/>
          <a:p>
            <a:r>
              <a:rPr kumimoji="1" lang="en-US" altLang="zh-CN" dirty="0"/>
              <a:t>O</a:t>
            </a:r>
            <a:r>
              <a:rPr kumimoji="1" lang="en-US" altLang="zh-CN" dirty="0" smtClean="0"/>
              <a:t>1884</a:t>
            </a:r>
            <a:r>
              <a:rPr kumimoji="1" lang="zh-CN" altLang="en-US" dirty="0" smtClean="0"/>
              <a:t>年</a:t>
            </a:r>
            <a:endParaRPr kumimoji="1" lang="zh-CN" altLang="en-US" dirty="0"/>
          </a:p>
        </p:txBody>
      </p:sp>
    </p:spTree>
    <p:extLst>
      <p:ext uri="{BB962C8B-B14F-4D97-AF65-F5344CB8AC3E}">
        <p14:creationId xmlns:p14="http://schemas.microsoft.com/office/powerpoint/2010/main" val="7567940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条约</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1158185448"/>
              </p:ext>
            </p:extLst>
          </p:nvPr>
        </p:nvGraphicFramePr>
        <p:xfrm>
          <a:off x="838200" y="982146"/>
          <a:ext cx="10545993" cy="5252772"/>
        </p:xfrm>
        <a:graphic>
          <a:graphicData uri="http://schemas.openxmlformats.org/drawingml/2006/table">
            <a:tbl>
              <a:tblPr>
                <a:tableStyleId>{5C22544A-7EE6-4342-B048-85BDC9FD1C3A}</a:tableStyleId>
              </a:tblPr>
              <a:tblGrid>
                <a:gridCol w="2075768">
                  <a:extLst>
                    <a:ext uri="{9D8B030D-6E8A-4147-A177-3AD203B41FA5}">
                      <a16:colId xmlns:a16="http://schemas.microsoft.com/office/drawing/2014/main" xmlns="" val="20000"/>
                    </a:ext>
                  </a:extLst>
                </a:gridCol>
                <a:gridCol w="988467">
                  <a:extLst>
                    <a:ext uri="{9D8B030D-6E8A-4147-A177-3AD203B41FA5}">
                      <a16:colId xmlns:a16="http://schemas.microsoft.com/office/drawing/2014/main" xmlns="" val="20001"/>
                    </a:ext>
                  </a:extLst>
                </a:gridCol>
                <a:gridCol w="7481758">
                  <a:extLst>
                    <a:ext uri="{9D8B030D-6E8A-4147-A177-3AD203B41FA5}">
                      <a16:colId xmlns:a16="http://schemas.microsoft.com/office/drawing/2014/main" xmlns="" val="20002"/>
                    </a:ext>
                  </a:extLst>
                </a:gridCol>
              </a:tblGrid>
              <a:tr h="433824">
                <a:tc>
                  <a:txBody>
                    <a:bodyPr/>
                    <a:lstStyle/>
                    <a:p>
                      <a:pPr algn="ctr">
                        <a:spcAft>
                          <a:spcPts val="0"/>
                        </a:spcAft>
                      </a:pPr>
                      <a:r>
                        <a:rPr 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条</a:t>
                      </a:r>
                      <a:r>
                        <a:rPr lang="en-US" alt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  </a:t>
                      </a:r>
                      <a:r>
                        <a:rPr 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约</a:t>
                      </a:r>
                      <a:r>
                        <a:rPr lang="en-US" alt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  </a:t>
                      </a:r>
                      <a:r>
                        <a:rPr 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名</a:t>
                      </a:r>
                      <a:r>
                        <a:rPr lang="en-US" alt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  </a:t>
                      </a:r>
                      <a:r>
                        <a:rPr 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称</a:t>
                      </a:r>
                      <a:endParaRPr lang="zh-CN" sz="2800" kern="100" dirty="0">
                        <a:solidFill>
                          <a:schemeClr val="bg1"/>
                        </a:solidFill>
                        <a:effectLst/>
                        <a:latin typeface="方正清刻本悦宋简体" panose="02000000000000000000" pitchFamily="2" charset="-122"/>
                        <a:ea typeface="方正清刻本悦宋简体" panose="02000000000000000000"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spcAft>
                          <a:spcPts val="0"/>
                        </a:spcAft>
                      </a:pPr>
                      <a:r>
                        <a:rPr 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国家</a:t>
                      </a:r>
                      <a:endParaRPr lang="zh-CN" sz="2800" kern="100" dirty="0">
                        <a:solidFill>
                          <a:schemeClr val="bg1"/>
                        </a:solidFill>
                        <a:effectLst/>
                        <a:latin typeface="方正清刻本悦宋简体" panose="02000000000000000000" pitchFamily="2" charset="-122"/>
                        <a:ea typeface="方正清刻本悦宋简体" panose="02000000000000000000"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spcAft>
                          <a:spcPts val="0"/>
                        </a:spcAft>
                      </a:pPr>
                      <a:r>
                        <a:rPr 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条</a:t>
                      </a:r>
                      <a:r>
                        <a:rPr lang="en-US" alt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    </a:t>
                      </a:r>
                      <a:r>
                        <a:rPr 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约</a:t>
                      </a:r>
                      <a:r>
                        <a:rPr lang="en-US" alt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    </a:t>
                      </a:r>
                      <a:r>
                        <a:rPr 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内</a:t>
                      </a:r>
                      <a:r>
                        <a:rPr lang="en-US" alt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    </a:t>
                      </a:r>
                      <a:r>
                        <a:rPr 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容</a:t>
                      </a:r>
                      <a:endParaRPr lang="zh-CN" sz="2800" kern="100" dirty="0">
                        <a:solidFill>
                          <a:schemeClr val="bg1"/>
                        </a:solidFill>
                        <a:effectLst/>
                        <a:latin typeface="方正清刻本悦宋简体" panose="02000000000000000000" pitchFamily="2" charset="-122"/>
                        <a:ea typeface="方正清刻本悦宋简体" panose="02000000000000000000"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xmlns="" val="10000"/>
                  </a:ext>
                </a:extLst>
              </a:tr>
              <a:tr h="433824">
                <a:tc rowSpan="2">
                  <a:txBody>
                    <a:bodyPr/>
                    <a:lstStyle/>
                    <a:p>
                      <a:pPr algn="ctr">
                        <a:spcAft>
                          <a:spcPts val="0"/>
                        </a:spcAft>
                      </a:pPr>
                      <a:r>
                        <a:rPr lang="zh-CN" sz="2000" b="1" u="sng" kern="0" dirty="0">
                          <a:solidFill>
                            <a:srgbClr val="C23C0D"/>
                          </a:solidFill>
                          <a:effectLst/>
                          <a:latin typeface="等线" panose="02010600030101010101" pitchFamily="2" charset="-122"/>
                          <a:ea typeface="等线" panose="02010600030101010101" pitchFamily="2" charset="-122"/>
                        </a:rPr>
                        <a:t>《南京条约》</a:t>
                      </a:r>
                    </a:p>
                    <a:p>
                      <a:pPr algn="ctr">
                        <a:spcAft>
                          <a:spcPts val="0"/>
                        </a:spcAft>
                      </a:pPr>
                      <a:r>
                        <a:rPr lang="en-US" sz="2000" b="1" u="sng" kern="0" dirty="0">
                          <a:solidFill>
                            <a:srgbClr val="C23C0D"/>
                          </a:solidFill>
                          <a:effectLst/>
                          <a:latin typeface="等线" panose="02010600030101010101" pitchFamily="2" charset="-122"/>
                          <a:ea typeface="等线" panose="02010600030101010101" pitchFamily="2" charset="-122"/>
                        </a:rPr>
                        <a:t> 1842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spcAft>
                          <a:spcPts val="0"/>
                        </a:spcAft>
                      </a:pPr>
                      <a:r>
                        <a:rPr lang="zh-CN" sz="2000" kern="0" dirty="0">
                          <a:effectLst/>
                          <a:latin typeface="等线" panose="02010600030101010101" pitchFamily="2" charset="-122"/>
                          <a:ea typeface="等线" panose="02010600030101010101" pitchFamily="2" charset="-122"/>
                        </a:rPr>
                        <a:t>英国</a:t>
                      </a:r>
                      <a:endParaRPr lang="zh-CN" sz="2000" kern="100" dirty="0">
                        <a:effectLst/>
                        <a:latin typeface="等线" panose="02010600030101010101" pitchFamily="2" charset="-122"/>
                        <a:ea typeface="等线" panose="02010600030101010101" pitchFamily="2" charset="-122"/>
                      </a:endParaRPr>
                    </a:p>
                    <a:p>
                      <a:pPr algn="ctr">
                        <a:spcAft>
                          <a:spcPts val="0"/>
                        </a:spcAft>
                      </a:pPr>
                      <a:r>
                        <a:rPr lang="en-US" sz="2000" kern="0" dirty="0">
                          <a:effectLst/>
                          <a:latin typeface="等线" panose="02010600030101010101" pitchFamily="2" charset="-122"/>
                          <a:ea typeface="等线" panose="02010600030101010101" pitchFamily="2" charset="-122"/>
                        </a:rPr>
                        <a:t> </a:t>
                      </a:r>
                      <a:endParaRPr lang="zh-CN" sz="2000" kern="100" dirty="0">
                        <a:effectLst/>
                        <a:latin typeface="等线" panose="02010600030101010101" pitchFamily="2" charset="-122"/>
                        <a:ea typeface="等线"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zh-CN" sz="2000" kern="0" dirty="0">
                          <a:effectLst/>
                          <a:latin typeface="等线" panose="02010600030101010101" pitchFamily="2" charset="-122"/>
                          <a:ea typeface="等线" panose="02010600030101010101" pitchFamily="2" charset="-122"/>
                        </a:rPr>
                        <a:t>把</a:t>
                      </a:r>
                      <a:r>
                        <a:rPr lang="zh-CN" sz="2000" b="1" u="sng" kern="0" dirty="0">
                          <a:solidFill>
                            <a:srgbClr val="C23C0D"/>
                          </a:solidFill>
                          <a:effectLst/>
                          <a:latin typeface="等线" panose="02010600030101010101" pitchFamily="2" charset="-122"/>
                          <a:ea typeface="等线" panose="02010600030101010101" pitchFamily="2" charset="-122"/>
                        </a:rPr>
                        <a:t>香港岛</a:t>
                      </a:r>
                      <a:r>
                        <a:rPr lang="zh-CN" sz="2000" kern="0" dirty="0">
                          <a:effectLst/>
                          <a:latin typeface="等线" panose="02010600030101010101" pitchFamily="2" charset="-122"/>
                          <a:ea typeface="等线" panose="02010600030101010101" pitchFamily="2" charset="-122"/>
                        </a:rPr>
                        <a:t>割让给英国</a:t>
                      </a:r>
                      <a:endParaRPr lang="zh-CN" sz="2000" kern="100" dirty="0">
                        <a:effectLst/>
                        <a:latin typeface="等线" panose="02010600030101010101" pitchFamily="2" charset="-122"/>
                        <a:ea typeface="等线"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433824">
                <a:tc vMerge="1">
                  <a:txBody>
                    <a:bodyPr/>
                    <a:lstStyle/>
                    <a:p>
                      <a:endParaRPr lang="zh-CN"/>
                    </a:p>
                  </a:txBody>
                  <a:tcPr/>
                </a:tc>
                <a:tc vMerge="1">
                  <a:txBody>
                    <a:bodyPr/>
                    <a:lstStyle/>
                    <a:p>
                      <a:endParaRPr lang="zh-C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sz="2000" kern="0" dirty="0">
                          <a:effectLst/>
                          <a:latin typeface="等线" panose="02010600030101010101" pitchFamily="2" charset="-122"/>
                          <a:ea typeface="等线" panose="02010600030101010101" pitchFamily="2" charset="-122"/>
                        </a:rPr>
                        <a:t>开放</a:t>
                      </a:r>
                      <a:r>
                        <a:rPr lang="zh-CN" sz="2000" b="1" u="sng" kern="0" dirty="0">
                          <a:solidFill>
                            <a:srgbClr val="C23C0D"/>
                          </a:solidFill>
                          <a:effectLst/>
                          <a:latin typeface="等线" panose="02010600030101010101" pitchFamily="2" charset="-122"/>
                          <a:ea typeface="等线" panose="02010600030101010101" pitchFamily="2" charset="-122"/>
                        </a:rPr>
                        <a:t>广州、厦门、福州、宁波、上海</a:t>
                      </a:r>
                      <a:r>
                        <a:rPr lang="zh-CN" sz="2000" kern="0" dirty="0" smtClean="0">
                          <a:effectLst/>
                          <a:latin typeface="等线" panose="02010600030101010101" pitchFamily="2" charset="-122"/>
                          <a:ea typeface="等线" panose="02010600030101010101" pitchFamily="2" charset="-122"/>
                        </a:rPr>
                        <a:t>等港口城市作</a:t>
                      </a:r>
                      <a:r>
                        <a:rPr lang="zh-CN" sz="2000" b="1" u="sng" kern="0" dirty="0">
                          <a:solidFill>
                            <a:srgbClr val="C23C0D"/>
                          </a:solidFill>
                          <a:effectLst/>
                          <a:latin typeface="等线" panose="02010600030101010101" pitchFamily="2" charset="-122"/>
                          <a:ea typeface="等线" panose="02010600030101010101" pitchFamily="2" charset="-122"/>
                          <a:cs typeface="+mn-cs"/>
                        </a:rPr>
                        <a:t>通商口</a:t>
                      </a:r>
                      <a:r>
                        <a:rPr lang="zh-CN" sz="2000" b="1" u="sng" kern="0" dirty="0" smtClean="0">
                          <a:solidFill>
                            <a:srgbClr val="C23C0D"/>
                          </a:solidFill>
                          <a:effectLst/>
                          <a:latin typeface="等线" panose="02010600030101010101" pitchFamily="2" charset="-122"/>
                          <a:ea typeface="等线" panose="02010600030101010101" pitchFamily="2" charset="-122"/>
                          <a:cs typeface="+mn-cs"/>
                        </a:rPr>
                        <a:t>岸</a:t>
                      </a:r>
                      <a:endParaRPr lang="zh-CN" altLang="en-US" sz="2000" dirty="0" smtClean="0">
                        <a:solidFill>
                          <a:srgbClr val="C23C0D"/>
                        </a:solidFill>
                        <a:latin typeface="等线" panose="02010600030101010101" pitchFamily="2" charset="-122"/>
                        <a:ea typeface="等线" panose="02010600030101010101" pitchFamily="2" charset="-122"/>
                        <a:sym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596542">
                <a:tc>
                  <a:txBody>
                    <a:bodyPr/>
                    <a:lstStyle/>
                    <a:p>
                      <a:pPr algn="ctr">
                        <a:spcAft>
                          <a:spcPts val="0"/>
                        </a:spcAft>
                      </a:pPr>
                      <a:r>
                        <a:rPr lang="zh-CN" sz="2000" kern="0" dirty="0">
                          <a:effectLst/>
                          <a:latin typeface="等线" panose="02010600030101010101" pitchFamily="2" charset="-122"/>
                          <a:ea typeface="等线" panose="02010600030101010101" pitchFamily="2" charset="-122"/>
                        </a:rPr>
                        <a:t>《五口通商章程》</a:t>
                      </a:r>
                      <a:endParaRPr lang="zh-CN" sz="2000" kern="100" dirty="0">
                        <a:effectLst/>
                        <a:latin typeface="等线" panose="02010600030101010101" pitchFamily="2" charset="-122"/>
                        <a:ea typeface="等线" panose="02010600030101010101" pitchFamily="2" charset="-122"/>
                      </a:endParaRPr>
                    </a:p>
                    <a:p>
                      <a:pPr algn="ctr">
                        <a:spcAft>
                          <a:spcPts val="0"/>
                        </a:spcAft>
                      </a:pPr>
                      <a:r>
                        <a:rPr lang="en-US" sz="2000" kern="0" dirty="0">
                          <a:effectLst/>
                          <a:latin typeface="等线" panose="02010600030101010101" pitchFamily="2" charset="-122"/>
                          <a:ea typeface="等线" panose="02010600030101010101" pitchFamily="2" charset="-122"/>
                        </a:rPr>
                        <a:t>1843</a:t>
                      </a:r>
                      <a:endParaRPr lang="zh-CN" sz="2000" kern="100" dirty="0">
                        <a:effectLst/>
                        <a:latin typeface="等线" panose="02010600030101010101" pitchFamily="2" charset="-122"/>
                        <a:ea typeface="等线"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2000" kern="0" dirty="0">
                          <a:effectLst/>
                          <a:latin typeface="等线" panose="02010600030101010101" pitchFamily="2" charset="-122"/>
                          <a:ea typeface="等线" panose="02010600030101010101" pitchFamily="2" charset="-122"/>
                        </a:rPr>
                        <a:t>英国</a:t>
                      </a:r>
                      <a:endParaRPr lang="zh-CN" sz="2000" kern="100" dirty="0">
                        <a:effectLst/>
                        <a:latin typeface="等线" panose="02010600030101010101" pitchFamily="2" charset="-122"/>
                        <a:ea typeface="等线"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zh-CN" sz="2000" kern="0" dirty="0">
                          <a:effectLst/>
                          <a:latin typeface="等线" panose="02010600030101010101" pitchFamily="2" charset="-122"/>
                          <a:ea typeface="等线" panose="02010600030101010101" pitchFamily="2" charset="-122"/>
                        </a:rPr>
                        <a:t>英国在中国享有</a:t>
                      </a:r>
                      <a:r>
                        <a:rPr lang="zh-CN" sz="2000" b="1" u="sng" kern="0" dirty="0">
                          <a:solidFill>
                            <a:srgbClr val="C23C0D"/>
                          </a:solidFill>
                          <a:effectLst/>
                          <a:latin typeface="等线" panose="02010600030101010101" pitchFamily="2" charset="-122"/>
                          <a:ea typeface="等线" panose="02010600030101010101" pitchFamily="2" charset="-122"/>
                        </a:rPr>
                        <a:t>领事裁判权</a:t>
                      </a:r>
                      <a:r>
                        <a:rPr lang="zh-CN" sz="2000" kern="0" dirty="0">
                          <a:effectLst/>
                          <a:latin typeface="等线" panose="02010600030101010101" pitchFamily="2" charset="-122"/>
                          <a:ea typeface="等线" panose="02010600030101010101" pitchFamily="2" charset="-122"/>
                        </a:rPr>
                        <a:t>，英国人不受中国法律约束。</a:t>
                      </a:r>
                      <a:endParaRPr lang="zh-CN" sz="2000" kern="100" dirty="0">
                        <a:effectLst/>
                        <a:latin typeface="等线" panose="02010600030101010101" pitchFamily="2" charset="-122"/>
                        <a:ea typeface="等线"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r h="433824">
                <a:tc rowSpan="2">
                  <a:txBody>
                    <a:bodyPr/>
                    <a:lstStyle/>
                    <a:p>
                      <a:pPr algn="ctr">
                        <a:spcAft>
                          <a:spcPts val="0"/>
                        </a:spcAft>
                      </a:pPr>
                      <a:r>
                        <a:rPr lang="zh-CN" sz="2000" kern="0" dirty="0" smtClean="0">
                          <a:effectLst/>
                          <a:latin typeface="等线" panose="02010600030101010101" pitchFamily="2" charset="-122"/>
                          <a:ea typeface="等线" panose="02010600030101010101" pitchFamily="2" charset="-122"/>
                        </a:rPr>
                        <a:t>《望厦条约》</a:t>
                      </a:r>
                      <a:endParaRPr lang="en-US" altLang="zh-CN" sz="2000" kern="0" dirty="0" smtClean="0">
                        <a:effectLst/>
                        <a:latin typeface="等线" panose="02010600030101010101" pitchFamily="2" charset="-122"/>
                        <a:ea typeface="等线" panose="02010600030101010101" pitchFamily="2" charset="-122"/>
                      </a:endParaRPr>
                    </a:p>
                    <a:p>
                      <a:pPr algn="ctr">
                        <a:spcAft>
                          <a:spcPts val="0"/>
                        </a:spcAft>
                      </a:pPr>
                      <a:r>
                        <a:rPr lang="en-US" sz="2000" kern="0" dirty="0" smtClean="0">
                          <a:effectLst/>
                          <a:latin typeface="等线" panose="02010600030101010101" pitchFamily="2" charset="-122"/>
                          <a:ea typeface="等线" panose="02010600030101010101" pitchFamily="2" charset="-122"/>
                        </a:rPr>
                        <a:t>1844</a:t>
                      </a:r>
                      <a:endParaRPr lang="zh-CN" sz="2000" kern="100" dirty="0">
                        <a:effectLst/>
                        <a:latin typeface="等线" panose="02010600030101010101" pitchFamily="2" charset="-122"/>
                        <a:ea typeface="等线"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spcAft>
                          <a:spcPts val="0"/>
                        </a:spcAft>
                      </a:pPr>
                      <a:r>
                        <a:rPr lang="zh-CN" sz="2000" b="1" u="sng" kern="0" dirty="0">
                          <a:solidFill>
                            <a:srgbClr val="C23C0D"/>
                          </a:solidFill>
                          <a:effectLst/>
                          <a:latin typeface="等线" panose="02010600030101010101" pitchFamily="2" charset="-122"/>
                          <a:ea typeface="等线" panose="02010600030101010101" pitchFamily="2" charset="-122"/>
                        </a:rPr>
                        <a:t>美国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zh-CN" sz="2000" kern="0" dirty="0">
                          <a:effectLst/>
                          <a:latin typeface="等线" panose="02010600030101010101" pitchFamily="2" charset="-122"/>
                          <a:ea typeface="等线" panose="02010600030101010101" pitchFamily="2" charset="-122"/>
                        </a:rPr>
                        <a:t>美国人在华一切民事、刑事诉讼均有本国领事馆</a:t>
                      </a:r>
                      <a:r>
                        <a:rPr lang="zh-CN" sz="2000" kern="0" dirty="0" smtClean="0">
                          <a:effectLst/>
                          <a:latin typeface="等线" panose="02010600030101010101" pitchFamily="2" charset="-122"/>
                          <a:ea typeface="等线" panose="02010600030101010101" pitchFamily="2" charset="-122"/>
                        </a:rPr>
                        <a:t>等办理</a:t>
                      </a:r>
                      <a:endParaRPr lang="zh-CN" sz="2000" kern="100" dirty="0">
                        <a:effectLst/>
                        <a:latin typeface="等线" panose="02010600030101010101" pitchFamily="2" charset="-122"/>
                        <a:ea typeface="等线"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6"/>
                  </a:ext>
                </a:extLst>
              </a:tr>
              <a:tr h="498402">
                <a:tc vMerge="1">
                  <a:txBody>
                    <a:bodyPr/>
                    <a:lstStyle/>
                    <a:p>
                      <a:endParaRPr lang="zh-CN"/>
                    </a:p>
                  </a:txBody>
                  <a:tcPr/>
                </a:tc>
                <a:tc vMerge="1">
                  <a:txBody>
                    <a:bodyPr/>
                    <a:lstStyle/>
                    <a:p>
                      <a:endParaRPr lang="zh-CN"/>
                    </a:p>
                  </a:txBody>
                  <a:tcPr/>
                </a:tc>
                <a:tc>
                  <a:txBody>
                    <a:bodyPr/>
                    <a:lstStyle/>
                    <a:p>
                      <a:pPr algn="l">
                        <a:spcAft>
                          <a:spcPts val="0"/>
                        </a:spcAft>
                      </a:pPr>
                      <a:r>
                        <a:rPr lang="zh-CN" sz="2000" kern="0" dirty="0" smtClean="0">
                          <a:effectLst/>
                          <a:latin typeface="等线" panose="02010600030101010101" pitchFamily="2" charset="-122"/>
                          <a:ea typeface="等线" panose="02010600030101010101" pitchFamily="2" charset="-122"/>
                        </a:rPr>
                        <a:t>正式</a:t>
                      </a:r>
                      <a:r>
                        <a:rPr lang="zh-CN" sz="2000" kern="0" dirty="0">
                          <a:effectLst/>
                          <a:latin typeface="等线" panose="02010600030101010101" pitchFamily="2" charset="-122"/>
                          <a:ea typeface="等线" panose="02010600030101010101" pitchFamily="2" charset="-122"/>
                        </a:rPr>
                        <a:t>把协定关税的条款订入条约</a:t>
                      </a:r>
                      <a:endParaRPr lang="zh-CN" sz="2000" kern="100" dirty="0">
                        <a:effectLst/>
                        <a:latin typeface="等线" panose="02010600030101010101" pitchFamily="2" charset="-122"/>
                        <a:ea typeface="等线"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7"/>
                  </a:ext>
                </a:extLst>
              </a:tr>
              <a:tr h="498402">
                <a:tc>
                  <a:txBody>
                    <a:bodyPr/>
                    <a:lstStyle/>
                    <a:p>
                      <a:pPr algn="ctr">
                        <a:spcAft>
                          <a:spcPts val="0"/>
                        </a:spcAft>
                      </a:pPr>
                      <a:r>
                        <a:rPr lang="zh-CN" sz="2000" kern="0" dirty="0" smtClean="0">
                          <a:effectLst/>
                          <a:latin typeface="等线" panose="02010600030101010101" pitchFamily="2" charset="-122"/>
                          <a:ea typeface="等线" panose="02010600030101010101" pitchFamily="2" charset="-122"/>
                        </a:rPr>
                        <a:t>《黄埔条约》</a:t>
                      </a:r>
                      <a:r>
                        <a:rPr lang="en-US" sz="2000" kern="0" dirty="0" smtClean="0">
                          <a:effectLst/>
                          <a:latin typeface="等线" panose="02010600030101010101" pitchFamily="2" charset="-122"/>
                          <a:ea typeface="等线" panose="02010600030101010101" pitchFamily="2" charset="-122"/>
                        </a:rPr>
                        <a:t>1844</a:t>
                      </a:r>
                      <a:endParaRPr lang="zh-CN" sz="2000" kern="100" dirty="0">
                        <a:effectLst/>
                        <a:latin typeface="等线" panose="02010600030101010101" pitchFamily="2" charset="-122"/>
                        <a:ea typeface="等线"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2000" kern="0" dirty="0">
                          <a:effectLst/>
                          <a:latin typeface="等线" panose="02010600030101010101" pitchFamily="2" charset="-122"/>
                          <a:ea typeface="等线" panose="02010600030101010101" pitchFamily="2" charset="-122"/>
                        </a:rPr>
                        <a:t>法国</a:t>
                      </a:r>
                      <a:endParaRPr lang="zh-CN" sz="2000" kern="100" dirty="0">
                        <a:effectLst/>
                        <a:latin typeface="等线" panose="02010600030101010101" pitchFamily="2" charset="-122"/>
                        <a:ea typeface="等线"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zh-CN" sz="2000" kern="0" dirty="0" smtClean="0">
                          <a:effectLst/>
                          <a:latin typeface="等线" panose="02010600030101010101" pitchFamily="2" charset="-122"/>
                          <a:ea typeface="等线" panose="02010600030101010101" pitchFamily="2" charset="-122"/>
                        </a:rPr>
                        <a:t>正式</a:t>
                      </a:r>
                      <a:r>
                        <a:rPr lang="zh-CN" sz="2000" kern="0" dirty="0">
                          <a:effectLst/>
                          <a:latin typeface="等线" panose="02010600030101010101" pitchFamily="2" charset="-122"/>
                          <a:ea typeface="等线" panose="02010600030101010101" pitchFamily="2" charset="-122"/>
                        </a:rPr>
                        <a:t>把协定关税的条款订入条约</a:t>
                      </a:r>
                      <a:endParaRPr lang="zh-CN" sz="2000" kern="100" dirty="0">
                        <a:effectLst/>
                        <a:latin typeface="等线" panose="02010600030101010101" pitchFamily="2" charset="-122"/>
                        <a:ea typeface="等线"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8"/>
                  </a:ext>
                </a:extLst>
              </a:tr>
              <a:tr h="596542">
                <a:tc>
                  <a:txBody>
                    <a:bodyPr/>
                    <a:lstStyle/>
                    <a:p>
                      <a:pPr algn="ctr">
                        <a:spcAft>
                          <a:spcPts val="0"/>
                        </a:spcAft>
                      </a:pPr>
                      <a:r>
                        <a:rPr lang="zh-CN" sz="2000" kern="0" dirty="0" smtClean="0">
                          <a:effectLst/>
                          <a:latin typeface="等线" panose="02010600030101010101" pitchFamily="2" charset="-122"/>
                          <a:ea typeface="等线" panose="02010600030101010101" pitchFamily="2" charset="-122"/>
                        </a:rPr>
                        <a:t>《瑷珲条约》</a:t>
                      </a:r>
                      <a:endParaRPr lang="en-US" altLang="zh-CN" sz="2000" kern="0" dirty="0" smtClean="0">
                        <a:effectLst/>
                        <a:latin typeface="等线" panose="02010600030101010101" pitchFamily="2" charset="-122"/>
                        <a:ea typeface="等线" panose="02010600030101010101" pitchFamily="2" charset="-122"/>
                      </a:endParaRPr>
                    </a:p>
                    <a:p>
                      <a:pPr algn="ctr">
                        <a:spcAft>
                          <a:spcPts val="0"/>
                        </a:spcAft>
                      </a:pPr>
                      <a:r>
                        <a:rPr lang="en-US" sz="2000" kern="0" dirty="0" smtClean="0">
                          <a:effectLst/>
                          <a:latin typeface="等线" panose="02010600030101010101" pitchFamily="2" charset="-122"/>
                          <a:ea typeface="等线" panose="02010600030101010101" pitchFamily="2" charset="-122"/>
                        </a:rPr>
                        <a:t>1858</a:t>
                      </a:r>
                      <a:endParaRPr lang="zh-CN" sz="2000" kern="100" dirty="0">
                        <a:effectLst/>
                        <a:latin typeface="等线" panose="02010600030101010101" pitchFamily="2" charset="-122"/>
                        <a:ea typeface="等线"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2000" kern="0" dirty="0">
                          <a:effectLst/>
                          <a:latin typeface="等线" panose="02010600030101010101" pitchFamily="2" charset="-122"/>
                          <a:ea typeface="等线" panose="02010600030101010101" pitchFamily="2" charset="-122"/>
                        </a:rPr>
                        <a:t>俄国</a:t>
                      </a:r>
                      <a:endParaRPr lang="zh-CN" sz="2000" kern="100" dirty="0">
                        <a:effectLst/>
                        <a:latin typeface="等线" panose="02010600030101010101" pitchFamily="2" charset="-122"/>
                        <a:ea typeface="等线"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zh-CN" sz="2000" kern="0" dirty="0">
                          <a:effectLst/>
                          <a:latin typeface="等线" panose="02010600030101010101" pitchFamily="2" charset="-122"/>
                          <a:ea typeface="等线" panose="02010600030101010101" pitchFamily="2" charset="-122"/>
                        </a:rPr>
                        <a:t>割让黑龙江以北</a:t>
                      </a:r>
                      <a:r>
                        <a:rPr lang="en-US" sz="2000" kern="0" dirty="0">
                          <a:effectLst/>
                          <a:latin typeface="等线" panose="02010600030101010101" pitchFamily="2" charset="-122"/>
                          <a:ea typeface="等线" panose="02010600030101010101" pitchFamily="2" charset="-122"/>
                        </a:rPr>
                        <a:t>60</a:t>
                      </a:r>
                      <a:r>
                        <a:rPr lang="zh-CN" sz="2000" kern="0" dirty="0">
                          <a:effectLst/>
                          <a:latin typeface="等线" panose="02010600030101010101" pitchFamily="2" charset="-122"/>
                          <a:ea typeface="等线" panose="02010600030101010101" pitchFamily="2" charset="-122"/>
                        </a:rPr>
                        <a:t>万平方公里的领土。</a:t>
                      </a:r>
                      <a:endParaRPr lang="zh-CN" sz="2000" kern="100" dirty="0">
                        <a:effectLst/>
                        <a:latin typeface="等线" panose="02010600030101010101" pitchFamily="2" charset="-122"/>
                        <a:ea typeface="等线"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9"/>
                  </a:ext>
                </a:extLst>
              </a:tr>
              <a:tr h="433824">
                <a:tc rowSpan="3">
                  <a:txBody>
                    <a:bodyPr/>
                    <a:lstStyle/>
                    <a:p>
                      <a:pPr algn="ctr">
                        <a:spcAft>
                          <a:spcPts val="0"/>
                        </a:spcAft>
                      </a:pPr>
                      <a:r>
                        <a:rPr lang="zh-CN" sz="2000" b="1" u="sng" kern="0" dirty="0" smtClean="0">
                          <a:solidFill>
                            <a:srgbClr val="C23C0D"/>
                          </a:solidFill>
                          <a:effectLst/>
                          <a:latin typeface="等线" panose="02010600030101010101" pitchFamily="2" charset="-122"/>
                          <a:ea typeface="等线" panose="02010600030101010101" pitchFamily="2" charset="-122"/>
                        </a:rPr>
                        <a:t>《天津条约》</a:t>
                      </a:r>
                      <a:endParaRPr lang="en-US" altLang="zh-CN" sz="2000" b="1" u="sng" kern="0" dirty="0" smtClean="0">
                        <a:solidFill>
                          <a:srgbClr val="C23C0D"/>
                        </a:solidFill>
                        <a:effectLst/>
                        <a:latin typeface="等线" panose="02010600030101010101" pitchFamily="2" charset="-122"/>
                        <a:ea typeface="等线" panose="02010600030101010101" pitchFamily="2" charset="-122"/>
                      </a:endParaRPr>
                    </a:p>
                    <a:p>
                      <a:pPr algn="ctr">
                        <a:spcAft>
                          <a:spcPts val="0"/>
                        </a:spcAft>
                      </a:pPr>
                      <a:r>
                        <a:rPr lang="zh-CN" sz="2000" b="1" u="sng" kern="0" dirty="0" smtClean="0">
                          <a:solidFill>
                            <a:srgbClr val="C23C0D"/>
                          </a:solidFill>
                          <a:effectLst/>
                          <a:latin typeface="等线" panose="02010600030101010101" pitchFamily="2" charset="-122"/>
                          <a:ea typeface="等线" panose="02010600030101010101" pitchFamily="2" charset="-122"/>
                        </a:rPr>
                        <a:t>1858</a:t>
                      </a:r>
                      <a:endParaRPr lang="zh-CN" sz="2000" b="1" kern="100" dirty="0">
                        <a:solidFill>
                          <a:srgbClr val="0070C0"/>
                        </a:solidFill>
                        <a:effectLst/>
                        <a:latin typeface="等线" panose="02010600030101010101" pitchFamily="2" charset="-122"/>
                        <a:ea typeface="等线"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a:spcAft>
                          <a:spcPts val="0"/>
                        </a:spcAft>
                      </a:pPr>
                      <a:r>
                        <a:rPr lang="zh-CN" sz="2000" kern="0" dirty="0" smtClean="0">
                          <a:effectLst/>
                          <a:latin typeface="等线" panose="02010600030101010101" pitchFamily="2" charset="-122"/>
                          <a:ea typeface="等线" panose="02010600030101010101" pitchFamily="2" charset="-122"/>
                        </a:rPr>
                        <a:t>美国</a:t>
                      </a:r>
                      <a:endParaRPr lang="en-US" altLang="zh-CN" sz="2000" kern="0" dirty="0" smtClean="0">
                        <a:effectLst/>
                        <a:latin typeface="等线" panose="02010600030101010101" pitchFamily="2" charset="-122"/>
                        <a:ea typeface="等线" panose="02010600030101010101" pitchFamily="2" charset="-122"/>
                      </a:endParaRPr>
                    </a:p>
                    <a:p>
                      <a:pPr algn="ctr">
                        <a:spcAft>
                          <a:spcPts val="0"/>
                        </a:spcAft>
                      </a:pPr>
                      <a:r>
                        <a:rPr lang="zh-CN" sz="2000" kern="0" dirty="0" smtClean="0">
                          <a:effectLst/>
                          <a:latin typeface="等线" panose="02010600030101010101" pitchFamily="2" charset="-122"/>
                          <a:ea typeface="等线" panose="02010600030101010101" pitchFamily="2" charset="-122"/>
                        </a:rPr>
                        <a:t>英国</a:t>
                      </a:r>
                      <a:endParaRPr lang="en-US" altLang="zh-CN" sz="2000" kern="0" dirty="0" smtClean="0">
                        <a:effectLst/>
                        <a:latin typeface="等线" panose="02010600030101010101" pitchFamily="2" charset="-122"/>
                        <a:ea typeface="等线" panose="02010600030101010101" pitchFamily="2" charset="-122"/>
                      </a:endParaRPr>
                    </a:p>
                    <a:p>
                      <a:pPr algn="ctr">
                        <a:spcAft>
                          <a:spcPts val="0"/>
                        </a:spcAft>
                      </a:pPr>
                      <a:r>
                        <a:rPr lang="zh-CN" sz="2000" kern="0" dirty="0" smtClean="0">
                          <a:effectLst/>
                          <a:latin typeface="等线" panose="02010600030101010101" pitchFamily="2" charset="-122"/>
                          <a:ea typeface="等线" panose="02010600030101010101" pitchFamily="2" charset="-122"/>
                        </a:rPr>
                        <a:t>法国</a:t>
                      </a:r>
                      <a:endParaRPr lang="zh-CN" altLang="en-US" sz="2000" kern="0" dirty="0" smtClean="0">
                        <a:effectLst/>
                        <a:latin typeface="等线" panose="02010600030101010101" pitchFamily="2" charset="-122"/>
                        <a:ea typeface="等线" panose="02010600030101010101" pitchFamily="2" charset="-122"/>
                      </a:endParaRPr>
                    </a:p>
                    <a:p>
                      <a:pPr algn="ctr">
                        <a:spcAft>
                          <a:spcPts val="0"/>
                        </a:spcAft>
                      </a:pPr>
                      <a:r>
                        <a:rPr lang="zh-CN" altLang="en-US" sz="2000" kern="100" dirty="0" smtClean="0">
                          <a:effectLst/>
                          <a:latin typeface="等线" panose="02010600030101010101" pitchFamily="2" charset="-122"/>
                          <a:ea typeface="等线" panose="02010600030101010101" pitchFamily="2" charset="-122"/>
                        </a:rPr>
                        <a:t>俄国</a:t>
                      </a:r>
                      <a:endParaRPr lang="zh-CN" sz="2000" kern="100" dirty="0">
                        <a:effectLst/>
                        <a:latin typeface="等线" panose="02010600030101010101" pitchFamily="2" charset="-122"/>
                        <a:ea typeface="等线"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zh-CN" sz="2000" b="1" u="sng" kern="0" dirty="0">
                          <a:solidFill>
                            <a:srgbClr val="C23C0D"/>
                          </a:solidFill>
                          <a:effectLst/>
                          <a:latin typeface="等线" panose="02010600030101010101" pitchFamily="2" charset="-122"/>
                          <a:ea typeface="等线" panose="02010600030101010101" pitchFamily="2" charset="-122"/>
                          <a:cs typeface="+mn-cs"/>
                        </a:rPr>
                        <a:t>允许国外公使常驻北京</a:t>
                      </a:r>
                      <a:r>
                        <a:rPr lang="zh-CN" sz="2000" kern="0" dirty="0">
                          <a:effectLst/>
                          <a:latin typeface="等线" panose="02010600030101010101" pitchFamily="2" charset="-122"/>
                          <a:ea typeface="等线" panose="02010600030101010101" pitchFamily="2" charset="-122"/>
                        </a:rPr>
                        <a:t>。外国</a:t>
                      </a:r>
                      <a:r>
                        <a:rPr lang="zh-CN" sz="2000" kern="0" dirty="0" smtClean="0">
                          <a:effectLst/>
                          <a:latin typeface="等线" panose="02010600030101010101" pitchFamily="2" charset="-122"/>
                          <a:ea typeface="等线" panose="02010600030101010101" pitchFamily="2" charset="-122"/>
                        </a:rPr>
                        <a:t>公使可以</a:t>
                      </a:r>
                      <a:r>
                        <a:rPr lang="zh-CN" sz="2000" kern="0" dirty="0">
                          <a:effectLst/>
                          <a:latin typeface="等线" panose="02010600030101010101" pitchFamily="2" charset="-122"/>
                          <a:ea typeface="等线" panose="02010600030101010101" pitchFamily="2" charset="-122"/>
                        </a:rPr>
                        <a:t>直接向中国政府发号施令。</a:t>
                      </a:r>
                      <a:endParaRPr lang="zh-CN" sz="2000" kern="100" dirty="0">
                        <a:effectLst/>
                        <a:latin typeface="等线" panose="02010600030101010101" pitchFamily="2" charset="-122"/>
                        <a:ea typeface="等线"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10"/>
                  </a:ext>
                </a:extLst>
              </a:tr>
              <a:tr h="433824">
                <a:tc vMerge="1">
                  <a:txBody>
                    <a:bodyPr/>
                    <a:lstStyle/>
                    <a:p>
                      <a:endParaRPr lang="zh-CN"/>
                    </a:p>
                  </a:txBody>
                  <a:tcPr/>
                </a:tc>
                <a:tc vMerge="1">
                  <a:txBody>
                    <a:bodyPr/>
                    <a:lstStyle/>
                    <a:p>
                      <a:endParaRPr lang="zh-CN"/>
                    </a:p>
                  </a:txBody>
                  <a:tcPr/>
                </a:tc>
                <a:tc>
                  <a:txBody>
                    <a:bodyPr/>
                    <a:lstStyle/>
                    <a:p>
                      <a:pPr algn="l">
                        <a:spcAft>
                          <a:spcPts val="0"/>
                        </a:spcAft>
                      </a:pPr>
                      <a:r>
                        <a:rPr lang="zh-CN" sz="2000" kern="0" dirty="0">
                          <a:effectLst/>
                          <a:latin typeface="等线" panose="02010600030101010101" pitchFamily="2" charset="-122"/>
                          <a:ea typeface="等线" panose="02010600030101010101" pitchFamily="2" charset="-122"/>
                        </a:rPr>
                        <a:t>再开放十个通商</a:t>
                      </a:r>
                      <a:r>
                        <a:rPr lang="zh-CN" sz="2000" kern="0" dirty="0" smtClean="0">
                          <a:effectLst/>
                          <a:latin typeface="等线" panose="02010600030101010101" pitchFamily="2" charset="-122"/>
                          <a:ea typeface="等线" panose="02010600030101010101" pitchFamily="2" charset="-122"/>
                        </a:rPr>
                        <a:t>口岸</a:t>
                      </a:r>
                      <a:endParaRPr lang="zh-CN" sz="2000" kern="100" dirty="0">
                        <a:effectLst/>
                        <a:latin typeface="等线" panose="02010600030101010101" pitchFamily="2" charset="-122"/>
                        <a:ea typeface="等线"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11"/>
                  </a:ext>
                </a:extLst>
              </a:tr>
              <a:tr h="433824">
                <a:tc vMerge="1">
                  <a:txBody>
                    <a:bodyPr/>
                    <a:lstStyle/>
                    <a:p>
                      <a:endParaRPr lang="zh-CN"/>
                    </a:p>
                  </a:txBody>
                  <a:tcPr/>
                </a:tc>
                <a:tc vMerge="1">
                  <a:txBody>
                    <a:bodyPr/>
                    <a:lstStyle/>
                    <a:p>
                      <a:endParaRPr lang="zh-CN"/>
                    </a:p>
                  </a:txBody>
                  <a:tcPr/>
                </a:tc>
                <a:tc>
                  <a:txBody>
                    <a:bodyPr/>
                    <a:lstStyle/>
                    <a:p>
                      <a:pPr algn="l">
                        <a:spcAft>
                          <a:spcPts val="0"/>
                        </a:spcAft>
                      </a:pPr>
                      <a:r>
                        <a:rPr lang="zh-CN" sz="2000" kern="0" dirty="0">
                          <a:effectLst/>
                          <a:latin typeface="等线" panose="02010600030101010101" pitchFamily="2" charset="-122"/>
                          <a:ea typeface="等线" panose="02010600030101010101" pitchFamily="2" charset="-122"/>
                        </a:rPr>
                        <a:t>外国商船可以在各通商口岸转口，其商品不需重新</a:t>
                      </a:r>
                      <a:r>
                        <a:rPr lang="zh-CN" sz="2000" kern="0" dirty="0" smtClean="0">
                          <a:effectLst/>
                          <a:latin typeface="等线" panose="02010600030101010101" pitchFamily="2" charset="-122"/>
                          <a:ea typeface="等线" panose="02010600030101010101" pitchFamily="2" charset="-122"/>
                        </a:rPr>
                        <a:t>课税</a:t>
                      </a:r>
                      <a:endParaRPr lang="zh-CN" sz="2000" kern="100" dirty="0">
                        <a:effectLst/>
                        <a:latin typeface="等线" panose="02010600030101010101" pitchFamily="2" charset="-122"/>
                        <a:ea typeface="等线"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12"/>
                  </a:ext>
                </a:extLst>
              </a:tr>
            </a:tbl>
          </a:graphicData>
        </a:graphic>
      </p:graphicFrame>
      <p:pic>
        <p:nvPicPr>
          <p:cNvPr id="5" name="图片 4"/>
          <p:cNvPicPr>
            <a:picLocks noChangeAspect="1"/>
          </p:cNvPicPr>
          <p:nvPr/>
        </p:nvPicPr>
        <p:blipFill>
          <a:blip r:embed="rId3"/>
          <a:stretch>
            <a:fillRect/>
          </a:stretch>
        </p:blipFill>
        <p:spPr>
          <a:xfrm>
            <a:off x="2195144" y="437032"/>
            <a:ext cx="1572510" cy="501318"/>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条约</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577414500"/>
              </p:ext>
            </p:extLst>
          </p:nvPr>
        </p:nvGraphicFramePr>
        <p:xfrm>
          <a:off x="809623" y="895952"/>
          <a:ext cx="10196585" cy="5312183"/>
        </p:xfrm>
        <a:graphic>
          <a:graphicData uri="http://schemas.openxmlformats.org/drawingml/2006/table">
            <a:tbl>
              <a:tblPr>
                <a:tableStyleId>{5C22544A-7EE6-4342-B048-85BDC9FD1C3A}</a:tableStyleId>
              </a:tblPr>
              <a:tblGrid>
                <a:gridCol w="2942397">
                  <a:extLst>
                    <a:ext uri="{9D8B030D-6E8A-4147-A177-3AD203B41FA5}">
                      <a16:colId xmlns:a16="http://schemas.microsoft.com/office/drawing/2014/main" xmlns="" val="20000"/>
                    </a:ext>
                  </a:extLst>
                </a:gridCol>
                <a:gridCol w="1127469">
                  <a:extLst>
                    <a:ext uri="{9D8B030D-6E8A-4147-A177-3AD203B41FA5}">
                      <a16:colId xmlns:a16="http://schemas.microsoft.com/office/drawing/2014/main" xmlns="" val="20001"/>
                    </a:ext>
                  </a:extLst>
                </a:gridCol>
                <a:gridCol w="6126719">
                  <a:extLst>
                    <a:ext uri="{9D8B030D-6E8A-4147-A177-3AD203B41FA5}">
                      <a16:colId xmlns:a16="http://schemas.microsoft.com/office/drawing/2014/main" xmlns="" val="20002"/>
                    </a:ext>
                  </a:extLst>
                </a:gridCol>
              </a:tblGrid>
              <a:tr h="407164">
                <a:tc>
                  <a:txBody>
                    <a:bodyPr/>
                    <a:lstStyle/>
                    <a:p>
                      <a:pPr algn="ctr">
                        <a:spcAft>
                          <a:spcPts val="0"/>
                        </a:spcAft>
                      </a:pPr>
                      <a:r>
                        <a:rPr 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条</a:t>
                      </a:r>
                      <a:r>
                        <a:rPr lang="en-US" alt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  </a:t>
                      </a:r>
                      <a:r>
                        <a:rPr 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约</a:t>
                      </a:r>
                      <a:r>
                        <a:rPr lang="en-US" alt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  </a:t>
                      </a:r>
                      <a:r>
                        <a:rPr 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名</a:t>
                      </a:r>
                      <a:r>
                        <a:rPr lang="en-US" alt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  </a:t>
                      </a:r>
                      <a:r>
                        <a:rPr 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称</a:t>
                      </a:r>
                      <a:endParaRPr lang="zh-CN" sz="2800" kern="100" dirty="0">
                        <a:solidFill>
                          <a:schemeClr val="bg1"/>
                        </a:solidFill>
                        <a:effectLst/>
                        <a:latin typeface="方正清刻本悦宋简体" panose="02000000000000000000" pitchFamily="2" charset="-122"/>
                        <a:ea typeface="方正清刻本悦宋简体" panose="02000000000000000000"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spcAft>
                          <a:spcPts val="0"/>
                        </a:spcAft>
                      </a:pPr>
                      <a:r>
                        <a:rPr 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国家</a:t>
                      </a:r>
                      <a:endParaRPr lang="zh-CN" sz="2800" kern="100" dirty="0">
                        <a:solidFill>
                          <a:schemeClr val="bg1"/>
                        </a:solidFill>
                        <a:effectLst/>
                        <a:latin typeface="方正清刻本悦宋简体" panose="02000000000000000000" pitchFamily="2" charset="-122"/>
                        <a:ea typeface="方正清刻本悦宋简体" panose="02000000000000000000"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spcAft>
                          <a:spcPts val="0"/>
                        </a:spcAft>
                      </a:pPr>
                      <a:r>
                        <a:rPr 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条</a:t>
                      </a:r>
                      <a:r>
                        <a:rPr lang="en-US" alt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    </a:t>
                      </a:r>
                      <a:r>
                        <a:rPr 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约</a:t>
                      </a:r>
                      <a:r>
                        <a:rPr lang="en-US" alt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    </a:t>
                      </a:r>
                      <a:r>
                        <a:rPr 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内</a:t>
                      </a:r>
                      <a:r>
                        <a:rPr lang="en-US" alt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    </a:t>
                      </a:r>
                      <a:r>
                        <a:rPr lang="zh-CN" sz="2800" kern="0" dirty="0" smtClean="0">
                          <a:solidFill>
                            <a:schemeClr val="bg1"/>
                          </a:solidFill>
                          <a:effectLst/>
                          <a:latin typeface="方正清刻本悦宋简体" panose="02000000000000000000" pitchFamily="2" charset="-122"/>
                          <a:ea typeface="方正清刻本悦宋简体" panose="02000000000000000000" pitchFamily="2" charset="-122"/>
                        </a:rPr>
                        <a:t>容</a:t>
                      </a:r>
                      <a:endParaRPr lang="zh-CN" sz="2800" kern="100" dirty="0">
                        <a:solidFill>
                          <a:schemeClr val="bg1"/>
                        </a:solidFill>
                        <a:effectLst/>
                        <a:latin typeface="方正清刻本悦宋简体" panose="02000000000000000000" pitchFamily="2" charset="-122"/>
                        <a:ea typeface="方正清刻本悦宋简体" panose="02000000000000000000"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xmlns="" val="10000"/>
                  </a:ext>
                </a:extLst>
              </a:tr>
              <a:tr h="407164">
                <a:tc rowSpan="3">
                  <a:txBody>
                    <a:bodyPr/>
                    <a:lstStyle/>
                    <a:p>
                      <a:pPr marL="0" algn="ctr" defTabSz="914400" rtl="0" eaLnBrk="1" latinLnBrk="0" hangingPunct="1">
                        <a:spcAft>
                          <a:spcPts val="0"/>
                        </a:spcAft>
                      </a:pPr>
                      <a:r>
                        <a:rPr lang="zh-CN" sz="2000" b="1" u="sng" kern="0" dirty="0">
                          <a:solidFill>
                            <a:srgbClr val="C23C0D"/>
                          </a:solidFill>
                          <a:effectLst/>
                          <a:latin typeface="等线" panose="02010600030101010101" pitchFamily="2" charset="-122"/>
                          <a:ea typeface="等线" panose="02010600030101010101" pitchFamily="2" charset="-122"/>
                          <a:cs typeface="+mn-cs"/>
                        </a:rPr>
                        <a:t>《</a:t>
                      </a:r>
                      <a:r>
                        <a:rPr lang="zh-CN" sz="2000" b="1" u="sng" kern="0" dirty="0" smtClean="0">
                          <a:solidFill>
                            <a:srgbClr val="C23C0D"/>
                          </a:solidFill>
                          <a:effectLst/>
                          <a:latin typeface="等线" panose="02010600030101010101" pitchFamily="2" charset="-122"/>
                          <a:ea typeface="等线" panose="02010600030101010101" pitchFamily="2" charset="-122"/>
                          <a:cs typeface="+mn-cs"/>
                        </a:rPr>
                        <a:t>北京条约》</a:t>
                      </a:r>
                      <a:endParaRPr lang="zh-CN" altLang="zh-CN" sz="2000" b="1" u="sng" kern="0" dirty="0" smtClean="0">
                        <a:solidFill>
                          <a:srgbClr val="C23C0D"/>
                        </a:solidFill>
                        <a:effectLst/>
                        <a:latin typeface="等线" panose="02010600030101010101" pitchFamily="2" charset="-122"/>
                        <a:ea typeface="等线" panose="02010600030101010101" pitchFamily="2" charset="-122"/>
                        <a:cs typeface="+mn-cs"/>
                      </a:endParaRPr>
                    </a:p>
                    <a:p>
                      <a:pPr marL="0" algn="ctr" defTabSz="914400" rtl="0" eaLnBrk="1" latinLnBrk="0" hangingPunct="1">
                        <a:spcAft>
                          <a:spcPts val="0"/>
                        </a:spcAft>
                      </a:pPr>
                      <a:r>
                        <a:rPr lang="en-US" sz="2000" b="1" u="sng" kern="0" dirty="0" smtClean="0">
                          <a:solidFill>
                            <a:srgbClr val="C23C0D"/>
                          </a:solidFill>
                          <a:effectLst/>
                          <a:latin typeface="等线" panose="02010600030101010101" pitchFamily="2" charset="-122"/>
                          <a:ea typeface="等线" panose="02010600030101010101" pitchFamily="2" charset="-122"/>
                          <a:cs typeface="+mn-cs"/>
                        </a:rPr>
                        <a:t>1860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spcAft>
                          <a:spcPts val="0"/>
                        </a:spcAft>
                      </a:pPr>
                      <a:r>
                        <a:rPr lang="zh-CN" sz="2000" kern="0" dirty="0" smtClean="0">
                          <a:solidFill>
                            <a:schemeClr val="dk1"/>
                          </a:solidFill>
                          <a:effectLst/>
                          <a:latin typeface="等线" panose="02010600030101010101" pitchFamily="2" charset="-122"/>
                          <a:ea typeface="等线" panose="02010600030101010101" pitchFamily="2" charset="-122"/>
                          <a:cs typeface="+mn-cs"/>
                        </a:rPr>
                        <a:t>英国</a:t>
                      </a:r>
                      <a:endParaRPr lang="zh-CN" sz="2000" kern="0" dirty="0">
                        <a:solidFill>
                          <a:schemeClr val="dk1"/>
                        </a:solidFill>
                        <a:effectLst/>
                        <a:latin typeface="等线" panose="02010600030101010101" pitchFamily="2" charset="-122"/>
                        <a:ea typeface="等线" panose="02010600030101010101" pitchFamily="2" charset="-122"/>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spcAft>
                          <a:spcPts val="0"/>
                        </a:spcAft>
                      </a:pPr>
                      <a:r>
                        <a:rPr lang="zh-CN" sz="2000" kern="0" dirty="0">
                          <a:solidFill>
                            <a:schemeClr val="dk1"/>
                          </a:solidFill>
                          <a:effectLst/>
                          <a:latin typeface="等线" panose="02010600030101010101" pitchFamily="2" charset="-122"/>
                          <a:ea typeface="等线" panose="02010600030101010101" pitchFamily="2" charset="-122"/>
                          <a:cs typeface="+mn-cs"/>
                        </a:rPr>
                        <a:t>割去</a:t>
                      </a:r>
                      <a:r>
                        <a:rPr lang="zh-CN" sz="2000" b="1" u="sng" kern="0" dirty="0">
                          <a:solidFill>
                            <a:srgbClr val="C23C0D"/>
                          </a:solidFill>
                          <a:effectLst/>
                          <a:latin typeface="等线" panose="02010600030101010101" pitchFamily="2" charset="-122"/>
                          <a:ea typeface="等线" panose="02010600030101010101" pitchFamily="2" charset="-122"/>
                          <a:cs typeface="+mn-cs"/>
                        </a:rPr>
                        <a:t>香港岛对岸九龙半岛</a:t>
                      </a:r>
                      <a:r>
                        <a:rPr lang="zh-CN" sz="2000" kern="0" dirty="0">
                          <a:solidFill>
                            <a:schemeClr val="dk1"/>
                          </a:solidFill>
                          <a:effectLst/>
                          <a:latin typeface="等线" panose="02010600030101010101" pitchFamily="2" charset="-122"/>
                          <a:ea typeface="等线" panose="02010600030101010101" pitchFamily="2" charset="-122"/>
                          <a:cs typeface="+mn-cs"/>
                        </a:rPr>
                        <a:t>南端和昂船洲</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407164">
                <a:tc vMerge="1">
                  <a:txBody>
                    <a:bodyPr/>
                    <a:lstStyle/>
                    <a:p>
                      <a:endParaRPr lang="zh-CN"/>
                    </a:p>
                  </a:txBody>
                  <a:tcPr/>
                </a:tc>
                <a:tc rowSpan="2">
                  <a:txBody>
                    <a:bodyPr/>
                    <a:lstStyle/>
                    <a:p>
                      <a:pPr marL="0" algn="ctr" defTabSz="914400" rtl="0" eaLnBrk="1" latinLnBrk="0" hangingPunct="1">
                        <a:spcAft>
                          <a:spcPts val="0"/>
                        </a:spcAft>
                      </a:pPr>
                      <a:r>
                        <a:rPr lang="zh-CN" sz="2000" kern="0" dirty="0" smtClean="0">
                          <a:solidFill>
                            <a:schemeClr val="dk1"/>
                          </a:solidFill>
                          <a:effectLst/>
                          <a:latin typeface="等线" panose="02010600030101010101" pitchFamily="2" charset="-122"/>
                          <a:ea typeface="等线" panose="02010600030101010101" pitchFamily="2" charset="-122"/>
                          <a:cs typeface="+mn-cs"/>
                        </a:rPr>
                        <a:t>俄国</a:t>
                      </a:r>
                      <a:endParaRPr lang="zh-CN" sz="2000" kern="0" dirty="0">
                        <a:solidFill>
                          <a:schemeClr val="dk1"/>
                        </a:solidFill>
                        <a:effectLst/>
                        <a:latin typeface="等线" panose="02010600030101010101" pitchFamily="2" charset="-122"/>
                        <a:ea typeface="等线" panose="02010600030101010101" pitchFamily="2" charset="-122"/>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spcAft>
                          <a:spcPts val="0"/>
                        </a:spcAft>
                      </a:pPr>
                      <a:r>
                        <a:rPr lang="zh-CN" sz="2000" kern="0" dirty="0">
                          <a:solidFill>
                            <a:schemeClr val="dk1"/>
                          </a:solidFill>
                          <a:effectLst/>
                          <a:latin typeface="等线" panose="02010600030101010101" pitchFamily="2" charset="-122"/>
                          <a:ea typeface="等线" panose="02010600030101010101" pitchFamily="2" charset="-122"/>
                          <a:cs typeface="+mn-cs"/>
                        </a:rPr>
                        <a:t>割去乌苏里江以东</a:t>
                      </a:r>
                      <a:r>
                        <a:rPr lang="en-US" sz="2000" kern="0" dirty="0">
                          <a:solidFill>
                            <a:schemeClr val="dk1"/>
                          </a:solidFill>
                          <a:effectLst/>
                          <a:latin typeface="等线" panose="02010600030101010101" pitchFamily="2" charset="-122"/>
                          <a:ea typeface="等线" panose="02010600030101010101" pitchFamily="2" charset="-122"/>
                          <a:cs typeface="+mn-cs"/>
                        </a:rPr>
                        <a:t>40</a:t>
                      </a:r>
                      <a:r>
                        <a:rPr lang="zh-CN" sz="2000" kern="0" dirty="0">
                          <a:solidFill>
                            <a:schemeClr val="dk1"/>
                          </a:solidFill>
                          <a:effectLst/>
                          <a:latin typeface="等线" panose="02010600030101010101" pitchFamily="2" charset="-122"/>
                          <a:ea typeface="等线" panose="02010600030101010101" pitchFamily="2" charset="-122"/>
                          <a:cs typeface="+mn-cs"/>
                        </a:rPr>
                        <a:t>万平方公里领土</a:t>
                      </a:r>
                      <a:r>
                        <a:rPr lang="zh-CN" sz="2000" kern="0" dirty="0" smtClean="0">
                          <a:solidFill>
                            <a:schemeClr val="dk1"/>
                          </a:solidFill>
                          <a:effectLst/>
                          <a:latin typeface="等线" panose="02010600030101010101" pitchFamily="2" charset="-122"/>
                          <a:ea typeface="等线" panose="02010600030101010101" pitchFamily="2" charset="-122"/>
                          <a:cs typeface="+mn-cs"/>
                        </a:rPr>
                        <a:t>。</a:t>
                      </a:r>
                      <a:r>
                        <a:rPr lang="en-US" altLang="zh-CN" sz="2000" kern="0" dirty="0" smtClean="0">
                          <a:solidFill>
                            <a:srgbClr val="C00000"/>
                          </a:solidFill>
                          <a:effectLst/>
                          <a:latin typeface="等线" panose="02010600030101010101" pitchFamily="2" charset="-122"/>
                          <a:ea typeface="等线" panose="02010600030101010101" pitchFamily="2" charset="-122"/>
                          <a:cs typeface="+mn-cs"/>
                        </a:rPr>
                        <a:t>(</a:t>
                      </a:r>
                      <a:r>
                        <a:rPr lang="zh-CN" altLang="en-US" sz="2000" kern="0" dirty="0" smtClean="0">
                          <a:solidFill>
                            <a:srgbClr val="C00000"/>
                          </a:solidFill>
                          <a:effectLst/>
                          <a:latin typeface="等线" panose="02010600030101010101" pitchFamily="2" charset="-122"/>
                          <a:ea typeface="等线" panose="02010600030101010101" pitchFamily="2" charset="-122"/>
                          <a:cs typeface="+mn-cs"/>
                        </a:rPr>
                        <a:t>共计</a:t>
                      </a:r>
                      <a:r>
                        <a:rPr lang="en-US" altLang="zh-CN" sz="2000" kern="0" dirty="0" smtClean="0">
                          <a:solidFill>
                            <a:srgbClr val="C00000"/>
                          </a:solidFill>
                          <a:effectLst/>
                          <a:latin typeface="等线" panose="02010600030101010101" pitchFamily="2" charset="-122"/>
                          <a:ea typeface="等线" panose="02010600030101010101" pitchFamily="2" charset="-122"/>
                          <a:cs typeface="+mn-cs"/>
                        </a:rPr>
                        <a:t>150</a:t>
                      </a:r>
                      <a:r>
                        <a:rPr lang="zh-CN" altLang="en-US" sz="2000" kern="0" dirty="0" smtClean="0">
                          <a:solidFill>
                            <a:srgbClr val="C00000"/>
                          </a:solidFill>
                          <a:effectLst/>
                          <a:latin typeface="等线" panose="02010600030101010101" pitchFamily="2" charset="-122"/>
                          <a:ea typeface="等线" panose="02010600030101010101" pitchFamily="2" charset="-122"/>
                          <a:cs typeface="+mn-cs"/>
                        </a:rPr>
                        <a:t>万）</a:t>
                      </a:r>
                      <a:endParaRPr lang="zh-CN" sz="2000" kern="0" dirty="0">
                        <a:solidFill>
                          <a:srgbClr val="C00000"/>
                        </a:solidFill>
                        <a:effectLst/>
                        <a:latin typeface="等线" panose="02010600030101010101" pitchFamily="2" charset="-122"/>
                        <a:ea typeface="等线" panose="02010600030101010101" pitchFamily="2" charset="-122"/>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407164">
                <a:tc vMerge="1">
                  <a:txBody>
                    <a:bodyPr/>
                    <a:lstStyle/>
                    <a:p>
                      <a:endParaRPr lang="zh-CN"/>
                    </a:p>
                  </a:txBody>
                  <a:tcPr/>
                </a:tc>
                <a:tc vMerge="1">
                  <a:txBody>
                    <a:bodyPr/>
                    <a:lstStyle/>
                    <a:p>
                      <a:endParaRPr lang="zh-CN"/>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spcAft>
                          <a:spcPts val="0"/>
                        </a:spcAft>
                      </a:pPr>
                      <a:r>
                        <a:rPr lang="zh-CN" sz="2000" kern="0" dirty="0">
                          <a:solidFill>
                            <a:schemeClr val="dk1"/>
                          </a:solidFill>
                          <a:effectLst/>
                          <a:latin typeface="等线" panose="02010600030101010101" pitchFamily="2" charset="-122"/>
                          <a:ea typeface="等线" panose="02010600030101010101" pitchFamily="2" charset="-122"/>
                          <a:cs typeface="+mn-cs"/>
                        </a:rPr>
                        <a:t>增加</a:t>
                      </a:r>
                      <a:r>
                        <a:rPr lang="zh-CN" sz="2000" b="1" u="sng" kern="0" dirty="0">
                          <a:solidFill>
                            <a:srgbClr val="C23C0D"/>
                          </a:solidFill>
                          <a:effectLst/>
                          <a:latin typeface="等线" panose="02010600030101010101" pitchFamily="2" charset="-122"/>
                          <a:ea typeface="等线" panose="02010600030101010101" pitchFamily="2" charset="-122"/>
                          <a:cs typeface="+mn-cs"/>
                        </a:rPr>
                        <a:t>天津</a:t>
                      </a:r>
                      <a:r>
                        <a:rPr lang="zh-CN" sz="2000" kern="0" dirty="0">
                          <a:solidFill>
                            <a:schemeClr val="dk1"/>
                          </a:solidFill>
                          <a:effectLst/>
                          <a:latin typeface="等线" panose="02010600030101010101" pitchFamily="2" charset="-122"/>
                          <a:ea typeface="等线" panose="02010600030101010101" pitchFamily="2" charset="-122"/>
                          <a:cs typeface="+mn-cs"/>
                        </a:rPr>
                        <a:t>为通商口岸</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579579">
                <a:tc>
                  <a:txBody>
                    <a:bodyPr/>
                    <a:lstStyle/>
                    <a:p>
                      <a:pPr marL="0" algn="ctr" defTabSz="914400" rtl="0" eaLnBrk="1" latinLnBrk="0" hangingPunct="1">
                        <a:spcAft>
                          <a:spcPts val="0"/>
                        </a:spcAft>
                      </a:pPr>
                      <a:r>
                        <a:rPr lang="zh-CN" sz="2000" kern="0" dirty="0">
                          <a:solidFill>
                            <a:schemeClr val="dk1"/>
                          </a:solidFill>
                          <a:effectLst/>
                          <a:latin typeface="等线" panose="02010600030101010101" pitchFamily="2" charset="-122"/>
                          <a:ea typeface="等线" panose="02010600030101010101" pitchFamily="2" charset="-122"/>
                          <a:cs typeface="+mn-cs"/>
                        </a:rPr>
                        <a:t>《中葡和好通商条约》</a:t>
                      </a:r>
                    </a:p>
                    <a:p>
                      <a:pPr marL="0" algn="ctr" defTabSz="914400" rtl="0" eaLnBrk="1" latinLnBrk="0" hangingPunct="1">
                        <a:spcAft>
                          <a:spcPts val="0"/>
                        </a:spcAft>
                      </a:pPr>
                      <a:r>
                        <a:rPr lang="en-US" sz="2000" kern="0" dirty="0">
                          <a:solidFill>
                            <a:schemeClr val="dk1"/>
                          </a:solidFill>
                          <a:effectLst/>
                          <a:latin typeface="等线" panose="02010600030101010101" pitchFamily="2" charset="-122"/>
                          <a:ea typeface="等线" panose="02010600030101010101" pitchFamily="2" charset="-122"/>
                          <a:cs typeface="+mn-cs"/>
                        </a:rPr>
                        <a:t> 1887</a:t>
                      </a:r>
                      <a:endParaRPr lang="zh-CN" sz="2000" kern="0" dirty="0">
                        <a:solidFill>
                          <a:schemeClr val="dk1"/>
                        </a:solidFill>
                        <a:effectLst/>
                        <a:latin typeface="等线" panose="02010600030101010101" pitchFamily="2" charset="-122"/>
                        <a:ea typeface="等线" panose="02010600030101010101" pitchFamily="2" charset="-122"/>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spcAft>
                          <a:spcPts val="0"/>
                        </a:spcAft>
                      </a:pPr>
                      <a:r>
                        <a:rPr lang="zh-CN" sz="2000" kern="0" dirty="0">
                          <a:solidFill>
                            <a:schemeClr val="dk1"/>
                          </a:solidFill>
                          <a:effectLst/>
                          <a:latin typeface="等线" panose="02010600030101010101" pitchFamily="2" charset="-122"/>
                          <a:ea typeface="等线" panose="02010600030101010101" pitchFamily="2" charset="-122"/>
                          <a:cs typeface="+mn-cs"/>
                        </a:rPr>
                        <a:t>葡萄牙</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spcAft>
                          <a:spcPts val="0"/>
                        </a:spcAft>
                      </a:pPr>
                      <a:r>
                        <a:rPr lang="zh-CN" sz="2000" kern="0" dirty="0">
                          <a:solidFill>
                            <a:schemeClr val="dk1"/>
                          </a:solidFill>
                          <a:effectLst/>
                          <a:latin typeface="等线" panose="02010600030101010101" pitchFamily="2" charset="-122"/>
                          <a:ea typeface="等线" panose="02010600030101010101" pitchFamily="2" charset="-122"/>
                          <a:cs typeface="+mn-cs"/>
                        </a:rPr>
                        <a:t>允许</a:t>
                      </a:r>
                      <a:r>
                        <a:rPr lang="zh-CN" sz="2000" b="1" u="sng" kern="0" dirty="0">
                          <a:solidFill>
                            <a:srgbClr val="C23C0D"/>
                          </a:solidFill>
                          <a:effectLst/>
                          <a:latin typeface="等线" panose="02010600030101010101" pitchFamily="2" charset="-122"/>
                          <a:ea typeface="等线" panose="02010600030101010101" pitchFamily="2" charset="-122"/>
                          <a:cs typeface="+mn-cs"/>
                        </a:rPr>
                        <a:t>葡萄牙“永居管理澳门”</a:t>
                      </a:r>
                      <a:endParaRPr lang="zh-CN" sz="2000" b="1" kern="0" dirty="0">
                        <a:solidFill>
                          <a:srgbClr val="0070C0"/>
                        </a:solidFill>
                        <a:effectLst/>
                        <a:latin typeface="等线" panose="02010600030101010101" pitchFamily="2" charset="-122"/>
                        <a:ea typeface="等线" panose="02010600030101010101" pitchFamily="2" charset="-122"/>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6"/>
                  </a:ext>
                </a:extLst>
              </a:tr>
              <a:tr h="407164">
                <a:tc rowSpan="3">
                  <a:txBody>
                    <a:bodyPr/>
                    <a:lstStyle/>
                    <a:p>
                      <a:pPr marL="0" algn="ctr" defTabSz="914400" rtl="0" eaLnBrk="1" latinLnBrk="0" hangingPunct="1">
                        <a:spcAft>
                          <a:spcPts val="0"/>
                        </a:spcAft>
                      </a:pPr>
                      <a:r>
                        <a:rPr lang="zh-CN" sz="2000" b="1" u="sng" kern="0" dirty="0">
                          <a:solidFill>
                            <a:srgbClr val="C23C0D"/>
                          </a:solidFill>
                          <a:effectLst/>
                          <a:latin typeface="等线" panose="02010600030101010101" pitchFamily="2" charset="-122"/>
                          <a:ea typeface="等线" panose="02010600030101010101" pitchFamily="2" charset="-122"/>
                          <a:cs typeface="+mn-cs"/>
                        </a:rPr>
                        <a:t>《马关条约》</a:t>
                      </a:r>
                    </a:p>
                    <a:p>
                      <a:pPr marL="0" algn="ctr" defTabSz="914400" rtl="0" eaLnBrk="1" latinLnBrk="0" hangingPunct="1">
                        <a:spcAft>
                          <a:spcPts val="0"/>
                        </a:spcAft>
                      </a:pPr>
                      <a:r>
                        <a:rPr lang="zh-CN" sz="2000" b="1" u="sng" kern="0" dirty="0">
                          <a:solidFill>
                            <a:srgbClr val="C23C0D"/>
                          </a:solidFill>
                          <a:effectLst/>
                          <a:latin typeface="等线" panose="02010600030101010101" pitchFamily="2" charset="-122"/>
                          <a:ea typeface="等线" panose="02010600030101010101" pitchFamily="2" charset="-122"/>
                          <a:cs typeface="+mn-cs"/>
                        </a:rPr>
                        <a:t> 1895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algn="ctr" defTabSz="914400" rtl="0" eaLnBrk="1" latinLnBrk="0" hangingPunct="1">
                        <a:spcAft>
                          <a:spcPts val="0"/>
                        </a:spcAft>
                      </a:pPr>
                      <a:r>
                        <a:rPr lang="zh-CN" sz="2000" b="1" u="sng" kern="0" dirty="0">
                          <a:solidFill>
                            <a:srgbClr val="C23C0D"/>
                          </a:solidFill>
                          <a:effectLst/>
                          <a:latin typeface="等线" panose="02010600030101010101" pitchFamily="2" charset="-122"/>
                          <a:ea typeface="等线" panose="02010600030101010101" pitchFamily="2" charset="-122"/>
                          <a:cs typeface="+mn-cs"/>
                        </a:rPr>
                        <a:t>日本</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spcAft>
                          <a:spcPts val="0"/>
                        </a:spcAft>
                      </a:pPr>
                      <a:r>
                        <a:rPr lang="zh-CN" sz="2000" kern="0" dirty="0">
                          <a:solidFill>
                            <a:schemeClr val="dk1"/>
                          </a:solidFill>
                          <a:effectLst/>
                          <a:latin typeface="等线" panose="02010600030101010101" pitchFamily="2" charset="-122"/>
                          <a:ea typeface="等线" panose="02010600030101010101" pitchFamily="2" charset="-122"/>
                          <a:cs typeface="+mn-cs"/>
                        </a:rPr>
                        <a:t>割去中国</a:t>
                      </a:r>
                      <a:r>
                        <a:rPr lang="zh-CN" sz="2000" b="1" u="sng" kern="0" dirty="0">
                          <a:solidFill>
                            <a:srgbClr val="C23C0D"/>
                          </a:solidFill>
                          <a:effectLst/>
                          <a:latin typeface="等线" panose="02010600030101010101" pitchFamily="2" charset="-122"/>
                          <a:ea typeface="等线" panose="02010600030101010101" pitchFamily="2" charset="-122"/>
                          <a:cs typeface="+mn-cs"/>
                        </a:rPr>
                        <a:t>台湾全岛及所有附属各岛屿和澎湖列岛</a:t>
                      </a:r>
                      <a:endParaRPr lang="zh-CN" sz="2000" b="1" kern="0" dirty="0">
                        <a:solidFill>
                          <a:srgbClr val="0070C0"/>
                        </a:solidFill>
                        <a:effectLst/>
                        <a:latin typeface="等线" panose="02010600030101010101" pitchFamily="2" charset="-122"/>
                        <a:ea typeface="等线" panose="02010600030101010101" pitchFamily="2" charset="-122"/>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7"/>
                  </a:ext>
                </a:extLst>
              </a:tr>
              <a:tr h="456514">
                <a:tc vMerge="1">
                  <a:txBody>
                    <a:bodyPr/>
                    <a:lstStyle/>
                    <a:p>
                      <a:endParaRPr lang="zh-CN"/>
                    </a:p>
                  </a:txBody>
                  <a:tcPr/>
                </a:tc>
                <a:tc vMerge="1">
                  <a:txBody>
                    <a:bodyPr/>
                    <a:lstStyle/>
                    <a:p>
                      <a:endParaRPr lang="zh-CN"/>
                    </a:p>
                  </a:txBody>
                  <a:tcPr/>
                </a:tc>
                <a:tc>
                  <a:txBody>
                    <a:bodyPr/>
                    <a:lstStyle/>
                    <a:p>
                      <a:pPr marL="0" algn="l" defTabSz="914400" rtl="0" eaLnBrk="1" latinLnBrk="0" hangingPunct="1">
                        <a:spcAft>
                          <a:spcPts val="0"/>
                        </a:spcAft>
                      </a:pPr>
                      <a:r>
                        <a:rPr lang="zh-CN" sz="2000" kern="0" dirty="0">
                          <a:solidFill>
                            <a:schemeClr val="dk1"/>
                          </a:solidFill>
                          <a:effectLst/>
                          <a:latin typeface="等线" panose="02010600030101010101" pitchFamily="2" charset="-122"/>
                          <a:ea typeface="等线" panose="02010600030101010101" pitchFamily="2" charset="-122"/>
                          <a:cs typeface="+mn-cs"/>
                        </a:rPr>
                        <a:t>强迫中国赔</a:t>
                      </a:r>
                      <a:r>
                        <a:rPr lang="en-US" sz="2000" kern="0" dirty="0">
                          <a:solidFill>
                            <a:schemeClr val="dk1"/>
                          </a:solidFill>
                          <a:effectLst/>
                          <a:latin typeface="等线" panose="02010600030101010101" pitchFamily="2" charset="-122"/>
                          <a:ea typeface="等线" panose="02010600030101010101" pitchFamily="2" charset="-122"/>
                          <a:cs typeface="+mn-cs"/>
                        </a:rPr>
                        <a:t>2</a:t>
                      </a:r>
                      <a:r>
                        <a:rPr lang="zh-CN" sz="2000" kern="0" dirty="0">
                          <a:solidFill>
                            <a:schemeClr val="dk1"/>
                          </a:solidFill>
                          <a:effectLst/>
                          <a:latin typeface="等线" panose="02010600030101010101" pitchFamily="2" charset="-122"/>
                          <a:ea typeface="等线" panose="02010600030101010101" pitchFamily="2" charset="-122"/>
                          <a:cs typeface="+mn-cs"/>
                        </a:rPr>
                        <a:t>亿两</a:t>
                      </a:r>
                      <a:r>
                        <a:rPr lang="zh-CN" sz="2000" kern="0" dirty="0" smtClean="0">
                          <a:solidFill>
                            <a:schemeClr val="dk1"/>
                          </a:solidFill>
                          <a:effectLst/>
                          <a:latin typeface="等线" panose="02010600030101010101" pitchFamily="2" charset="-122"/>
                          <a:ea typeface="等线" panose="02010600030101010101" pitchFamily="2" charset="-122"/>
                          <a:cs typeface="+mn-cs"/>
                        </a:rPr>
                        <a:t>白银</a:t>
                      </a:r>
                      <a:r>
                        <a:rPr lang="zh-CN" altLang="en-US" sz="2000" kern="0" dirty="0" smtClean="0">
                          <a:solidFill>
                            <a:schemeClr val="dk1"/>
                          </a:solidFill>
                          <a:effectLst/>
                          <a:latin typeface="等线" panose="02010600030101010101" pitchFamily="2" charset="-122"/>
                          <a:ea typeface="等线" panose="02010600030101010101" pitchFamily="2" charset="-122"/>
                          <a:cs typeface="+mn-cs"/>
                        </a:rPr>
                        <a:t>等</a:t>
                      </a:r>
                      <a:endParaRPr lang="zh-CN" sz="2000" kern="0" dirty="0">
                        <a:solidFill>
                          <a:schemeClr val="dk1"/>
                        </a:solidFill>
                        <a:effectLst/>
                        <a:latin typeface="等线" panose="02010600030101010101" pitchFamily="2" charset="-122"/>
                        <a:ea typeface="等线" panose="02010600030101010101" pitchFamily="2" charset="-122"/>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8"/>
                  </a:ext>
                </a:extLst>
              </a:tr>
              <a:tr h="407164">
                <a:tc vMerge="1">
                  <a:txBody>
                    <a:bodyPr/>
                    <a:lstStyle/>
                    <a:p>
                      <a:endParaRPr lang="zh-CN"/>
                    </a:p>
                  </a:txBody>
                  <a:tcPr/>
                </a:tc>
                <a:tc vMerge="1">
                  <a:txBody>
                    <a:bodyPr/>
                    <a:lstStyle/>
                    <a:p>
                      <a:endParaRPr lang="zh-CN"/>
                    </a:p>
                  </a:txBody>
                  <a:tcPr/>
                </a:tc>
                <a:tc>
                  <a:txBody>
                    <a:bodyPr/>
                    <a:lstStyle/>
                    <a:p>
                      <a:pPr marL="0" algn="l" defTabSz="914400" rtl="0" eaLnBrk="1" latinLnBrk="0" hangingPunct="1">
                        <a:spcAft>
                          <a:spcPts val="0"/>
                        </a:spcAft>
                      </a:pPr>
                      <a:r>
                        <a:rPr lang="zh-CN" sz="2000" kern="0" dirty="0">
                          <a:solidFill>
                            <a:schemeClr val="dk1"/>
                          </a:solidFill>
                          <a:effectLst/>
                          <a:latin typeface="等线" panose="02010600030101010101" pitchFamily="2" charset="-122"/>
                          <a:ea typeface="等线" panose="02010600030101010101" pitchFamily="2" charset="-122"/>
                          <a:cs typeface="+mn-cs"/>
                        </a:rPr>
                        <a:t>规定允许外国人在中国办</a:t>
                      </a:r>
                      <a:r>
                        <a:rPr lang="zh-CN" sz="2000" kern="0" dirty="0" smtClean="0">
                          <a:solidFill>
                            <a:schemeClr val="dk1"/>
                          </a:solidFill>
                          <a:effectLst/>
                          <a:latin typeface="等线" panose="02010600030101010101" pitchFamily="2" charset="-122"/>
                          <a:ea typeface="等线" panose="02010600030101010101" pitchFamily="2" charset="-122"/>
                          <a:cs typeface="+mn-cs"/>
                        </a:rPr>
                        <a:t>工厂</a:t>
                      </a:r>
                      <a:endParaRPr lang="zh-CN" sz="2000" kern="0" dirty="0">
                        <a:solidFill>
                          <a:schemeClr val="dk1"/>
                        </a:solidFill>
                        <a:effectLst/>
                        <a:latin typeface="等线" panose="02010600030101010101" pitchFamily="2" charset="-122"/>
                        <a:ea typeface="等线" panose="02010600030101010101" pitchFamily="2" charset="-122"/>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9"/>
                  </a:ext>
                </a:extLst>
              </a:tr>
              <a:tr h="579579">
                <a:tc rowSpan="3">
                  <a:txBody>
                    <a:bodyPr/>
                    <a:lstStyle/>
                    <a:p>
                      <a:pPr marL="0" algn="ctr" defTabSz="914400" rtl="0" eaLnBrk="1" latinLnBrk="0" hangingPunct="1">
                        <a:spcAft>
                          <a:spcPts val="0"/>
                        </a:spcAft>
                      </a:pPr>
                      <a:r>
                        <a:rPr lang="zh-CN" sz="2000" b="1" u="sng" kern="0" dirty="0">
                          <a:solidFill>
                            <a:srgbClr val="C23C0D"/>
                          </a:solidFill>
                          <a:effectLst/>
                          <a:latin typeface="等线" panose="02010600030101010101" pitchFamily="2" charset="-122"/>
                          <a:ea typeface="等线" panose="02010600030101010101" pitchFamily="2" charset="-122"/>
                          <a:cs typeface="+mn-cs"/>
                        </a:rPr>
                        <a:t>《辛丑条约》</a:t>
                      </a:r>
                    </a:p>
                    <a:p>
                      <a:pPr marL="0" algn="ctr" defTabSz="914400" rtl="0" eaLnBrk="1" latinLnBrk="0" hangingPunct="1">
                        <a:spcAft>
                          <a:spcPts val="0"/>
                        </a:spcAft>
                      </a:pPr>
                      <a:r>
                        <a:rPr lang="zh-CN" sz="2000" b="1" u="sng" kern="0" dirty="0">
                          <a:solidFill>
                            <a:srgbClr val="C23C0D"/>
                          </a:solidFill>
                          <a:effectLst/>
                          <a:latin typeface="等线" panose="02010600030101010101" pitchFamily="2" charset="-122"/>
                          <a:ea typeface="等线" panose="02010600030101010101" pitchFamily="2" charset="-122"/>
                          <a:cs typeface="+mn-cs"/>
                        </a:rPr>
                        <a:t> 1901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algn="ctr" defTabSz="914400" rtl="0" eaLnBrk="1" latinLnBrk="0" hangingPunct="1">
                        <a:spcAft>
                          <a:spcPts val="0"/>
                        </a:spcAft>
                      </a:pPr>
                      <a:r>
                        <a:rPr lang="zh-CN" sz="2000" b="1" u="sng" kern="0" dirty="0">
                          <a:solidFill>
                            <a:srgbClr val="C23C0D"/>
                          </a:solidFill>
                          <a:effectLst/>
                          <a:latin typeface="等线" panose="02010600030101010101" pitchFamily="2" charset="-122"/>
                          <a:ea typeface="等线" panose="02010600030101010101" pitchFamily="2" charset="-122"/>
                          <a:cs typeface="+mn-cs"/>
                        </a:rPr>
                        <a:t>八</a:t>
                      </a:r>
                      <a:r>
                        <a:rPr lang="zh-CN" sz="2000" b="1" u="sng" kern="0" dirty="0" smtClean="0">
                          <a:solidFill>
                            <a:srgbClr val="C23C0D"/>
                          </a:solidFill>
                          <a:effectLst/>
                          <a:latin typeface="等线" panose="02010600030101010101" pitchFamily="2" charset="-122"/>
                          <a:ea typeface="等线" panose="02010600030101010101" pitchFamily="2" charset="-122"/>
                          <a:cs typeface="+mn-cs"/>
                        </a:rPr>
                        <a:t>国</a:t>
                      </a:r>
                      <a:endParaRPr lang="en-US" altLang="zh-CN" sz="2000" b="1" u="sng" kern="0" dirty="0" smtClean="0">
                        <a:solidFill>
                          <a:srgbClr val="C23C0D"/>
                        </a:solidFill>
                        <a:effectLst/>
                        <a:latin typeface="等线" panose="02010600030101010101" pitchFamily="2" charset="-122"/>
                        <a:ea typeface="等线" panose="02010600030101010101" pitchFamily="2" charset="-122"/>
                        <a:cs typeface="+mn-cs"/>
                      </a:endParaRPr>
                    </a:p>
                    <a:p>
                      <a:pPr marL="0" algn="ctr" defTabSz="914400" rtl="0" eaLnBrk="1" latinLnBrk="0" hangingPunct="1">
                        <a:spcAft>
                          <a:spcPts val="0"/>
                        </a:spcAft>
                      </a:pPr>
                      <a:r>
                        <a:rPr lang="zh-CN" sz="2000" b="1" u="sng" kern="0" dirty="0" smtClean="0">
                          <a:solidFill>
                            <a:srgbClr val="C23C0D"/>
                          </a:solidFill>
                          <a:effectLst/>
                          <a:latin typeface="等线" panose="02010600030101010101" pitchFamily="2" charset="-122"/>
                          <a:ea typeface="等线" panose="02010600030101010101" pitchFamily="2" charset="-122"/>
                          <a:cs typeface="+mn-cs"/>
                        </a:rPr>
                        <a:t>联军</a:t>
                      </a:r>
                      <a:endParaRPr lang="zh-CN" sz="2000" b="1" u="sng" kern="0" dirty="0">
                        <a:solidFill>
                          <a:srgbClr val="C23C0D"/>
                        </a:solidFill>
                        <a:effectLst/>
                        <a:latin typeface="等线" panose="02010600030101010101" pitchFamily="2" charset="-122"/>
                        <a:ea typeface="等线" panose="02010600030101010101" pitchFamily="2" charset="-122"/>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spcAft>
                          <a:spcPts val="0"/>
                        </a:spcAft>
                      </a:pPr>
                      <a:r>
                        <a:rPr lang="zh-CN" sz="2000" kern="0" dirty="0">
                          <a:solidFill>
                            <a:schemeClr val="dk1"/>
                          </a:solidFill>
                          <a:effectLst/>
                          <a:latin typeface="等线" panose="02010600030101010101" pitchFamily="2" charset="-122"/>
                          <a:ea typeface="等线" panose="02010600030101010101" pitchFamily="2" charset="-122"/>
                          <a:cs typeface="+mn-cs"/>
                        </a:rPr>
                        <a:t>外国军队有权在北京使馆区和北京至大沽、山海关一线包括天津唐山等</a:t>
                      </a:r>
                      <a:r>
                        <a:rPr lang="en-US" sz="2000" kern="0" dirty="0">
                          <a:solidFill>
                            <a:schemeClr val="dk1"/>
                          </a:solidFill>
                          <a:effectLst/>
                          <a:latin typeface="等线" panose="02010600030101010101" pitchFamily="2" charset="-122"/>
                          <a:ea typeface="等线" panose="02010600030101010101" pitchFamily="2" charset="-122"/>
                          <a:cs typeface="+mn-cs"/>
                        </a:rPr>
                        <a:t>12</a:t>
                      </a:r>
                      <a:r>
                        <a:rPr lang="zh-CN" sz="2000" kern="0" dirty="0">
                          <a:solidFill>
                            <a:schemeClr val="dk1"/>
                          </a:solidFill>
                          <a:effectLst/>
                          <a:latin typeface="等线" panose="02010600030101010101" pitchFamily="2" charset="-122"/>
                          <a:ea typeface="等线" panose="02010600030101010101" pitchFamily="2" charset="-122"/>
                          <a:cs typeface="+mn-cs"/>
                        </a:rPr>
                        <a:t>处</a:t>
                      </a:r>
                      <a:r>
                        <a:rPr lang="en-US" sz="2000" kern="0" dirty="0">
                          <a:solidFill>
                            <a:schemeClr val="dk1"/>
                          </a:solidFill>
                          <a:effectLst/>
                          <a:latin typeface="等线" panose="02010600030101010101" pitchFamily="2" charset="-122"/>
                          <a:ea typeface="等线" panose="02010600030101010101" pitchFamily="2" charset="-122"/>
                          <a:cs typeface="+mn-cs"/>
                        </a:rPr>
                        <a:t>“</a:t>
                      </a:r>
                      <a:r>
                        <a:rPr lang="zh-CN" sz="2000" b="1" u="sng" kern="0" dirty="0">
                          <a:solidFill>
                            <a:srgbClr val="C23C0D"/>
                          </a:solidFill>
                          <a:effectLst/>
                          <a:latin typeface="等线" panose="02010600030101010101" pitchFamily="2" charset="-122"/>
                          <a:ea typeface="等线" panose="02010600030101010101" pitchFamily="2" charset="-122"/>
                          <a:cs typeface="+mn-cs"/>
                        </a:rPr>
                        <a:t>留兵驻守</a:t>
                      </a:r>
                      <a:r>
                        <a:rPr lang="en-US" sz="2000" kern="0" dirty="0">
                          <a:solidFill>
                            <a:schemeClr val="dk1"/>
                          </a:solidFill>
                          <a:effectLst/>
                          <a:latin typeface="等线" panose="02010600030101010101" pitchFamily="2" charset="-122"/>
                          <a:ea typeface="等线" panose="02010600030101010101" pitchFamily="2" charset="-122"/>
                          <a:cs typeface="+mn-cs"/>
                        </a:rPr>
                        <a:t>”</a:t>
                      </a:r>
                      <a:endParaRPr lang="zh-CN" sz="2000" kern="0" dirty="0">
                        <a:solidFill>
                          <a:schemeClr val="dk1"/>
                        </a:solidFill>
                        <a:effectLst/>
                        <a:latin typeface="等线" panose="02010600030101010101" pitchFamily="2" charset="-122"/>
                        <a:ea typeface="等线" panose="02010600030101010101" pitchFamily="2" charset="-122"/>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10"/>
                  </a:ext>
                </a:extLst>
              </a:tr>
              <a:tr h="564329">
                <a:tc vMerge="1">
                  <a:txBody>
                    <a:bodyPr/>
                    <a:lstStyle/>
                    <a:p>
                      <a:endParaRPr lang="zh-CN"/>
                    </a:p>
                  </a:txBody>
                  <a:tcPr/>
                </a:tc>
                <a:tc vMerge="1">
                  <a:txBody>
                    <a:bodyPr/>
                    <a:lstStyle/>
                    <a:p>
                      <a:endParaRPr lang="zh-CN"/>
                    </a:p>
                  </a:txBody>
                  <a:tcPr/>
                </a:tc>
                <a:tc>
                  <a:txBody>
                    <a:bodyPr/>
                    <a:lstStyle/>
                    <a:p>
                      <a:pPr marL="0" algn="l" defTabSz="914400" rtl="0" eaLnBrk="1" latinLnBrk="0" hangingPunct="1">
                        <a:spcAft>
                          <a:spcPts val="0"/>
                        </a:spcAft>
                      </a:pPr>
                      <a:r>
                        <a:rPr lang="zh-CN" sz="2000" b="0" kern="0" dirty="0">
                          <a:solidFill>
                            <a:schemeClr val="dk1"/>
                          </a:solidFill>
                          <a:effectLst/>
                          <a:latin typeface="等线" panose="02010600030101010101" pitchFamily="2" charset="-122"/>
                          <a:ea typeface="等线" panose="02010600030101010101" pitchFamily="2" charset="-122"/>
                          <a:cs typeface="+mn-cs"/>
                        </a:rPr>
                        <a:t>中国应支付赔款</a:t>
                      </a:r>
                      <a:r>
                        <a:rPr lang="zh-CN" sz="2000" b="1" u="sng" kern="0" dirty="0">
                          <a:solidFill>
                            <a:srgbClr val="C23C0D"/>
                          </a:solidFill>
                          <a:effectLst/>
                          <a:latin typeface="等线" panose="02010600030101010101" pitchFamily="2" charset="-122"/>
                          <a:ea typeface="等线" panose="02010600030101010101" pitchFamily="2" charset="-122"/>
                          <a:cs typeface="+mn-cs"/>
                        </a:rPr>
                        <a:t>4.5亿</a:t>
                      </a:r>
                      <a:r>
                        <a:rPr lang="zh-CN" sz="2000" b="0" kern="0" dirty="0">
                          <a:solidFill>
                            <a:schemeClr val="dk1"/>
                          </a:solidFill>
                          <a:effectLst/>
                          <a:latin typeface="等线" panose="02010600030101010101" pitchFamily="2" charset="-122"/>
                          <a:ea typeface="等线" panose="02010600030101010101" pitchFamily="2" charset="-122"/>
                          <a:cs typeface="+mn-cs"/>
                        </a:rPr>
                        <a:t>两白银，分</a:t>
                      </a:r>
                      <a:r>
                        <a:rPr lang="en-US" sz="2000" b="0" kern="0" dirty="0">
                          <a:solidFill>
                            <a:schemeClr val="dk1"/>
                          </a:solidFill>
                          <a:effectLst/>
                          <a:latin typeface="等线" panose="02010600030101010101" pitchFamily="2" charset="-122"/>
                          <a:ea typeface="等线" panose="02010600030101010101" pitchFamily="2" charset="-122"/>
                          <a:cs typeface="+mn-cs"/>
                        </a:rPr>
                        <a:t>39</a:t>
                      </a:r>
                      <a:r>
                        <a:rPr lang="zh-CN" sz="2000" b="0" kern="0" dirty="0">
                          <a:solidFill>
                            <a:schemeClr val="dk1"/>
                          </a:solidFill>
                          <a:effectLst/>
                          <a:latin typeface="等线" panose="02010600030101010101" pitchFamily="2" charset="-122"/>
                          <a:ea typeface="等线" panose="02010600030101010101" pitchFamily="2" charset="-122"/>
                          <a:cs typeface="+mn-cs"/>
                        </a:rPr>
                        <a:t>年还清</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11"/>
                  </a:ext>
                </a:extLst>
              </a:tr>
              <a:tr h="579579">
                <a:tc vMerge="1">
                  <a:txBody>
                    <a:bodyPr/>
                    <a:lstStyle/>
                    <a:p>
                      <a:endParaRPr lang="zh-CN"/>
                    </a:p>
                  </a:txBody>
                  <a:tcPr/>
                </a:tc>
                <a:tc vMerge="1">
                  <a:txBody>
                    <a:bodyPr/>
                    <a:lstStyle/>
                    <a:p>
                      <a:endParaRPr lang="zh-CN"/>
                    </a:p>
                  </a:txBody>
                  <a:tcPr/>
                </a:tc>
                <a:tc>
                  <a:txBody>
                    <a:bodyPr/>
                    <a:lstStyle/>
                    <a:p>
                      <a:pPr marL="0" algn="l" defTabSz="914400" rtl="0" eaLnBrk="1" latinLnBrk="0" hangingPunct="1">
                        <a:spcAft>
                          <a:spcPts val="0"/>
                        </a:spcAft>
                      </a:pPr>
                      <a:r>
                        <a:rPr lang="zh-CN" sz="2000" b="1" u="sng" kern="0" dirty="0">
                          <a:solidFill>
                            <a:srgbClr val="C23C0D"/>
                          </a:solidFill>
                          <a:effectLst/>
                          <a:latin typeface="等线" panose="02010600030101010101" pitchFamily="2" charset="-122"/>
                          <a:ea typeface="等线" panose="02010600030101010101" pitchFamily="2" charset="-122"/>
                          <a:cs typeface="+mn-cs"/>
                        </a:rPr>
                        <a:t>强迫清政府做出永远禁止中国人成立或加入任何反对他们的组织</a:t>
                      </a:r>
                      <a:r>
                        <a:rPr lang="zh-CN" sz="2000" b="1" u="sng" kern="0" dirty="0" smtClean="0">
                          <a:solidFill>
                            <a:srgbClr val="C23C0D"/>
                          </a:solidFill>
                          <a:effectLst/>
                          <a:latin typeface="等线" panose="02010600030101010101" pitchFamily="2" charset="-122"/>
                          <a:ea typeface="等线" panose="02010600030101010101" pitchFamily="2" charset="-122"/>
                          <a:cs typeface="+mn-cs"/>
                        </a:rPr>
                        <a:t>。</a:t>
                      </a:r>
                      <a:r>
                        <a:rPr lang="en-US" altLang="zh-CN" sz="2000" b="1" u="sng" kern="0" dirty="0" smtClean="0">
                          <a:solidFill>
                            <a:srgbClr val="C23C0D"/>
                          </a:solidFill>
                          <a:effectLst/>
                          <a:latin typeface="等线" panose="02010600030101010101" pitchFamily="2" charset="-122"/>
                          <a:ea typeface="等线" panose="02010600030101010101" pitchFamily="2" charset="-122"/>
                          <a:cs typeface="+mn-cs"/>
                        </a:rPr>
                        <a:t>【</a:t>
                      </a:r>
                      <a:r>
                        <a:rPr lang="zh-CN" altLang="en-US" sz="2000" b="1" u="sng" kern="0" dirty="0" smtClean="0">
                          <a:solidFill>
                            <a:srgbClr val="C23C0D"/>
                          </a:solidFill>
                          <a:effectLst/>
                          <a:latin typeface="等线" panose="02010600030101010101" pitchFamily="2" charset="-122"/>
                          <a:ea typeface="等线" panose="02010600030101010101" pitchFamily="2" charset="-122"/>
                          <a:cs typeface="+mn-cs"/>
                        </a:rPr>
                        <a:t>中国彻底沦为半殖民半封建社会</a:t>
                      </a:r>
                      <a:r>
                        <a:rPr lang="en-US" altLang="zh-CN" sz="2000" b="1" u="sng" kern="0" dirty="0" smtClean="0">
                          <a:solidFill>
                            <a:srgbClr val="C23C0D"/>
                          </a:solidFill>
                          <a:effectLst/>
                          <a:latin typeface="等线" panose="02010600030101010101" pitchFamily="2" charset="-122"/>
                          <a:ea typeface="等线" panose="02010600030101010101" pitchFamily="2" charset="-122"/>
                          <a:cs typeface="+mn-cs"/>
                        </a:rPr>
                        <a:t>】</a:t>
                      </a:r>
                      <a:endParaRPr lang="zh-CN" sz="2000" b="1" u="sng" kern="0" dirty="0">
                        <a:solidFill>
                          <a:srgbClr val="C23C0D"/>
                        </a:solidFill>
                        <a:effectLst/>
                        <a:latin typeface="等线" panose="02010600030101010101" pitchFamily="2" charset="-122"/>
                        <a:ea typeface="等线" panose="02010600030101010101" pitchFamily="2" charset="-122"/>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12"/>
                  </a:ext>
                </a:extLst>
              </a:tr>
            </a:tbl>
          </a:graphicData>
        </a:graphic>
      </p:graphicFrame>
      <p:pic>
        <p:nvPicPr>
          <p:cNvPr id="5" name="图片 4"/>
          <p:cNvPicPr>
            <a:picLocks noChangeAspect="1"/>
          </p:cNvPicPr>
          <p:nvPr/>
        </p:nvPicPr>
        <p:blipFill>
          <a:blip r:embed="rId3"/>
          <a:stretch>
            <a:fillRect/>
          </a:stretch>
        </p:blipFill>
        <p:spPr>
          <a:xfrm>
            <a:off x="1837957" y="338442"/>
            <a:ext cx="1572510" cy="501318"/>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连连看</a:t>
            </a:r>
            <a:endParaRPr kumimoji="1" lang="zh-CN" altLang="en-US" dirty="0"/>
          </a:p>
        </p:txBody>
      </p:sp>
      <p:sp>
        <p:nvSpPr>
          <p:cNvPr id="3" name="文本框 2"/>
          <p:cNvSpPr txBox="1"/>
          <p:nvPr/>
        </p:nvSpPr>
        <p:spPr>
          <a:xfrm>
            <a:off x="838200" y="1571625"/>
            <a:ext cx="1241045" cy="369332"/>
          </a:xfrm>
          <a:prstGeom prst="rect">
            <a:avLst/>
          </a:prstGeom>
          <a:noFill/>
        </p:spPr>
        <p:txBody>
          <a:bodyPr wrap="none" rtlCol="0">
            <a:spAutoFit/>
          </a:bodyPr>
          <a:lstStyle/>
          <a:p>
            <a:r>
              <a:rPr kumimoji="1" lang="en-US" altLang="zh-CN" dirty="0" smtClean="0"/>
              <a:t>A</a:t>
            </a:r>
            <a:r>
              <a:rPr kumimoji="1" lang="zh-CN" altLang="en-US" dirty="0" smtClean="0"/>
              <a:t>南京条约</a:t>
            </a:r>
            <a:endParaRPr kumimoji="1" lang="zh-CN" altLang="en-US" dirty="0"/>
          </a:p>
        </p:txBody>
      </p:sp>
      <p:sp>
        <p:nvSpPr>
          <p:cNvPr id="4" name="文本框 3"/>
          <p:cNvSpPr txBox="1"/>
          <p:nvPr/>
        </p:nvSpPr>
        <p:spPr>
          <a:xfrm>
            <a:off x="838199" y="2320711"/>
            <a:ext cx="1694695" cy="369332"/>
          </a:xfrm>
          <a:prstGeom prst="rect">
            <a:avLst/>
          </a:prstGeom>
          <a:noFill/>
        </p:spPr>
        <p:txBody>
          <a:bodyPr wrap="none" rtlCol="0">
            <a:spAutoFit/>
          </a:bodyPr>
          <a:lstStyle/>
          <a:p>
            <a:r>
              <a:rPr kumimoji="1" lang="en-US" altLang="zh-CN" dirty="0" smtClean="0"/>
              <a:t>B</a:t>
            </a:r>
            <a:r>
              <a:rPr kumimoji="1" lang="zh-CN" altLang="en-US" dirty="0" smtClean="0"/>
              <a:t>五口通商章程</a:t>
            </a:r>
            <a:endParaRPr kumimoji="1" lang="zh-CN" altLang="en-US" dirty="0"/>
          </a:p>
        </p:txBody>
      </p:sp>
      <p:sp>
        <p:nvSpPr>
          <p:cNvPr id="6" name="文本框 5"/>
          <p:cNvSpPr txBox="1"/>
          <p:nvPr/>
        </p:nvSpPr>
        <p:spPr>
          <a:xfrm>
            <a:off x="838199" y="3069797"/>
            <a:ext cx="1231427" cy="369332"/>
          </a:xfrm>
          <a:prstGeom prst="rect">
            <a:avLst/>
          </a:prstGeom>
          <a:noFill/>
        </p:spPr>
        <p:txBody>
          <a:bodyPr wrap="none" rtlCol="0">
            <a:spAutoFit/>
          </a:bodyPr>
          <a:lstStyle/>
          <a:p>
            <a:r>
              <a:rPr kumimoji="1" lang="en-US" altLang="zh-CN" dirty="0" smtClean="0"/>
              <a:t>C</a:t>
            </a:r>
            <a:r>
              <a:rPr kumimoji="1" lang="zh-CN" altLang="en-US" dirty="0" smtClean="0"/>
              <a:t>天津条约</a:t>
            </a:r>
            <a:endParaRPr kumimoji="1" lang="zh-CN" altLang="en-US" dirty="0"/>
          </a:p>
        </p:txBody>
      </p:sp>
      <p:sp>
        <p:nvSpPr>
          <p:cNvPr id="7" name="文本框 6"/>
          <p:cNvSpPr txBox="1"/>
          <p:nvPr/>
        </p:nvSpPr>
        <p:spPr>
          <a:xfrm>
            <a:off x="838199" y="3815832"/>
            <a:ext cx="1250663" cy="369332"/>
          </a:xfrm>
          <a:prstGeom prst="rect">
            <a:avLst/>
          </a:prstGeom>
          <a:noFill/>
        </p:spPr>
        <p:txBody>
          <a:bodyPr wrap="none" rtlCol="0">
            <a:spAutoFit/>
          </a:bodyPr>
          <a:lstStyle/>
          <a:p>
            <a:r>
              <a:rPr kumimoji="1" lang="en-US" altLang="zh-CN" dirty="0" smtClean="0"/>
              <a:t>D</a:t>
            </a:r>
            <a:r>
              <a:rPr kumimoji="1" lang="zh-CN" altLang="en-US" dirty="0" smtClean="0"/>
              <a:t>北京条约</a:t>
            </a:r>
            <a:endParaRPr kumimoji="1" lang="zh-CN" altLang="en-US" dirty="0"/>
          </a:p>
        </p:txBody>
      </p:sp>
      <p:sp>
        <p:nvSpPr>
          <p:cNvPr id="8" name="文本框 7"/>
          <p:cNvSpPr txBox="1"/>
          <p:nvPr/>
        </p:nvSpPr>
        <p:spPr>
          <a:xfrm>
            <a:off x="838199" y="4561867"/>
            <a:ext cx="1220206" cy="369332"/>
          </a:xfrm>
          <a:prstGeom prst="rect">
            <a:avLst/>
          </a:prstGeom>
          <a:noFill/>
        </p:spPr>
        <p:txBody>
          <a:bodyPr wrap="none" rtlCol="0">
            <a:spAutoFit/>
          </a:bodyPr>
          <a:lstStyle/>
          <a:p>
            <a:r>
              <a:rPr kumimoji="1" lang="en-US" altLang="zh-CN" dirty="0" smtClean="0"/>
              <a:t>E</a:t>
            </a:r>
            <a:r>
              <a:rPr kumimoji="1" lang="zh-CN" altLang="en-US" dirty="0" smtClean="0"/>
              <a:t>马关条约</a:t>
            </a:r>
            <a:endParaRPr kumimoji="1" lang="zh-CN" altLang="en-US" dirty="0"/>
          </a:p>
        </p:txBody>
      </p:sp>
      <p:sp>
        <p:nvSpPr>
          <p:cNvPr id="9" name="文本框 8"/>
          <p:cNvSpPr txBox="1"/>
          <p:nvPr/>
        </p:nvSpPr>
        <p:spPr>
          <a:xfrm>
            <a:off x="5100638" y="1571625"/>
            <a:ext cx="792205" cy="369332"/>
          </a:xfrm>
          <a:prstGeom prst="rect">
            <a:avLst/>
          </a:prstGeom>
          <a:noFill/>
        </p:spPr>
        <p:txBody>
          <a:bodyPr wrap="none" rtlCol="0">
            <a:spAutoFit/>
          </a:bodyPr>
          <a:lstStyle/>
          <a:p>
            <a:r>
              <a:rPr kumimoji="1" lang="en-US" altLang="zh-CN" dirty="0" smtClean="0"/>
              <a:t>G</a:t>
            </a:r>
            <a:r>
              <a:rPr kumimoji="1" lang="zh-CN" altLang="en-US" dirty="0" smtClean="0"/>
              <a:t>日本</a:t>
            </a:r>
            <a:endParaRPr kumimoji="1" lang="zh-CN" altLang="en-US" dirty="0"/>
          </a:p>
        </p:txBody>
      </p:sp>
      <p:sp>
        <p:nvSpPr>
          <p:cNvPr id="10" name="文本框 9"/>
          <p:cNvSpPr txBox="1"/>
          <p:nvPr/>
        </p:nvSpPr>
        <p:spPr>
          <a:xfrm>
            <a:off x="5100637" y="2320711"/>
            <a:ext cx="790601" cy="369332"/>
          </a:xfrm>
          <a:prstGeom prst="rect">
            <a:avLst/>
          </a:prstGeom>
          <a:noFill/>
        </p:spPr>
        <p:txBody>
          <a:bodyPr wrap="none" rtlCol="0">
            <a:spAutoFit/>
          </a:bodyPr>
          <a:lstStyle/>
          <a:p>
            <a:r>
              <a:rPr kumimoji="1" lang="en-US" altLang="zh-CN" dirty="0" smtClean="0"/>
              <a:t>H</a:t>
            </a:r>
            <a:r>
              <a:rPr kumimoji="1" lang="zh-CN" altLang="en-US" dirty="0" smtClean="0"/>
              <a:t>英国</a:t>
            </a:r>
            <a:endParaRPr kumimoji="1" lang="zh-CN" altLang="en-US" dirty="0"/>
          </a:p>
        </p:txBody>
      </p:sp>
      <p:sp>
        <p:nvSpPr>
          <p:cNvPr id="11" name="文本框 10"/>
          <p:cNvSpPr txBox="1"/>
          <p:nvPr/>
        </p:nvSpPr>
        <p:spPr>
          <a:xfrm>
            <a:off x="5100636" y="3069797"/>
            <a:ext cx="704039" cy="369332"/>
          </a:xfrm>
          <a:prstGeom prst="rect">
            <a:avLst/>
          </a:prstGeom>
          <a:noFill/>
        </p:spPr>
        <p:txBody>
          <a:bodyPr wrap="none" rtlCol="0">
            <a:spAutoFit/>
          </a:bodyPr>
          <a:lstStyle/>
          <a:p>
            <a:r>
              <a:rPr kumimoji="1" lang="en-US" altLang="zh-CN" dirty="0"/>
              <a:t>I</a:t>
            </a:r>
            <a:r>
              <a:rPr kumimoji="1" lang="zh-CN" altLang="en-US" dirty="0" smtClean="0"/>
              <a:t>英俄</a:t>
            </a:r>
            <a:endParaRPr kumimoji="1" lang="zh-CN" altLang="en-US" dirty="0"/>
          </a:p>
        </p:txBody>
      </p:sp>
      <p:sp>
        <p:nvSpPr>
          <p:cNvPr id="12" name="文本框 11"/>
          <p:cNvSpPr txBox="1"/>
          <p:nvPr/>
        </p:nvSpPr>
        <p:spPr>
          <a:xfrm>
            <a:off x="5100635" y="3815832"/>
            <a:ext cx="1181734" cy="369332"/>
          </a:xfrm>
          <a:prstGeom prst="rect">
            <a:avLst/>
          </a:prstGeom>
          <a:noFill/>
        </p:spPr>
        <p:txBody>
          <a:bodyPr wrap="none" rtlCol="0">
            <a:spAutoFit/>
          </a:bodyPr>
          <a:lstStyle/>
          <a:p>
            <a:r>
              <a:rPr kumimoji="1" lang="en-US" altLang="zh-CN" dirty="0" smtClean="0"/>
              <a:t>J</a:t>
            </a:r>
            <a:r>
              <a:rPr kumimoji="1" lang="zh-CN" altLang="en-US" dirty="0" smtClean="0"/>
              <a:t>八国侵华</a:t>
            </a:r>
            <a:endParaRPr kumimoji="1" lang="zh-CN" altLang="en-US" dirty="0"/>
          </a:p>
        </p:txBody>
      </p:sp>
      <p:sp>
        <p:nvSpPr>
          <p:cNvPr id="13" name="文本框 12"/>
          <p:cNvSpPr txBox="1"/>
          <p:nvPr/>
        </p:nvSpPr>
        <p:spPr>
          <a:xfrm>
            <a:off x="5100635" y="4561867"/>
            <a:ext cx="1228221" cy="369332"/>
          </a:xfrm>
          <a:prstGeom prst="rect">
            <a:avLst/>
          </a:prstGeom>
          <a:noFill/>
        </p:spPr>
        <p:txBody>
          <a:bodyPr wrap="none" rtlCol="0">
            <a:spAutoFit/>
          </a:bodyPr>
          <a:lstStyle/>
          <a:p>
            <a:r>
              <a:rPr kumimoji="1" lang="en-US" altLang="zh-CN" dirty="0" smtClean="0"/>
              <a:t>K</a:t>
            </a:r>
            <a:r>
              <a:rPr kumimoji="1" lang="zh-CN" altLang="en-US" smtClean="0"/>
              <a:t>美英法俄</a:t>
            </a:r>
            <a:endParaRPr kumimoji="1" lang="zh-CN" altLang="en-US" dirty="0"/>
          </a:p>
        </p:txBody>
      </p:sp>
      <p:sp>
        <p:nvSpPr>
          <p:cNvPr id="14" name="文本框 13"/>
          <p:cNvSpPr txBox="1"/>
          <p:nvPr/>
        </p:nvSpPr>
        <p:spPr>
          <a:xfrm>
            <a:off x="8701088" y="1565470"/>
            <a:ext cx="1305165" cy="369332"/>
          </a:xfrm>
          <a:prstGeom prst="rect">
            <a:avLst/>
          </a:prstGeom>
          <a:noFill/>
        </p:spPr>
        <p:txBody>
          <a:bodyPr wrap="none" rtlCol="0">
            <a:spAutoFit/>
          </a:bodyPr>
          <a:lstStyle/>
          <a:p>
            <a:r>
              <a:rPr kumimoji="1" lang="en-US" altLang="zh-CN" dirty="0" smtClean="0"/>
              <a:t>M</a:t>
            </a:r>
            <a:r>
              <a:rPr kumimoji="1" lang="zh-CN" altLang="en-US" dirty="0" smtClean="0"/>
              <a:t>开通天津</a:t>
            </a:r>
            <a:endParaRPr kumimoji="1" lang="zh-CN" altLang="en-US" dirty="0"/>
          </a:p>
        </p:txBody>
      </p:sp>
      <p:sp>
        <p:nvSpPr>
          <p:cNvPr id="15" name="文本框 14"/>
          <p:cNvSpPr txBox="1"/>
          <p:nvPr/>
        </p:nvSpPr>
        <p:spPr>
          <a:xfrm>
            <a:off x="8701088" y="2320711"/>
            <a:ext cx="1257075" cy="369332"/>
          </a:xfrm>
          <a:prstGeom prst="rect">
            <a:avLst/>
          </a:prstGeom>
          <a:noFill/>
        </p:spPr>
        <p:txBody>
          <a:bodyPr wrap="none" rtlCol="0">
            <a:spAutoFit/>
          </a:bodyPr>
          <a:lstStyle/>
          <a:p>
            <a:r>
              <a:rPr kumimoji="1" lang="en-US" altLang="zh-CN" dirty="0" smtClean="0"/>
              <a:t>N</a:t>
            </a:r>
            <a:r>
              <a:rPr kumimoji="1" lang="zh-CN" altLang="en-US" dirty="0" smtClean="0"/>
              <a:t>割让台湾</a:t>
            </a:r>
            <a:endParaRPr kumimoji="1" lang="zh-CN" altLang="en-US" dirty="0"/>
          </a:p>
        </p:txBody>
      </p:sp>
      <p:sp>
        <p:nvSpPr>
          <p:cNvPr id="17" name="文本框 16"/>
          <p:cNvSpPr txBox="1"/>
          <p:nvPr/>
        </p:nvSpPr>
        <p:spPr>
          <a:xfrm>
            <a:off x="8701088" y="3056579"/>
            <a:ext cx="1260281" cy="369332"/>
          </a:xfrm>
          <a:prstGeom prst="rect">
            <a:avLst/>
          </a:prstGeom>
          <a:noFill/>
        </p:spPr>
        <p:txBody>
          <a:bodyPr wrap="none" rtlCol="0">
            <a:spAutoFit/>
          </a:bodyPr>
          <a:lstStyle/>
          <a:p>
            <a:r>
              <a:rPr kumimoji="1" lang="en-US" altLang="zh-CN" dirty="0" smtClean="0"/>
              <a:t>O</a:t>
            </a:r>
            <a:r>
              <a:rPr kumimoji="1" lang="zh-CN" altLang="en-US" dirty="0" smtClean="0"/>
              <a:t>割让香港</a:t>
            </a:r>
            <a:endParaRPr kumimoji="1" lang="zh-CN" altLang="en-US" dirty="0"/>
          </a:p>
        </p:txBody>
      </p:sp>
      <p:sp>
        <p:nvSpPr>
          <p:cNvPr id="18" name="文本框 17"/>
          <p:cNvSpPr txBox="1"/>
          <p:nvPr/>
        </p:nvSpPr>
        <p:spPr>
          <a:xfrm>
            <a:off x="8701088" y="3815832"/>
            <a:ext cx="2149948" cy="369332"/>
          </a:xfrm>
          <a:prstGeom prst="rect">
            <a:avLst/>
          </a:prstGeom>
          <a:noFill/>
        </p:spPr>
        <p:txBody>
          <a:bodyPr wrap="none" rtlCol="0">
            <a:spAutoFit/>
          </a:bodyPr>
          <a:lstStyle/>
          <a:p>
            <a:r>
              <a:rPr kumimoji="1" lang="en-US" altLang="zh-CN" dirty="0" smtClean="0"/>
              <a:t>P</a:t>
            </a:r>
            <a:r>
              <a:rPr kumimoji="1" lang="zh-CN" altLang="en-US" dirty="0" smtClean="0"/>
              <a:t>外国公使常驻北京</a:t>
            </a:r>
            <a:endParaRPr kumimoji="1" lang="zh-CN" altLang="en-US" dirty="0"/>
          </a:p>
        </p:txBody>
      </p:sp>
      <p:sp>
        <p:nvSpPr>
          <p:cNvPr id="19" name="文本框 18"/>
          <p:cNvSpPr txBox="1"/>
          <p:nvPr/>
        </p:nvSpPr>
        <p:spPr>
          <a:xfrm>
            <a:off x="8701088" y="4561867"/>
            <a:ext cx="1494320" cy="369332"/>
          </a:xfrm>
          <a:prstGeom prst="rect">
            <a:avLst/>
          </a:prstGeom>
          <a:noFill/>
        </p:spPr>
        <p:txBody>
          <a:bodyPr wrap="none" rtlCol="0">
            <a:spAutoFit/>
          </a:bodyPr>
          <a:lstStyle/>
          <a:p>
            <a:r>
              <a:rPr kumimoji="1" lang="en-US" altLang="zh-CN" dirty="0" smtClean="0"/>
              <a:t>Q</a:t>
            </a:r>
            <a:r>
              <a:rPr kumimoji="1" lang="zh-CN" altLang="en-US" dirty="0" smtClean="0"/>
              <a:t>领事裁判权</a:t>
            </a:r>
            <a:endParaRPr kumimoji="1" lang="zh-CN" altLang="en-US" dirty="0"/>
          </a:p>
        </p:txBody>
      </p:sp>
      <p:sp>
        <p:nvSpPr>
          <p:cNvPr id="5" name="文本框 4"/>
          <p:cNvSpPr txBox="1"/>
          <p:nvPr/>
        </p:nvSpPr>
        <p:spPr>
          <a:xfrm>
            <a:off x="875068" y="5307902"/>
            <a:ext cx="1213794" cy="369332"/>
          </a:xfrm>
          <a:prstGeom prst="rect">
            <a:avLst/>
          </a:prstGeom>
          <a:noFill/>
        </p:spPr>
        <p:txBody>
          <a:bodyPr wrap="none" rtlCol="0">
            <a:spAutoFit/>
          </a:bodyPr>
          <a:lstStyle/>
          <a:p>
            <a:r>
              <a:rPr kumimoji="1" lang="en-US" altLang="zh-CN" dirty="0" smtClean="0"/>
              <a:t>F</a:t>
            </a:r>
            <a:r>
              <a:rPr kumimoji="1" lang="zh-CN" altLang="en-US" dirty="0" smtClean="0"/>
              <a:t>辛丑条约</a:t>
            </a:r>
            <a:endParaRPr kumimoji="1" lang="zh-CN" altLang="en-US" dirty="0"/>
          </a:p>
        </p:txBody>
      </p:sp>
      <p:sp>
        <p:nvSpPr>
          <p:cNvPr id="16" name="文本框 15"/>
          <p:cNvSpPr txBox="1"/>
          <p:nvPr/>
        </p:nvSpPr>
        <p:spPr>
          <a:xfrm>
            <a:off x="5152815" y="5307902"/>
            <a:ext cx="744114" cy="369332"/>
          </a:xfrm>
          <a:prstGeom prst="rect">
            <a:avLst/>
          </a:prstGeom>
          <a:noFill/>
        </p:spPr>
        <p:txBody>
          <a:bodyPr wrap="none" rtlCol="0">
            <a:spAutoFit/>
          </a:bodyPr>
          <a:lstStyle/>
          <a:p>
            <a:r>
              <a:rPr kumimoji="1" lang="en-US" altLang="zh-CN" dirty="0" smtClean="0"/>
              <a:t>L</a:t>
            </a:r>
            <a:r>
              <a:rPr kumimoji="1" lang="zh-CN" altLang="en-US" dirty="0" smtClean="0"/>
              <a:t>美国</a:t>
            </a:r>
            <a:endParaRPr kumimoji="1" lang="zh-CN" altLang="en-US" dirty="0"/>
          </a:p>
        </p:txBody>
      </p:sp>
      <p:sp>
        <p:nvSpPr>
          <p:cNvPr id="20" name="文本框 19"/>
          <p:cNvSpPr txBox="1"/>
          <p:nvPr/>
        </p:nvSpPr>
        <p:spPr>
          <a:xfrm>
            <a:off x="8649151" y="5326325"/>
            <a:ext cx="2618024" cy="369332"/>
          </a:xfrm>
          <a:prstGeom prst="rect">
            <a:avLst/>
          </a:prstGeom>
          <a:noFill/>
        </p:spPr>
        <p:txBody>
          <a:bodyPr wrap="none" rtlCol="0">
            <a:spAutoFit/>
          </a:bodyPr>
          <a:lstStyle/>
          <a:p>
            <a:r>
              <a:rPr kumimoji="1" lang="en-US" altLang="zh-CN" dirty="0" smtClean="0"/>
              <a:t>R</a:t>
            </a:r>
            <a:r>
              <a:rPr kumimoji="1" lang="zh-CN" altLang="en-US" dirty="0" smtClean="0"/>
              <a:t>彻底沦为半殖民半封建</a:t>
            </a:r>
            <a:endParaRPr kumimoji="1" lang="zh-CN" altLang="en-US" dirty="0"/>
          </a:p>
        </p:txBody>
      </p:sp>
    </p:spTree>
    <p:extLst>
      <p:ext uri="{BB962C8B-B14F-4D97-AF65-F5344CB8AC3E}">
        <p14:creationId xmlns:p14="http://schemas.microsoft.com/office/powerpoint/2010/main" val="9491774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大肆屠杀中国同胞掠夺中国资源</a:t>
            </a:r>
            <a:endParaRPr kumimoji="1" lang="zh-CN" altLang="en-US" dirty="0"/>
          </a:p>
        </p:txBody>
      </p:sp>
      <p:sp>
        <p:nvSpPr>
          <p:cNvPr id="3" name="内容占位符 2"/>
          <p:cNvSpPr>
            <a:spLocks noGrp="1"/>
          </p:cNvSpPr>
          <p:nvPr>
            <p:ph idx="1"/>
          </p:nvPr>
        </p:nvSpPr>
        <p:spPr/>
        <p:txBody>
          <a:bodyPr>
            <a:normAutofit/>
          </a:bodyPr>
          <a:lstStyle/>
          <a:p>
            <a:pPr>
              <a:lnSpc>
                <a:spcPct val="200000"/>
              </a:lnSpc>
            </a:pPr>
            <a:r>
              <a:rPr kumimoji="1" lang="en-US" altLang="zh-CN" sz="2400" dirty="0" smtClean="0">
                <a:solidFill>
                  <a:srgbClr val="C00000"/>
                </a:solidFill>
              </a:rPr>
              <a:t>1860</a:t>
            </a:r>
            <a:r>
              <a:rPr kumimoji="1" lang="zh-CN" altLang="en-US" sz="2400" dirty="0" smtClean="0">
                <a:solidFill>
                  <a:srgbClr val="C00000"/>
                </a:solidFill>
              </a:rPr>
              <a:t>年英法联军火烧圆明园（第二次鸦片战争期间）</a:t>
            </a:r>
            <a:r>
              <a:rPr kumimoji="1" lang="zh-CN" altLang="en-US" sz="2400" dirty="0" smtClean="0"/>
              <a:t>，洗劫奇珍异宝</a:t>
            </a:r>
            <a:r>
              <a:rPr lang="zh-CN" altLang="en-US" sz="2400" dirty="0" smtClean="0">
                <a:solidFill>
                  <a:srgbClr val="C00000"/>
                </a:solidFill>
              </a:rPr>
              <a:t>★</a:t>
            </a:r>
            <a:endParaRPr kumimoji="1" lang="zh-CN" altLang="en-US" sz="2400" dirty="0" smtClean="0"/>
          </a:p>
          <a:p>
            <a:pPr>
              <a:lnSpc>
                <a:spcPct val="200000"/>
              </a:lnSpc>
            </a:pPr>
            <a:r>
              <a:rPr kumimoji="1" lang="en-US" altLang="zh-CN" sz="2400" dirty="0" smtClean="0"/>
              <a:t>1894</a:t>
            </a:r>
            <a:r>
              <a:rPr kumimoji="1" lang="zh-CN" altLang="en-US" sz="2400" dirty="0" smtClean="0"/>
              <a:t>年日本攻占旅顺，发动</a:t>
            </a:r>
            <a:r>
              <a:rPr kumimoji="1" lang="zh-CN" altLang="en-US" sz="2400" dirty="0" smtClean="0">
                <a:solidFill>
                  <a:srgbClr val="C00000"/>
                </a:solidFill>
              </a:rPr>
              <a:t>旅顺大屠杀惨案</a:t>
            </a:r>
          </a:p>
          <a:p>
            <a:pPr>
              <a:lnSpc>
                <a:spcPct val="200000"/>
              </a:lnSpc>
            </a:pPr>
            <a:r>
              <a:rPr kumimoji="1" lang="en-US" altLang="zh-CN" sz="2400" dirty="0" smtClean="0"/>
              <a:t>1900</a:t>
            </a:r>
            <a:r>
              <a:rPr kumimoji="1" lang="zh-CN" altLang="en-US" sz="2400" dirty="0" smtClean="0"/>
              <a:t>年八国联军攻占北京屠杀义和团和平民</a:t>
            </a:r>
          </a:p>
          <a:p>
            <a:pPr>
              <a:lnSpc>
                <a:spcPct val="200000"/>
              </a:lnSpc>
            </a:pPr>
            <a:r>
              <a:rPr kumimoji="1" lang="en-US" altLang="zh-CN" sz="2400" dirty="0" smtClean="0"/>
              <a:t>1900</a:t>
            </a:r>
            <a:r>
              <a:rPr kumimoji="1" lang="zh-CN" altLang="en-US" sz="2400" dirty="0" smtClean="0"/>
              <a:t>年八国联军侵占东北发动</a:t>
            </a:r>
            <a:r>
              <a:rPr kumimoji="1" lang="zh-CN" altLang="en-US" sz="2400" dirty="0" smtClean="0">
                <a:solidFill>
                  <a:srgbClr val="C00000"/>
                </a:solidFill>
              </a:rPr>
              <a:t>江东六十四屯</a:t>
            </a:r>
            <a:r>
              <a:rPr kumimoji="1" lang="zh-CN" altLang="en-US" sz="2400" dirty="0" smtClean="0"/>
              <a:t>惨案</a:t>
            </a:r>
          </a:p>
          <a:p>
            <a:pPr>
              <a:lnSpc>
                <a:spcPct val="200000"/>
              </a:lnSpc>
            </a:pPr>
            <a:r>
              <a:rPr kumimoji="1" lang="en-US" altLang="zh-CN" sz="2400" dirty="0" smtClean="0"/>
              <a:t>1900</a:t>
            </a:r>
            <a:r>
              <a:rPr kumimoji="1" lang="zh-CN" altLang="en-US" sz="2400" dirty="0" smtClean="0"/>
              <a:t>年八国联军侵占北京肆意抢夺金银财宝、文物古籍</a:t>
            </a:r>
            <a:endParaRPr kumimoji="1" lang="zh-CN" altLang="en-US" sz="2400" dirty="0"/>
          </a:p>
        </p:txBody>
      </p:sp>
    </p:spTree>
    <p:extLst>
      <p:ext uri="{BB962C8B-B14F-4D97-AF65-F5344CB8AC3E}">
        <p14:creationId xmlns:p14="http://schemas.microsoft.com/office/powerpoint/2010/main" val="21023642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4" name="矩形 3"/>
          <p:cNvSpPr/>
          <p:nvPr/>
        </p:nvSpPr>
        <p:spPr>
          <a:xfrm>
            <a:off x="838200" y="1890236"/>
            <a:ext cx="6096000" cy="2862322"/>
          </a:xfrm>
          <a:prstGeom prst="rect">
            <a:avLst/>
          </a:prstGeom>
        </p:spPr>
        <p:txBody>
          <a:bodyPr wrap="square">
            <a:spAutoFit/>
          </a:bodyPr>
          <a:lstStyle/>
          <a:p>
            <a:pPr algn="just">
              <a:lnSpc>
                <a:spcPct val="150000"/>
              </a:lnSpc>
            </a:pPr>
            <a:r>
              <a:rPr lang="en-US" altLang="zh-CN" sz="2400" kern="100" dirty="0">
                <a:latin typeface="Microsoft YaHei" charset="0"/>
                <a:ea typeface="Microsoft YaHei" charset="0"/>
                <a:cs typeface="Microsoft YaHei" charset="0"/>
              </a:rPr>
              <a:t>1860</a:t>
            </a:r>
            <a:r>
              <a:rPr lang="zh-CN" altLang="en-US" sz="2400" kern="100" dirty="0">
                <a:latin typeface="Microsoft YaHei" charset="0"/>
                <a:ea typeface="Microsoft YaHei" charset="0"/>
                <a:cs typeface="Microsoft YaHei" charset="0"/>
              </a:rPr>
              <a:t>年洗劫和烧毁圆明园的是（ ）</a:t>
            </a:r>
          </a:p>
          <a:p>
            <a:pPr algn="just">
              <a:lnSpc>
                <a:spcPct val="150000"/>
              </a:lnSpc>
            </a:pPr>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日本侵略军</a:t>
            </a:r>
          </a:p>
          <a:p>
            <a:pPr algn="just">
              <a:lnSpc>
                <a:spcPct val="150000"/>
              </a:lnSpc>
            </a:pPr>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俄国侵略军</a:t>
            </a:r>
          </a:p>
          <a:p>
            <a:pPr algn="just">
              <a:lnSpc>
                <a:spcPct val="150000"/>
              </a:lnSpc>
            </a:pPr>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八国联军</a:t>
            </a:r>
          </a:p>
          <a:p>
            <a:pPr algn="just">
              <a:lnSpc>
                <a:spcPct val="150000"/>
              </a:lnSpc>
            </a:pPr>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英法联军</a:t>
            </a:r>
          </a:p>
        </p:txBody>
      </p:sp>
    </p:spTree>
    <p:extLst>
      <p:ext uri="{BB962C8B-B14F-4D97-AF65-F5344CB8AC3E}">
        <p14:creationId xmlns:p14="http://schemas.microsoft.com/office/powerpoint/2010/main" val="789181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4" name="矩形 3"/>
          <p:cNvSpPr/>
          <p:nvPr/>
        </p:nvSpPr>
        <p:spPr>
          <a:xfrm>
            <a:off x="838200" y="1890236"/>
            <a:ext cx="6096000" cy="2862322"/>
          </a:xfrm>
          <a:prstGeom prst="rect">
            <a:avLst/>
          </a:prstGeom>
        </p:spPr>
        <p:txBody>
          <a:bodyPr wrap="square">
            <a:spAutoFit/>
          </a:bodyPr>
          <a:lstStyle/>
          <a:p>
            <a:pPr algn="just">
              <a:lnSpc>
                <a:spcPct val="150000"/>
              </a:lnSpc>
            </a:pPr>
            <a:r>
              <a:rPr lang="en-US" altLang="zh-CN" sz="2400" kern="100" dirty="0">
                <a:latin typeface="Microsoft YaHei" charset="0"/>
                <a:ea typeface="Microsoft YaHei" charset="0"/>
                <a:cs typeface="Microsoft YaHei" charset="0"/>
              </a:rPr>
              <a:t>1860</a:t>
            </a:r>
            <a:r>
              <a:rPr lang="zh-CN" altLang="en-US" sz="2400" kern="100" dirty="0">
                <a:latin typeface="Microsoft YaHei" charset="0"/>
                <a:ea typeface="Microsoft YaHei" charset="0"/>
                <a:cs typeface="Microsoft YaHei" charset="0"/>
              </a:rPr>
              <a:t>年洗劫和烧毁圆明园的是（ ）</a:t>
            </a:r>
          </a:p>
          <a:p>
            <a:pPr algn="just">
              <a:lnSpc>
                <a:spcPct val="150000"/>
              </a:lnSpc>
            </a:pPr>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日本侵略军</a:t>
            </a:r>
          </a:p>
          <a:p>
            <a:pPr algn="just">
              <a:lnSpc>
                <a:spcPct val="150000"/>
              </a:lnSpc>
            </a:pPr>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俄国侵略军</a:t>
            </a:r>
          </a:p>
          <a:p>
            <a:pPr algn="just">
              <a:lnSpc>
                <a:spcPct val="150000"/>
              </a:lnSpc>
            </a:pPr>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八国联军</a:t>
            </a:r>
          </a:p>
          <a:p>
            <a:pPr algn="just">
              <a:lnSpc>
                <a:spcPct val="150000"/>
              </a:lnSpc>
            </a:pPr>
            <a:r>
              <a:rPr lang="en-US" altLang="zh-CN" sz="2400" kern="100" dirty="0">
                <a:solidFill>
                  <a:srgbClr val="C00000"/>
                </a:solidFill>
                <a:latin typeface="Microsoft YaHei" charset="0"/>
                <a:ea typeface="Microsoft YaHei" charset="0"/>
                <a:cs typeface="Microsoft YaHei" charset="0"/>
              </a:rPr>
              <a:t>D:</a:t>
            </a:r>
            <a:r>
              <a:rPr lang="zh-CN" altLang="en-US" sz="2400" kern="100" dirty="0">
                <a:solidFill>
                  <a:srgbClr val="C00000"/>
                </a:solidFill>
                <a:latin typeface="Microsoft YaHei" charset="0"/>
                <a:ea typeface="Microsoft YaHei" charset="0"/>
                <a:cs typeface="Microsoft YaHei" charset="0"/>
              </a:rPr>
              <a:t>英法联军</a:t>
            </a:r>
          </a:p>
        </p:txBody>
      </p:sp>
    </p:spTree>
    <p:extLst>
      <p:ext uri="{BB962C8B-B14F-4D97-AF65-F5344CB8AC3E}">
        <p14:creationId xmlns:p14="http://schemas.microsoft.com/office/powerpoint/2010/main" val="1643386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704172"/>
            <a:ext cx="10515600" cy="3416320"/>
          </a:xfrm>
        </p:spPr>
        <p:txBody>
          <a:bodyPr wrap="square">
            <a:spAutoFit/>
          </a:bodyPr>
          <a:lstStyle/>
          <a:p>
            <a:pPr algn="just"/>
            <a:r>
              <a:rPr lang="en-US" altLang="zh-CN" sz="2400" kern="100" dirty="0">
                <a:latin typeface="Microsoft YaHei" charset="0"/>
                <a:ea typeface="Microsoft YaHei" charset="0"/>
                <a:cs typeface="Microsoft YaHei" charset="0"/>
              </a:rPr>
              <a:t>1895</a:t>
            </a:r>
            <a:r>
              <a:rPr lang="zh-CN" altLang="en-US" sz="2400" kern="100" dirty="0">
                <a:latin typeface="Microsoft YaHei" charset="0"/>
                <a:ea typeface="Microsoft YaHei" charset="0"/>
                <a:cs typeface="Microsoft YaHei" charset="0"/>
              </a:rPr>
              <a:t>年签订的将中国领土台湾割让给日本的不平等条约是（ ）</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南京条约</a:t>
            </a:r>
            <a:r>
              <a:rPr lang="en-US" altLang="zh-CN" sz="2400" kern="100" dirty="0">
                <a:latin typeface="Microsoft YaHei" charset="0"/>
                <a:ea typeface="Microsoft YaHei" charset="0"/>
                <a:cs typeface="Microsoft YaHei" charset="0"/>
              </a:rPr>
              <a:t>》</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北京条约</a:t>
            </a:r>
            <a:r>
              <a:rPr lang="en-US" altLang="zh-CN" sz="2400" kern="100" dirty="0">
                <a:latin typeface="Microsoft YaHei" charset="0"/>
                <a:ea typeface="Microsoft YaHei" charset="0"/>
                <a:cs typeface="Microsoft YaHei" charset="0"/>
              </a:rPr>
              <a:t>》</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天津条约</a:t>
            </a:r>
            <a:r>
              <a:rPr lang="en-US" altLang="zh-CN" sz="2400" kern="100" dirty="0">
                <a:latin typeface="Microsoft YaHei" charset="0"/>
                <a:ea typeface="Microsoft YaHei" charset="0"/>
                <a:cs typeface="Microsoft YaHei" charset="0"/>
              </a:rPr>
              <a:t>》</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马关条约</a:t>
            </a:r>
            <a:r>
              <a:rPr lang="en-US" altLang="zh-CN" sz="2400" kern="100" dirty="0">
                <a:latin typeface="Microsoft YaHei" charset="0"/>
                <a:ea typeface="Microsoft YaHei" charset="0"/>
                <a:cs typeface="Microsoft YaHei" charset="0"/>
              </a:rPr>
              <a:t>》</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20141684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704172"/>
            <a:ext cx="10515600" cy="3416320"/>
          </a:xfrm>
        </p:spPr>
        <p:txBody>
          <a:bodyPr wrap="square">
            <a:spAutoFit/>
          </a:bodyPr>
          <a:lstStyle/>
          <a:p>
            <a:pPr algn="just"/>
            <a:r>
              <a:rPr lang="en-US" altLang="zh-CN" sz="2400" kern="100" dirty="0">
                <a:latin typeface="Microsoft YaHei" charset="0"/>
                <a:ea typeface="Microsoft YaHei" charset="0"/>
                <a:cs typeface="Microsoft YaHei" charset="0"/>
              </a:rPr>
              <a:t>1895</a:t>
            </a:r>
            <a:r>
              <a:rPr lang="zh-CN" altLang="en-US" sz="2400" kern="100" dirty="0">
                <a:latin typeface="Microsoft YaHei" charset="0"/>
                <a:ea typeface="Microsoft YaHei" charset="0"/>
                <a:cs typeface="Microsoft YaHei" charset="0"/>
              </a:rPr>
              <a:t>年签订的将中国领土台湾割让给日本的不平等条约是（ ）</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南京条约</a:t>
            </a:r>
            <a:r>
              <a:rPr lang="en-US" altLang="zh-CN" sz="2400" kern="100" dirty="0">
                <a:latin typeface="Microsoft YaHei" charset="0"/>
                <a:ea typeface="Microsoft YaHei" charset="0"/>
                <a:cs typeface="Microsoft YaHei" charset="0"/>
              </a:rPr>
              <a:t>》</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北京条约</a:t>
            </a:r>
            <a:r>
              <a:rPr lang="en-US" altLang="zh-CN" sz="2400" kern="100" dirty="0">
                <a:latin typeface="Microsoft YaHei" charset="0"/>
                <a:ea typeface="Microsoft YaHei" charset="0"/>
                <a:cs typeface="Microsoft YaHei" charset="0"/>
              </a:rPr>
              <a:t>》</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天津条约</a:t>
            </a:r>
            <a:r>
              <a:rPr lang="en-US" altLang="zh-CN" sz="2400" kern="100" dirty="0">
                <a:latin typeface="Microsoft YaHei" charset="0"/>
                <a:ea typeface="Microsoft YaHei" charset="0"/>
                <a:cs typeface="Microsoft YaHei" charset="0"/>
              </a:rPr>
              <a:t>》</a:t>
            </a:r>
          </a:p>
          <a:p>
            <a:pPr algn="just"/>
            <a:r>
              <a:rPr lang="en-US" altLang="zh-CN" sz="2400" kern="100" dirty="0">
                <a:solidFill>
                  <a:srgbClr val="C00000"/>
                </a:solidFill>
                <a:latin typeface="Microsoft YaHei" charset="0"/>
                <a:ea typeface="Microsoft YaHei" charset="0"/>
                <a:cs typeface="Microsoft YaHei" charset="0"/>
              </a:rPr>
              <a:t>D:《</a:t>
            </a:r>
            <a:r>
              <a:rPr lang="zh-CN" altLang="en-US" sz="2400" kern="100" dirty="0">
                <a:solidFill>
                  <a:srgbClr val="C00000"/>
                </a:solidFill>
                <a:latin typeface="Microsoft YaHei" charset="0"/>
                <a:ea typeface="Microsoft YaHei" charset="0"/>
                <a:cs typeface="Microsoft YaHei" charset="0"/>
              </a:rPr>
              <a:t>马关条约</a:t>
            </a:r>
            <a:r>
              <a:rPr lang="en-US" altLang="zh-CN" sz="2400" kern="100" dirty="0">
                <a:solidFill>
                  <a:srgbClr val="C00000"/>
                </a:solidFill>
                <a:latin typeface="Microsoft YaHei" charset="0"/>
                <a:ea typeface="Microsoft YaHei" charset="0"/>
                <a:cs typeface="Microsoft YaHei" charset="0"/>
              </a:rPr>
              <a:t>》</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4123652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5" name="矩形 4"/>
          <p:cNvSpPr/>
          <p:nvPr/>
        </p:nvSpPr>
        <p:spPr>
          <a:xfrm>
            <a:off x="838200" y="1741826"/>
            <a:ext cx="6096000" cy="2862322"/>
          </a:xfrm>
          <a:prstGeom prst="rect">
            <a:avLst/>
          </a:prstGeom>
        </p:spPr>
        <p:txBody>
          <a:bodyPr vert="horz" wrap="square" lIns="91440" tIns="45720" rIns="91440" bIns="45720" rtlCol="0">
            <a:spAutoFit/>
          </a:bodyPr>
          <a:lstStyle/>
          <a:p>
            <a:pPr algn="just">
              <a:lnSpc>
                <a:spcPct val="150000"/>
              </a:lnSpc>
              <a:buFont typeface="Arial" panose="020B0604020202020204" pitchFamily="34" charset="0"/>
              <a:buNone/>
            </a:pPr>
            <a:r>
              <a:rPr lang="en-US" altLang="zh-CN" sz="2400" kern="100" dirty="0">
                <a:latin typeface="Microsoft YaHei" charset="0"/>
                <a:ea typeface="Microsoft YaHei" charset="0"/>
                <a:cs typeface="Microsoft YaHei" charset="0"/>
              </a:rPr>
              <a:t>1840</a:t>
            </a:r>
            <a:r>
              <a:rPr lang="zh-CN" altLang="en-US" sz="2400" kern="100" dirty="0">
                <a:latin typeface="Microsoft YaHei" charset="0"/>
                <a:ea typeface="Microsoft YaHei" charset="0"/>
                <a:cs typeface="Microsoft YaHei" charset="0"/>
              </a:rPr>
              <a:t>年鸦片战争后，中国社会的性质是（ ）</a:t>
            </a:r>
          </a:p>
          <a:p>
            <a:pPr algn="just">
              <a:lnSpc>
                <a:spcPct val="150000"/>
              </a:lnSpc>
              <a:buFont typeface="Arial" panose="020B0604020202020204" pitchFamily="34" charset="0"/>
              <a:buNone/>
            </a:pPr>
            <a:r>
              <a:rPr lang="en-US" altLang="zh-CN" sz="2400" kern="100" dirty="0">
                <a:latin typeface="Microsoft YaHei" charset="0"/>
                <a:ea typeface="Microsoft YaHei" charset="0"/>
                <a:cs typeface="Microsoft YaHei" charset="0"/>
              </a:rPr>
              <a:t>A</a:t>
            </a:r>
            <a:r>
              <a:rPr lang="en-US" altLang="zh-CN" sz="2400" kern="100" dirty="0" smtClean="0">
                <a:latin typeface="Microsoft YaHei" charset="0"/>
                <a:ea typeface="Microsoft YaHei" charset="0"/>
                <a:cs typeface="Microsoft YaHei" charset="0"/>
              </a:rPr>
              <a:t>:</a:t>
            </a:r>
            <a:r>
              <a:rPr lang="zh-CN" altLang="en-US" sz="2400" kern="100" dirty="0" smtClean="0">
                <a:latin typeface="Microsoft YaHei" charset="0"/>
                <a:ea typeface="Microsoft YaHei" charset="0"/>
                <a:cs typeface="Microsoft YaHei" charset="0"/>
              </a:rPr>
              <a:t>奴隶社会</a:t>
            </a:r>
            <a:endParaRPr lang="zh-CN" altLang="en-US" sz="2400" kern="100" dirty="0">
              <a:latin typeface="Microsoft YaHei" charset="0"/>
              <a:ea typeface="Microsoft YaHei" charset="0"/>
              <a:cs typeface="Microsoft YaHei" charset="0"/>
            </a:endParaRPr>
          </a:p>
          <a:p>
            <a:pPr algn="just">
              <a:lnSpc>
                <a:spcPct val="150000"/>
              </a:lnSpc>
              <a:buFont typeface="Arial" panose="020B0604020202020204" pitchFamily="34" charset="0"/>
              <a:buNone/>
            </a:pPr>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封建社会</a:t>
            </a:r>
          </a:p>
          <a:p>
            <a:pPr algn="just">
              <a:lnSpc>
                <a:spcPct val="150000"/>
              </a:lnSpc>
              <a:buFont typeface="Arial" panose="020B0604020202020204" pitchFamily="34" charset="0"/>
              <a:buNone/>
            </a:pPr>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半殖民地半封建社会</a:t>
            </a:r>
          </a:p>
          <a:p>
            <a:pPr algn="just">
              <a:lnSpc>
                <a:spcPct val="150000"/>
              </a:lnSpc>
              <a:buFont typeface="Arial" panose="020B0604020202020204" pitchFamily="34" charset="0"/>
              <a:buNone/>
            </a:pPr>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资本主义社会</a:t>
            </a:r>
          </a:p>
        </p:txBody>
      </p:sp>
    </p:spTree>
    <p:extLst>
      <p:ext uri="{BB962C8B-B14F-4D97-AF65-F5344CB8AC3E}">
        <p14:creationId xmlns:p14="http://schemas.microsoft.com/office/powerpoint/2010/main" val="1696677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教材信息</a:t>
            </a:r>
            <a:endParaRPr lang="zh-CN" altLang="en-US" dirty="0"/>
          </a:p>
        </p:txBody>
      </p:sp>
      <p:sp>
        <p:nvSpPr>
          <p:cNvPr id="3" name="内容占位符 2"/>
          <p:cNvSpPr>
            <a:spLocks noGrp="1"/>
          </p:cNvSpPr>
          <p:nvPr>
            <p:ph idx="1"/>
          </p:nvPr>
        </p:nvSpPr>
        <p:spPr>
          <a:xfrm>
            <a:off x="3328799" y="1301433"/>
            <a:ext cx="6815926" cy="3850126"/>
          </a:xfrm>
        </p:spPr>
        <p:txBody>
          <a:bodyPr>
            <a:normAutofit/>
          </a:bodyPr>
          <a:lstStyle/>
          <a:p>
            <a:pPr>
              <a:lnSpc>
                <a:spcPct val="200000"/>
              </a:lnSpc>
            </a:pPr>
            <a:r>
              <a:rPr lang="en-US" altLang="zh-CN" sz="2400" dirty="0" smtClean="0">
                <a:latin typeface="方正清刻本悦宋简体" panose="02000000000000000000" pitchFamily="2" charset="-122"/>
                <a:ea typeface="方正清刻本悦宋简体" panose="02000000000000000000" pitchFamily="2" charset="-122"/>
              </a:rPr>
              <a:t>《</a:t>
            </a:r>
            <a:r>
              <a:rPr lang="zh-CN" altLang="en-US" sz="2400" dirty="0" smtClean="0">
                <a:latin typeface="方正清刻本悦宋简体" panose="02000000000000000000" pitchFamily="2" charset="-122"/>
                <a:ea typeface="方正清刻本悦宋简体" panose="02000000000000000000" pitchFamily="2" charset="-122"/>
              </a:rPr>
              <a:t>中国近现代史纲要</a:t>
            </a:r>
            <a:r>
              <a:rPr lang="en-US" altLang="zh-CN" sz="2400" dirty="0" smtClean="0">
                <a:latin typeface="方正清刻本悦宋简体" panose="02000000000000000000" pitchFamily="2" charset="-122"/>
                <a:ea typeface="方正清刻本悦宋简体" panose="02000000000000000000" pitchFamily="2" charset="-122"/>
              </a:rPr>
              <a:t>》</a:t>
            </a:r>
          </a:p>
          <a:p>
            <a:pPr marL="285750" indent="-285750">
              <a:lnSpc>
                <a:spcPct val="200000"/>
              </a:lnSpc>
              <a:buFont typeface="Arial" panose="020B0604020202020204" pitchFamily="34" charset="0"/>
              <a:buChar char="•"/>
            </a:pPr>
            <a:r>
              <a:rPr lang="zh-CN" altLang="en-US" sz="2000" dirty="0" smtClean="0"/>
              <a:t>搜索方式：</a:t>
            </a:r>
            <a:r>
              <a:rPr lang="zh-CN" altLang="en-US" sz="2000" b="1" dirty="0" smtClean="0">
                <a:solidFill>
                  <a:srgbClr val="C00000"/>
                </a:solidFill>
              </a:rPr>
              <a:t>自考</a:t>
            </a:r>
            <a:r>
              <a:rPr lang="en-US" altLang="zh-CN" sz="2000" b="1" dirty="0" smtClean="0">
                <a:solidFill>
                  <a:srgbClr val="C00000"/>
                </a:solidFill>
              </a:rPr>
              <a:t>+</a:t>
            </a:r>
            <a:r>
              <a:rPr lang="zh-CN" altLang="en-US" sz="2000" b="1" dirty="0" smtClean="0">
                <a:solidFill>
                  <a:srgbClr val="C00000"/>
                </a:solidFill>
              </a:rPr>
              <a:t>近代史</a:t>
            </a:r>
            <a:r>
              <a:rPr lang="en-US" altLang="zh-CN" sz="2000" b="1" dirty="0" smtClean="0">
                <a:solidFill>
                  <a:srgbClr val="C00000"/>
                </a:solidFill>
              </a:rPr>
              <a:t>+2015</a:t>
            </a:r>
          </a:p>
          <a:p>
            <a:pPr marL="285750" indent="-285750">
              <a:lnSpc>
                <a:spcPct val="200000"/>
              </a:lnSpc>
              <a:buFont typeface="Arial" panose="020B0604020202020204" pitchFamily="34" charset="0"/>
              <a:buChar char="•"/>
            </a:pPr>
            <a:r>
              <a:rPr lang="zh-CN" altLang="en-US" sz="2000" dirty="0" smtClean="0"/>
              <a:t>课程代码：</a:t>
            </a:r>
            <a:r>
              <a:rPr lang="en-US" altLang="zh-CN" sz="2000" dirty="0" smtClean="0"/>
              <a:t>03708</a:t>
            </a:r>
          </a:p>
          <a:p>
            <a:pPr marL="285750" indent="-285750">
              <a:lnSpc>
                <a:spcPct val="200000"/>
              </a:lnSpc>
              <a:buFont typeface="Arial" panose="020B0604020202020204" pitchFamily="34" charset="0"/>
              <a:buChar char="•"/>
            </a:pPr>
            <a:r>
              <a:rPr lang="zh-CN" altLang="en-US" sz="2000" dirty="0" smtClean="0"/>
              <a:t>版本：</a:t>
            </a:r>
            <a:r>
              <a:rPr lang="en-US" altLang="zh-CN" sz="2000" dirty="0" smtClean="0"/>
              <a:t>2015</a:t>
            </a:r>
            <a:r>
              <a:rPr lang="zh-CN" altLang="en-US" sz="2000" dirty="0" smtClean="0"/>
              <a:t>年</a:t>
            </a:r>
            <a:r>
              <a:rPr lang="en-US" altLang="zh-CN" sz="2000" dirty="0" smtClean="0"/>
              <a:t>4</a:t>
            </a:r>
            <a:r>
              <a:rPr lang="zh-CN" altLang="en-US" sz="2000" dirty="0" smtClean="0"/>
              <a:t>月第</a:t>
            </a:r>
            <a:r>
              <a:rPr lang="en-US" altLang="zh-CN" sz="2000" dirty="0" smtClean="0"/>
              <a:t>1</a:t>
            </a:r>
            <a:r>
              <a:rPr lang="zh-CN" altLang="en-US" sz="2000" dirty="0" smtClean="0"/>
              <a:t>版</a:t>
            </a:r>
          </a:p>
          <a:p>
            <a:pPr marL="285750" indent="-285750">
              <a:lnSpc>
                <a:spcPct val="200000"/>
              </a:lnSpc>
              <a:buFont typeface="Arial" panose="020B0604020202020204" pitchFamily="34" charset="0"/>
              <a:buChar char="•"/>
            </a:pPr>
            <a:r>
              <a:rPr lang="zh-CN" altLang="en-US" sz="2000" dirty="0"/>
              <a:t>题型：</a:t>
            </a:r>
          </a:p>
        </p:txBody>
      </p:sp>
      <p:graphicFrame>
        <p:nvGraphicFramePr>
          <p:cNvPr id="5" name="表格 4"/>
          <p:cNvGraphicFramePr/>
          <p:nvPr>
            <p:extLst>
              <p:ext uri="{D42A27DB-BD31-4B8C-83A1-F6EECF244321}">
                <p14:modId xmlns:p14="http://schemas.microsoft.com/office/powerpoint/2010/main" val="3753177716"/>
              </p:ext>
            </p:extLst>
          </p:nvPr>
        </p:nvGraphicFramePr>
        <p:xfrm>
          <a:off x="4280247" y="4127067"/>
          <a:ext cx="4570095" cy="1777037"/>
        </p:xfrm>
        <a:graphic>
          <a:graphicData uri="http://schemas.openxmlformats.org/drawingml/2006/table">
            <a:tbl>
              <a:tblPr firstRow="1" bandRow="1">
                <a:tableStyleId>{5C22544A-7EE6-4342-B048-85BDC9FD1C3A}</a:tableStyleId>
              </a:tblPr>
              <a:tblGrid>
                <a:gridCol w="1523365">
                  <a:extLst>
                    <a:ext uri="{9D8B030D-6E8A-4147-A177-3AD203B41FA5}">
                      <a16:colId xmlns:a16="http://schemas.microsoft.com/office/drawing/2014/main" xmlns="" val="20000"/>
                    </a:ext>
                  </a:extLst>
                </a:gridCol>
                <a:gridCol w="1523365">
                  <a:extLst>
                    <a:ext uri="{9D8B030D-6E8A-4147-A177-3AD203B41FA5}">
                      <a16:colId xmlns:a16="http://schemas.microsoft.com/office/drawing/2014/main" xmlns="" val="20001"/>
                    </a:ext>
                  </a:extLst>
                </a:gridCol>
                <a:gridCol w="1523365">
                  <a:extLst>
                    <a:ext uri="{9D8B030D-6E8A-4147-A177-3AD203B41FA5}">
                      <a16:colId xmlns:a16="http://schemas.microsoft.com/office/drawing/2014/main" xmlns="" val="20002"/>
                    </a:ext>
                  </a:extLst>
                </a:gridCol>
              </a:tblGrid>
              <a:tr h="454967">
                <a:tc>
                  <a:txBody>
                    <a:bodyPr/>
                    <a:lstStyle/>
                    <a:p>
                      <a:pPr algn="ctr">
                        <a:buNone/>
                      </a:pPr>
                      <a:r>
                        <a:rPr lang="zh-CN" altLang="en-US" sz="2000" dirty="0">
                          <a:solidFill>
                            <a:schemeClr val="tx1"/>
                          </a:solidFill>
                          <a:latin typeface="等线" panose="02010600030101010101" pitchFamily="2" charset="-122"/>
                          <a:ea typeface="等线" panose="02010600030101010101" pitchFamily="2" charset="-122"/>
                        </a:rPr>
                        <a:t>题型</a:t>
                      </a:r>
                    </a:p>
                  </a:txBody>
                  <a:tcPr>
                    <a:lnR w="12700">
                      <a:solidFill>
                        <a:schemeClr val="bg1">
                          <a:lumMod val="75000"/>
                        </a:schemeClr>
                      </a:solidFill>
                      <a:prstDash val="solid"/>
                    </a:lnR>
                    <a:lnB w="12700">
                      <a:solidFill>
                        <a:schemeClr val="bg1">
                          <a:lumMod val="75000"/>
                        </a:schemeClr>
                      </a:solidFill>
                      <a:prstDash val="solid"/>
                    </a:lnB>
                    <a:noFill/>
                  </a:tcPr>
                </a:tc>
                <a:tc>
                  <a:txBody>
                    <a:bodyPr/>
                    <a:lstStyle/>
                    <a:p>
                      <a:pPr algn="ctr">
                        <a:buNone/>
                      </a:pPr>
                      <a:r>
                        <a:rPr lang="zh-CN" altLang="en-US" sz="2000" dirty="0">
                          <a:solidFill>
                            <a:schemeClr val="tx1"/>
                          </a:solidFill>
                          <a:latin typeface="等线" panose="02010600030101010101" pitchFamily="2" charset="-122"/>
                          <a:ea typeface="等线" panose="02010600030101010101" pitchFamily="2" charset="-122"/>
                        </a:rPr>
                        <a:t>题目数</a:t>
                      </a:r>
                    </a:p>
                  </a:txBody>
                  <a:tcPr>
                    <a:lnL w="12700">
                      <a:solidFill>
                        <a:schemeClr val="bg1">
                          <a:lumMod val="75000"/>
                        </a:schemeClr>
                      </a:solidFill>
                      <a:prstDash val="solid"/>
                    </a:lnL>
                    <a:lnR w="12700">
                      <a:solidFill>
                        <a:schemeClr val="bg1">
                          <a:lumMod val="75000"/>
                        </a:schemeClr>
                      </a:solidFill>
                      <a:prstDash val="solid"/>
                    </a:lnR>
                    <a:lnB w="12700">
                      <a:solidFill>
                        <a:schemeClr val="bg1">
                          <a:lumMod val="75000"/>
                        </a:schemeClr>
                      </a:solidFill>
                      <a:prstDash val="solid"/>
                    </a:lnB>
                    <a:noFill/>
                  </a:tcPr>
                </a:tc>
                <a:tc>
                  <a:txBody>
                    <a:bodyPr/>
                    <a:lstStyle/>
                    <a:p>
                      <a:pPr algn="ctr">
                        <a:buNone/>
                      </a:pPr>
                      <a:r>
                        <a:rPr lang="zh-CN" altLang="en-US" sz="2000" dirty="0">
                          <a:solidFill>
                            <a:schemeClr val="tx1"/>
                          </a:solidFill>
                          <a:latin typeface="等线" panose="02010600030101010101" pitchFamily="2" charset="-122"/>
                          <a:ea typeface="等线" panose="02010600030101010101" pitchFamily="2" charset="-122"/>
                        </a:rPr>
                        <a:t>总分值</a:t>
                      </a:r>
                    </a:p>
                  </a:txBody>
                  <a:tcPr>
                    <a:lnL w="12700">
                      <a:solidFill>
                        <a:schemeClr val="bg1">
                          <a:lumMod val="75000"/>
                        </a:schemeClr>
                      </a:solidFill>
                      <a:prstDash val="solid"/>
                    </a:lnL>
                    <a:lnB w="12700">
                      <a:solidFill>
                        <a:schemeClr val="bg1">
                          <a:lumMod val="75000"/>
                        </a:schemeClr>
                      </a:solidFill>
                      <a:prstDash val="solid"/>
                    </a:lnB>
                    <a:noFill/>
                  </a:tcPr>
                </a:tc>
                <a:extLst>
                  <a:ext uri="{0D108BD9-81ED-4DB2-BD59-A6C34878D82A}">
                    <a16:rowId xmlns:a16="http://schemas.microsoft.com/office/drawing/2014/main" xmlns="" val="10000"/>
                  </a:ext>
                </a:extLst>
              </a:tr>
              <a:tr h="440690">
                <a:tc>
                  <a:txBody>
                    <a:bodyPr/>
                    <a:lstStyle/>
                    <a:p>
                      <a:pPr algn="ctr">
                        <a:buNone/>
                      </a:pPr>
                      <a:r>
                        <a:rPr lang="zh-CN" altLang="en-US" sz="2000" b="1" u="none" dirty="0">
                          <a:solidFill>
                            <a:srgbClr val="C00000"/>
                          </a:solidFill>
                          <a:latin typeface="等线" panose="02010600030101010101" pitchFamily="2" charset="-122"/>
                          <a:ea typeface="等线" panose="02010600030101010101" pitchFamily="2" charset="-122"/>
                        </a:rPr>
                        <a:t>单选题</a:t>
                      </a:r>
                    </a:p>
                  </a:txBody>
                  <a:tcPr>
                    <a:lnR w="12700">
                      <a:solidFill>
                        <a:schemeClr val="bg1">
                          <a:lumMod val="75000"/>
                        </a:schemeClr>
                      </a:solidFill>
                      <a:prstDash val="solid"/>
                    </a:lnR>
                    <a:lnT w="12700">
                      <a:solidFill>
                        <a:schemeClr val="bg1">
                          <a:lumMod val="75000"/>
                        </a:schemeClr>
                      </a:solidFill>
                      <a:prstDash val="solid"/>
                    </a:lnT>
                    <a:lnB w="12700">
                      <a:solidFill>
                        <a:schemeClr val="bg1">
                          <a:lumMod val="75000"/>
                        </a:schemeClr>
                      </a:solidFill>
                      <a:prstDash val="solid"/>
                    </a:lnB>
                    <a:noFill/>
                  </a:tcPr>
                </a:tc>
                <a:tc>
                  <a:txBody>
                    <a:bodyPr/>
                    <a:lstStyle/>
                    <a:p>
                      <a:pPr algn="ctr">
                        <a:buNone/>
                      </a:pPr>
                      <a:r>
                        <a:rPr lang="en-US" altLang="zh-CN" sz="2000" b="1" u="none" dirty="0">
                          <a:solidFill>
                            <a:srgbClr val="C00000"/>
                          </a:solidFill>
                          <a:latin typeface="等线" panose="02010600030101010101" pitchFamily="2" charset="-122"/>
                          <a:ea typeface="等线" panose="02010600030101010101" pitchFamily="2" charset="-122"/>
                        </a:rPr>
                        <a:t>25</a:t>
                      </a:r>
                    </a:p>
                  </a:txBody>
                  <a:tcPr>
                    <a:lnL w="12700">
                      <a:solidFill>
                        <a:schemeClr val="bg1">
                          <a:lumMod val="75000"/>
                        </a:schemeClr>
                      </a:solidFill>
                      <a:prstDash val="solid"/>
                    </a:lnL>
                    <a:lnR w="12700">
                      <a:solidFill>
                        <a:schemeClr val="bg1">
                          <a:lumMod val="75000"/>
                        </a:schemeClr>
                      </a:solidFill>
                      <a:prstDash val="solid"/>
                    </a:lnR>
                    <a:lnT w="12700">
                      <a:solidFill>
                        <a:schemeClr val="bg1">
                          <a:lumMod val="75000"/>
                        </a:schemeClr>
                      </a:solidFill>
                      <a:prstDash val="solid"/>
                    </a:lnT>
                    <a:lnB w="12700">
                      <a:solidFill>
                        <a:schemeClr val="bg1">
                          <a:lumMod val="75000"/>
                        </a:schemeClr>
                      </a:solidFill>
                      <a:prstDash val="solid"/>
                    </a:lnB>
                    <a:noFill/>
                  </a:tcPr>
                </a:tc>
                <a:tc>
                  <a:txBody>
                    <a:bodyPr/>
                    <a:lstStyle/>
                    <a:p>
                      <a:pPr algn="ctr">
                        <a:buNone/>
                      </a:pPr>
                      <a:r>
                        <a:rPr lang="en-US" altLang="zh-CN" sz="2000" b="1" u="none" dirty="0">
                          <a:solidFill>
                            <a:srgbClr val="C00000"/>
                          </a:solidFill>
                          <a:latin typeface="等线" panose="02010600030101010101" pitchFamily="2" charset="-122"/>
                          <a:ea typeface="等线" panose="02010600030101010101" pitchFamily="2" charset="-122"/>
                        </a:rPr>
                        <a:t>50</a:t>
                      </a:r>
                    </a:p>
                  </a:txBody>
                  <a:tcPr>
                    <a:lnL w="12700">
                      <a:solidFill>
                        <a:schemeClr val="bg1">
                          <a:lumMod val="75000"/>
                        </a:schemeClr>
                      </a:solidFill>
                      <a:prstDash val="solid"/>
                    </a:lnL>
                    <a:lnT w="12700">
                      <a:solidFill>
                        <a:schemeClr val="bg1">
                          <a:lumMod val="75000"/>
                        </a:schemeClr>
                      </a:solidFill>
                      <a:prstDash val="solid"/>
                    </a:lnT>
                    <a:lnB w="12700">
                      <a:solidFill>
                        <a:schemeClr val="bg1">
                          <a:lumMod val="75000"/>
                        </a:schemeClr>
                      </a:solidFill>
                      <a:prstDash val="solid"/>
                    </a:lnB>
                    <a:noFill/>
                  </a:tcPr>
                </a:tc>
                <a:extLst>
                  <a:ext uri="{0D108BD9-81ED-4DB2-BD59-A6C34878D82A}">
                    <a16:rowId xmlns:a16="http://schemas.microsoft.com/office/drawing/2014/main" xmlns="" val="10001"/>
                  </a:ext>
                </a:extLst>
              </a:tr>
              <a:tr h="440690">
                <a:tc>
                  <a:txBody>
                    <a:bodyPr/>
                    <a:lstStyle/>
                    <a:p>
                      <a:pPr algn="ctr">
                        <a:buNone/>
                      </a:pPr>
                      <a:r>
                        <a:rPr lang="zh-CN" altLang="en-US" sz="2000" dirty="0">
                          <a:latin typeface="等线" panose="02010600030101010101" pitchFamily="2" charset="-122"/>
                          <a:ea typeface="等线" panose="02010600030101010101" pitchFamily="2" charset="-122"/>
                        </a:rPr>
                        <a:t>简答题</a:t>
                      </a:r>
                    </a:p>
                  </a:txBody>
                  <a:tcPr>
                    <a:lnR w="12700">
                      <a:solidFill>
                        <a:schemeClr val="bg1">
                          <a:lumMod val="75000"/>
                        </a:schemeClr>
                      </a:solidFill>
                      <a:prstDash val="solid"/>
                    </a:lnR>
                    <a:lnT w="12700">
                      <a:solidFill>
                        <a:schemeClr val="bg1">
                          <a:lumMod val="75000"/>
                        </a:schemeClr>
                      </a:solidFill>
                      <a:prstDash val="solid"/>
                    </a:lnT>
                    <a:lnB w="12700">
                      <a:solidFill>
                        <a:schemeClr val="bg1">
                          <a:lumMod val="75000"/>
                        </a:schemeClr>
                      </a:solidFill>
                      <a:prstDash val="solid"/>
                    </a:lnB>
                    <a:noFill/>
                  </a:tcPr>
                </a:tc>
                <a:tc>
                  <a:txBody>
                    <a:bodyPr/>
                    <a:lstStyle/>
                    <a:p>
                      <a:pPr algn="ctr">
                        <a:buNone/>
                      </a:pPr>
                      <a:r>
                        <a:rPr lang="en-US" altLang="zh-CN" sz="2000" dirty="0">
                          <a:latin typeface="等线" panose="02010600030101010101" pitchFamily="2" charset="-122"/>
                          <a:ea typeface="等线" panose="02010600030101010101" pitchFamily="2" charset="-122"/>
                        </a:rPr>
                        <a:t>5</a:t>
                      </a:r>
                    </a:p>
                  </a:txBody>
                  <a:tcPr>
                    <a:lnL w="12700">
                      <a:solidFill>
                        <a:schemeClr val="bg1">
                          <a:lumMod val="75000"/>
                        </a:schemeClr>
                      </a:solidFill>
                      <a:prstDash val="solid"/>
                    </a:lnL>
                    <a:lnR w="12700">
                      <a:solidFill>
                        <a:schemeClr val="bg1">
                          <a:lumMod val="75000"/>
                        </a:schemeClr>
                      </a:solidFill>
                      <a:prstDash val="solid"/>
                    </a:lnR>
                    <a:lnT w="12700">
                      <a:solidFill>
                        <a:schemeClr val="bg1">
                          <a:lumMod val="75000"/>
                        </a:schemeClr>
                      </a:solidFill>
                      <a:prstDash val="solid"/>
                    </a:lnT>
                    <a:lnB w="12700">
                      <a:solidFill>
                        <a:schemeClr val="bg1">
                          <a:lumMod val="75000"/>
                        </a:schemeClr>
                      </a:solidFill>
                      <a:prstDash val="solid"/>
                    </a:lnB>
                    <a:noFill/>
                  </a:tcPr>
                </a:tc>
                <a:tc>
                  <a:txBody>
                    <a:bodyPr/>
                    <a:lstStyle/>
                    <a:p>
                      <a:pPr algn="ctr">
                        <a:buNone/>
                      </a:pPr>
                      <a:r>
                        <a:rPr lang="en-US" altLang="zh-CN" sz="2000" dirty="0">
                          <a:latin typeface="等线" panose="02010600030101010101" pitchFamily="2" charset="-122"/>
                          <a:ea typeface="等线" panose="02010600030101010101" pitchFamily="2" charset="-122"/>
                        </a:rPr>
                        <a:t>30</a:t>
                      </a:r>
                    </a:p>
                  </a:txBody>
                  <a:tcPr>
                    <a:lnL w="12700">
                      <a:solidFill>
                        <a:schemeClr val="bg1">
                          <a:lumMod val="75000"/>
                        </a:schemeClr>
                      </a:solidFill>
                      <a:prstDash val="solid"/>
                    </a:lnL>
                    <a:lnT w="12700">
                      <a:solidFill>
                        <a:schemeClr val="bg1">
                          <a:lumMod val="75000"/>
                        </a:schemeClr>
                      </a:solidFill>
                      <a:prstDash val="solid"/>
                    </a:lnT>
                    <a:lnB w="12700">
                      <a:solidFill>
                        <a:schemeClr val="bg1">
                          <a:lumMod val="75000"/>
                        </a:schemeClr>
                      </a:solidFill>
                      <a:prstDash val="solid"/>
                    </a:lnB>
                    <a:noFill/>
                  </a:tcPr>
                </a:tc>
                <a:extLst>
                  <a:ext uri="{0D108BD9-81ED-4DB2-BD59-A6C34878D82A}">
                    <a16:rowId xmlns:a16="http://schemas.microsoft.com/office/drawing/2014/main" xmlns="" val="10002"/>
                  </a:ext>
                </a:extLst>
              </a:tr>
              <a:tr h="440690">
                <a:tc>
                  <a:txBody>
                    <a:bodyPr/>
                    <a:lstStyle/>
                    <a:p>
                      <a:pPr algn="ctr">
                        <a:buNone/>
                      </a:pPr>
                      <a:r>
                        <a:rPr lang="zh-CN" altLang="en-US" sz="2000" dirty="0">
                          <a:latin typeface="等线" panose="02010600030101010101" pitchFamily="2" charset="-122"/>
                          <a:ea typeface="等线" panose="02010600030101010101" pitchFamily="2" charset="-122"/>
                        </a:rPr>
                        <a:t>论述题</a:t>
                      </a:r>
                    </a:p>
                  </a:txBody>
                  <a:tcPr>
                    <a:lnR w="12700">
                      <a:solidFill>
                        <a:schemeClr val="bg1">
                          <a:lumMod val="75000"/>
                        </a:schemeClr>
                      </a:solidFill>
                      <a:prstDash val="solid"/>
                    </a:lnR>
                    <a:lnT w="12700">
                      <a:solidFill>
                        <a:schemeClr val="bg1">
                          <a:lumMod val="75000"/>
                        </a:schemeClr>
                      </a:solidFill>
                      <a:prstDash val="solid"/>
                    </a:lnT>
                    <a:noFill/>
                  </a:tcPr>
                </a:tc>
                <a:tc>
                  <a:txBody>
                    <a:bodyPr/>
                    <a:lstStyle/>
                    <a:p>
                      <a:pPr algn="ctr">
                        <a:buNone/>
                      </a:pPr>
                      <a:r>
                        <a:rPr lang="en-US" altLang="zh-CN" sz="2000" dirty="0">
                          <a:latin typeface="等线" panose="02010600030101010101" pitchFamily="2" charset="-122"/>
                          <a:ea typeface="等线" panose="02010600030101010101" pitchFamily="2" charset="-122"/>
                        </a:rPr>
                        <a:t>3</a:t>
                      </a:r>
                      <a:r>
                        <a:rPr lang="zh-CN" altLang="en-US" sz="2000" dirty="0">
                          <a:latin typeface="等线" panose="02010600030101010101" pitchFamily="2" charset="-122"/>
                          <a:ea typeface="等线" panose="02010600030101010101" pitchFamily="2" charset="-122"/>
                        </a:rPr>
                        <a:t>选</a:t>
                      </a:r>
                      <a:r>
                        <a:rPr lang="en-US" altLang="zh-CN" sz="2000" dirty="0">
                          <a:latin typeface="等线" panose="02010600030101010101" pitchFamily="2" charset="-122"/>
                          <a:ea typeface="等线" panose="02010600030101010101" pitchFamily="2" charset="-122"/>
                        </a:rPr>
                        <a:t>2</a:t>
                      </a:r>
                    </a:p>
                  </a:txBody>
                  <a:tcPr>
                    <a:lnL w="12700">
                      <a:solidFill>
                        <a:schemeClr val="bg1">
                          <a:lumMod val="75000"/>
                        </a:schemeClr>
                      </a:solidFill>
                      <a:prstDash val="solid"/>
                    </a:lnL>
                    <a:lnR w="12700">
                      <a:solidFill>
                        <a:schemeClr val="bg1">
                          <a:lumMod val="75000"/>
                        </a:schemeClr>
                      </a:solidFill>
                      <a:prstDash val="solid"/>
                    </a:lnR>
                    <a:lnT w="12700">
                      <a:solidFill>
                        <a:schemeClr val="bg1">
                          <a:lumMod val="75000"/>
                        </a:schemeClr>
                      </a:solidFill>
                      <a:prstDash val="solid"/>
                    </a:lnT>
                    <a:noFill/>
                  </a:tcPr>
                </a:tc>
                <a:tc>
                  <a:txBody>
                    <a:bodyPr/>
                    <a:lstStyle/>
                    <a:p>
                      <a:pPr algn="ctr">
                        <a:buNone/>
                      </a:pPr>
                      <a:r>
                        <a:rPr lang="en-US" altLang="zh-CN" sz="2000" dirty="0">
                          <a:latin typeface="等线" panose="02010600030101010101" pitchFamily="2" charset="-122"/>
                          <a:ea typeface="等线" panose="02010600030101010101" pitchFamily="2" charset="-122"/>
                        </a:rPr>
                        <a:t>20</a:t>
                      </a:r>
                    </a:p>
                  </a:txBody>
                  <a:tcPr>
                    <a:lnL w="12700">
                      <a:solidFill>
                        <a:schemeClr val="bg1">
                          <a:lumMod val="75000"/>
                        </a:schemeClr>
                      </a:solidFill>
                      <a:prstDash val="solid"/>
                    </a:lnL>
                    <a:lnT w="12700">
                      <a:solidFill>
                        <a:schemeClr val="bg1">
                          <a:lumMod val="75000"/>
                        </a:schemeClr>
                      </a:solidFill>
                      <a:prstDash val="solid"/>
                    </a:lnT>
                    <a:noFill/>
                  </a:tcPr>
                </a:tc>
                <a:extLst>
                  <a:ext uri="{0D108BD9-81ED-4DB2-BD59-A6C34878D82A}">
                    <a16:rowId xmlns:a16="http://schemas.microsoft.com/office/drawing/2014/main" xmlns="" val="10003"/>
                  </a:ext>
                </a:extLst>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5" name="矩形 4"/>
          <p:cNvSpPr/>
          <p:nvPr/>
        </p:nvSpPr>
        <p:spPr>
          <a:xfrm>
            <a:off x="838200" y="1741826"/>
            <a:ext cx="6096000" cy="2862322"/>
          </a:xfrm>
          <a:prstGeom prst="rect">
            <a:avLst/>
          </a:prstGeom>
        </p:spPr>
        <p:txBody>
          <a:bodyPr vert="horz" wrap="square" lIns="91440" tIns="45720" rIns="91440" bIns="45720" rtlCol="0">
            <a:spAutoFit/>
          </a:bodyPr>
          <a:lstStyle/>
          <a:p>
            <a:pPr algn="just">
              <a:lnSpc>
                <a:spcPct val="150000"/>
              </a:lnSpc>
              <a:buFont typeface="Arial" panose="020B0604020202020204" pitchFamily="34" charset="0"/>
              <a:buNone/>
            </a:pPr>
            <a:r>
              <a:rPr lang="en-US" altLang="zh-CN" sz="2400" kern="100" dirty="0">
                <a:latin typeface="Microsoft YaHei" charset="0"/>
                <a:ea typeface="Microsoft YaHei" charset="0"/>
                <a:cs typeface="Microsoft YaHei" charset="0"/>
              </a:rPr>
              <a:t>1840</a:t>
            </a:r>
            <a:r>
              <a:rPr lang="zh-CN" altLang="en-US" sz="2400" kern="100" dirty="0">
                <a:latin typeface="Microsoft YaHei" charset="0"/>
                <a:ea typeface="Microsoft YaHei" charset="0"/>
                <a:cs typeface="Microsoft YaHei" charset="0"/>
              </a:rPr>
              <a:t>年鸦片战争后，中国社会的性质是（ ）</a:t>
            </a:r>
          </a:p>
          <a:p>
            <a:pPr algn="just">
              <a:lnSpc>
                <a:spcPct val="150000"/>
              </a:lnSpc>
              <a:buFont typeface="Arial" panose="020B0604020202020204" pitchFamily="34" charset="0"/>
              <a:buNone/>
            </a:pPr>
            <a:r>
              <a:rPr lang="en-US" altLang="zh-CN" sz="2400" kern="100" dirty="0">
                <a:latin typeface="Microsoft YaHei" charset="0"/>
                <a:ea typeface="Microsoft YaHei" charset="0"/>
                <a:cs typeface="Microsoft YaHei" charset="0"/>
              </a:rPr>
              <a:t>A</a:t>
            </a:r>
            <a:r>
              <a:rPr lang="en-US" altLang="zh-CN" sz="2400" kern="100" dirty="0" smtClean="0">
                <a:latin typeface="Microsoft YaHei" charset="0"/>
                <a:ea typeface="Microsoft YaHei" charset="0"/>
                <a:cs typeface="Microsoft YaHei" charset="0"/>
              </a:rPr>
              <a:t>:</a:t>
            </a:r>
            <a:r>
              <a:rPr lang="zh-CN" altLang="en-US" sz="2400" kern="100" dirty="0" smtClean="0">
                <a:latin typeface="Microsoft YaHei" charset="0"/>
                <a:ea typeface="Microsoft YaHei" charset="0"/>
                <a:cs typeface="Microsoft YaHei" charset="0"/>
              </a:rPr>
              <a:t>奴隶社会</a:t>
            </a:r>
            <a:endParaRPr lang="zh-CN" altLang="en-US" sz="2400" kern="100" dirty="0">
              <a:latin typeface="Microsoft YaHei" charset="0"/>
              <a:ea typeface="Microsoft YaHei" charset="0"/>
              <a:cs typeface="Microsoft YaHei" charset="0"/>
            </a:endParaRPr>
          </a:p>
          <a:p>
            <a:pPr algn="just">
              <a:lnSpc>
                <a:spcPct val="150000"/>
              </a:lnSpc>
              <a:buFont typeface="Arial" panose="020B0604020202020204" pitchFamily="34" charset="0"/>
              <a:buNone/>
            </a:pPr>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封建社会</a:t>
            </a:r>
          </a:p>
          <a:p>
            <a:pPr algn="just">
              <a:lnSpc>
                <a:spcPct val="150000"/>
              </a:lnSpc>
              <a:buFont typeface="Arial" panose="020B0604020202020204" pitchFamily="34" charset="0"/>
              <a:buNone/>
            </a:pPr>
            <a:r>
              <a:rPr lang="en-US" altLang="zh-CN" sz="2400" kern="100" dirty="0">
                <a:solidFill>
                  <a:srgbClr val="C00000"/>
                </a:solidFill>
                <a:latin typeface="Microsoft YaHei" charset="0"/>
                <a:ea typeface="Microsoft YaHei" charset="0"/>
                <a:cs typeface="Microsoft YaHei" charset="0"/>
              </a:rPr>
              <a:t>C:</a:t>
            </a:r>
            <a:r>
              <a:rPr lang="zh-CN" altLang="en-US" sz="2400" kern="100" dirty="0">
                <a:solidFill>
                  <a:srgbClr val="C00000"/>
                </a:solidFill>
                <a:latin typeface="Microsoft YaHei" charset="0"/>
                <a:ea typeface="Microsoft YaHei" charset="0"/>
                <a:cs typeface="Microsoft YaHei" charset="0"/>
              </a:rPr>
              <a:t>半殖民地半封建社会</a:t>
            </a:r>
          </a:p>
          <a:p>
            <a:pPr algn="just">
              <a:lnSpc>
                <a:spcPct val="150000"/>
              </a:lnSpc>
              <a:buFont typeface="Arial" panose="020B0604020202020204" pitchFamily="34" charset="0"/>
              <a:buNone/>
            </a:pPr>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资本主义社会</a:t>
            </a:r>
          </a:p>
        </p:txBody>
      </p:sp>
    </p:spTree>
    <p:extLst>
      <p:ext uri="{BB962C8B-B14F-4D97-AF65-F5344CB8AC3E}">
        <p14:creationId xmlns:p14="http://schemas.microsoft.com/office/powerpoint/2010/main" val="5439058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904197"/>
            <a:ext cx="10515600" cy="3970318"/>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鸦片战争期间，通过开放广州、厦门、福州、宁波、上海五口为通商口岸的条约是（ ）。</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南京条约</a:t>
            </a:r>
            <a:r>
              <a:rPr lang="en-US" altLang="zh-CN" sz="2400" kern="100" dirty="0">
                <a:latin typeface="Microsoft YaHei" charset="0"/>
                <a:ea typeface="Microsoft YaHei" charset="0"/>
                <a:cs typeface="Microsoft YaHei" charset="0"/>
              </a:rPr>
              <a:t>》</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天津条约</a:t>
            </a:r>
            <a:r>
              <a:rPr lang="en-US" altLang="zh-CN" sz="2400" kern="100" dirty="0">
                <a:latin typeface="Microsoft YaHei" charset="0"/>
                <a:ea typeface="Microsoft YaHei" charset="0"/>
                <a:cs typeface="Microsoft YaHei" charset="0"/>
              </a:rPr>
              <a:t>》</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北京条约</a:t>
            </a:r>
            <a:r>
              <a:rPr lang="en-US" altLang="zh-CN" sz="2400" kern="100" dirty="0">
                <a:latin typeface="Microsoft YaHei" charset="0"/>
                <a:ea typeface="Microsoft YaHei" charset="0"/>
                <a:cs typeface="Microsoft YaHei" charset="0"/>
              </a:rPr>
              <a:t>》</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黄埔条约</a:t>
            </a:r>
            <a:r>
              <a:rPr lang="en-US" altLang="zh-CN" sz="2400" kern="100" dirty="0">
                <a:latin typeface="Microsoft YaHei" charset="0"/>
                <a:ea typeface="Microsoft YaHei" charset="0"/>
                <a:cs typeface="Microsoft YaHei" charset="0"/>
              </a:rPr>
              <a:t>》</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944384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904197"/>
            <a:ext cx="10515600" cy="3970318"/>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鸦片战争期间，通过开放广州、厦门、福州、宁波、上海五口为通商口岸的条约是（ ）。</a:t>
            </a:r>
          </a:p>
          <a:p>
            <a:pPr algn="just"/>
            <a:r>
              <a:rPr lang="en-US" altLang="zh-CN" sz="2400" kern="100" dirty="0">
                <a:solidFill>
                  <a:srgbClr val="C00000"/>
                </a:solidFill>
                <a:latin typeface="Microsoft YaHei" charset="0"/>
                <a:ea typeface="Microsoft YaHei" charset="0"/>
                <a:cs typeface="Microsoft YaHei" charset="0"/>
              </a:rPr>
              <a:t>A:《</a:t>
            </a:r>
            <a:r>
              <a:rPr lang="zh-CN" altLang="en-US" sz="2400" kern="100" dirty="0">
                <a:solidFill>
                  <a:srgbClr val="C00000"/>
                </a:solidFill>
                <a:latin typeface="Microsoft YaHei" charset="0"/>
                <a:ea typeface="Microsoft YaHei" charset="0"/>
                <a:cs typeface="Microsoft YaHei" charset="0"/>
              </a:rPr>
              <a:t>南京条约</a:t>
            </a:r>
            <a:r>
              <a:rPr lang="en-US" altLang="zh-CN" sz="2400" kern="100" dirty="0">
                <a:solidFill>
                  <a:srgbClr val="C00000"/>
                </a:solidFill>
                <a:latin typeface="Microsoft YaHei" charset="0"/>
                <a:ea typeface="Microsoft YaHei" charset="0"/>
                <a:cs typeface="Microsoft YaHei" charset="0"/>
              </a:rPr>
              <a:t>》</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天津条约</a:t>
            </a:r>
            <a:r>
              <a:rPr lang="en-US" altLang="zh-CN" sz="2400" kern="100" dirty="0">
                <a:latin typeface="Microsoft YaHei" charset="0"/>
                <a:ea typeface="Microsoft YaHei" charset="0"/>
                <a:cs typeface="Microsoft YaHei" charset="0"/>
              </a:rPr>
              <a:t>》</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北京条约</a:t>
            </a:r>
            <a:r>
              <a:rPr lang="en-US" altLang="zh-CN" sz="2400" kern="100" dirty="0">
                <a:latin typeface="Microsoft YaHei" charset="0"/>
                <a:ea typeface="Microsoft YaHei" charset="0"/>
                <a:cs typeface="Microsoft YaHei" charset="0"/>
              </a:rPr>
              <a:t>》</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黄埔条约</a:t>
            </a:r>
            <a:r>
              <a:rPr lang="en-US" altLang="zh-CN" sz="2400" kern="100" dirty="0">
                <a:latin typeface="Microsoft YaHei" charset="0"/>
                <a:ea typeface="Microsoft YaHei" charset="0"/>
                <a:cs typeface="Microsoft YaHei" charset="0"/>
              </a:rPr>
              <a:t>》</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7178127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7760" y="1593395"/>
            <a:ext cx="11118652" cy="4119582"/>
          </a:xfrm>
        </p:spPr>
        <p:txBody>
          <a:bodyPr>
            <a:normAutofit lnSpcReduction="10000"/>
          </a:bodyPr>
          <a:lstStyle/>
          <a:p>
            <a:r>
              <a:rPr lang="zh-CN" altLang="en-US" sz="2400" dirty="0" smtClean="0">
                <a:latin typeface="方正清刻本悦宋简体" panose="02000000000000000000" pitchFamily="2" charset="-122"/>
                <a:ea typeface="方正清刻本悦宋简体" panose="02000000000000000000" pitchFamily="2" charset="-122"/>
              </a:rPr>
              <a:t>（二）、政治控制</a:t>
            </a:r>
            <a:r>
              <a:rPr lang="zh-CN" altLang="en-US" sz="2000" dirty="0" smtClean="0">
                <a:solidFill>
                  <a:srgbClr val="C00000"/>
                </a:solidFill>
              </a:rPr>
              <a:t>★</a:t>
            </a:r>
            <a:endParaRPr lang="zh-CN" altLang="en-US" sz="2000" dirty="0" smtClean="0">
              <a:solidFill>
                <a:srgbClr val="C00000"/>
              </a:solidFill>
              <a:latin typeface="方正清刻本悦宋简体" panose="02000000000000000000" pitchFamily="2" charset="-122"/>
              <a:ea typeface="方正清刻本悦宋简体" panose="02000000000000000000" pitchFamily="2" charset="-122"/>
            </a:endParaRPr>
          </a:p>
          <a:p>
            <a:pPr>
              <a:lnSpc>
                <a:spcPct val="100000"/>
              </a:lnSpc>
              <a:spcBef>
                <a:spcPts val="2400"/>
              </a:spcBef>
            </a:pPr>
            <a:r>
              <a:rPr lang="en-US" altLang="zh-CN" dirty="0" smtClean="0"/>
              <a:t>1</a:t>
            </a:r>
            <a:r>
              <a:rPr lang="zh-CN" altLang="en-US" dirty="0"/>
              <a:t>、把持中国</a:t>
            </a:r>
            <a:r>
              <a:rPr lang="zh-CN" altLang="en-US" b="1" dirty="0">
                <a:solidFill>
                  <a:srgbClr val="C23C0D"/>
                </a:solidFill>
              </a:rPr>
              <a:t>海关</a:t>
            </a:r>
            <a:r>
              <a:rPr lang="zh-CN" altLang="en-US" dirty="0"/>
              <a:t>  </a:t>
            </a:r>
            <a:r>
              <a:rPr lang="zh-CN" altLang="en-US" dirty="0" smtClean="0"/>
              <a:t>          </a:t>
            </a:r>
          </a:p>
          <a:p>
            <a:pPr>
              <a:lnSpc>
                <a:spcPct val="100000"/>
              </a:lnSpc>
              <a:spcBef>
                <a:spcPts val="2400"/>
              </a:spcBef>
            </a:pPr>
            <a:r>
              <a:rPr lang="en-US" altLang="zh-CN" dirty="0" smtClean="0"/>
              <a:t>2</a:t>
            </a:r>
            <a:r>
              <a:rPr lang="zh-CN" altLang="en-US" dirty="0" smtClean="0"/>
              <a:t>、控制中国</a:t>
            </a:r>
            <a:r>
              <a:rPr lang="zh-CN" altLang="en-US" b="1" dirty="0" smtClean="0">
                <a:solidFill>
                  <a:srgbClr val="C23C0D"/>
                </a:solidFill>
              </a:rPr>
              <a:t>内政</a:t>
            </a:r>
            <a:r>
              <a:rPr lang="zh-CN" altLang="en-US" dirty="0" smtClean="0"/>
              <a:t>              </a:t>
            </a:r>
          </a:p>
          <a:p>
            <a:pPr>
              <a:lnSpc>
                <a:spcPct val="100000"/>
              </a:lnSpc>
              <a:spcBef>
                <a:spcPts val="2400"/>
              </a:spcBef>
            </a:pPr>
            <a:r>
              <a:rPr lang="en-US" altLang="zh-CN" dirty="0" smtClean="0"/>
              <a:t>3</a:t>
            </a:r>
            <a:r>
              <a:rPr lang="zh-CN" altLang="en-US" dirty="0" smtClean="0"/>
              <a:t>、掌握</a:t>
            </a:r>
            <a:r>
              <a:rPr lang="zh-CN" altLang="en-US" b="1" dirty="0" smtClean="0">
                <a:solidFill>
                  <a:srgbClr val="C23C0D"/>
                </a:solidFill>
              </a:rPr>
              <a:t>外交</a:t>
            </a:r>
            <a:r>
              <a:rPr lang="zh-CN" altLang="en-US" dirty="0" smtClean="0"/>
              <a:t>             </a:t>
            </a:r>
          </a:p>
          <a:p>
            <a:pPr>
              <a:lnSpc>
                <a:spcPct val="100000"/>
              </a:lnSpc>
              <a:spcBef>
                <a:spcPts val="2400"/>
              </a:spcBef>
            </a:pPr>
            <a:r>
              <a:rPr lang="en-US" altLang="zh-CN" dirty="0" smtClean="0"/>
              <a:t>4</a:t>
            </a:r>
            <a:r>
              <a:rPr lang="zh-CN" altLang="en-US" dirty="0" smtClean="0"/>
              <a:t>、</a:t>
            </a:r>
            <a:r>
              <a:rPr lang="zh-CN" altLang="en-US" dirty="0">
                <a:solidFill>
                  <a:srgbClr val="C23C0D"/>
                </a:solidFill>
              </a:rPr>
              <a:t>镇</a:t>
            </a:r>
            <a:r>
              <a:rPr lang="zh-CN" altLang="en-US" dirty="0"/>
              <a:t>压中国</a:t>
            </a:r>
            <a:r>
              <a:rPr lang="zh-CN" altLang="en-US" b="1" dirty="0">
                <a:solidFill>
                  <a:srgbClr val="C23C0D"/>
                </a:solidFill>
              </a:rPr>
              <a:t>反抗</a:t>
            </a:r>
            <a:r>
              <a:rPr lang="zh-CN" altLang="en-US" dirty="0"/>
              <a:t>    </a:t>
            </a:r>
            <a:r>
              <a:rPr lang="zh-CN" altLang="en-US" dirty="0" smtClean="0"/>
              <a:t>        </a:t>
            </a:r>
          </a:p>
          <a:p>
            <a:pPr>
              <a:lnSpc>
                <a:spcPct val="100000"/>
              </a:lnSpc>
              <a:spcBef>
                <a:spcPts val="2400"/>
              </a:spcBef>
            </a:pPr>
            <a:r>
              <a:rPr lang="en-US" altLang="zh-CN" dirty="0" smtClean="0"/>
              <a:t>5</a:t>
            </a:r>
            <a:r>
              <a:rPr lang="zh-CN" altLang="en-US" dirty="0"/>
              <a:t>、</a:t>
            </a:r>
            <a:r>
              <a:rPr lang="zh-CN" altLang="en-US" dirty="0" smtClean="0"/>
              <a:t>扶植</a:t>
            </a:r>
            <a:r>
              <a:rPr lang="zh-CN" altLang="en-US" b="1" dirty="0" smtClean="0">
                <a:solidFill>
                  <a:srgbClr val="C23C0D"/>
                </a:solidFill>
              </a:rPr>
              <a:t>代理人</a:t>
            </a:r>
            <a:r>
              <a:rPr lang="zh-CN" altLang="en-US" dirty="0" smtClean="0"/>
              <a:t>                </a:t>
            </a:r>
          </a:p>
          <a:p>
            <a:pPr>
              <a:lnSpc>
                <a:spcPct val="100000"/>
              </a:lnSpc>
              <a:spcBef>
                <a:spcPts val="2400"/>
              </a:spcBef>
            </a:pPr>
            <a:r>
              <a:rPr lang="en-US" altLang="zh-CN" dirty="0" smtClean="0"/>
              <a:t>6</a:t>
            </a:r>
            <a:r>
              <a:rPr lang="zh-CN" altLang="en-US" dirty="0" smtClean="0"/>
              <a:t>、</a:t>
            </a:r>
            <a:r>
              <a:rPr lang="zh-CN" altLang="en-US" b="1" dirty="0" smtClean="0">
                <a:solidFill>
                  <a:srgbClr val="C23C0D"/>
                </a:solidFill>
              </a:rPr>
              <a:t>领事裁判权</a:t>
            </a:r>
            <a:endParaRPr lang="zh-CN" altLang="en-US" dirty="0"/>
          </a:p>
        </p:txBody>
      </p:sp>
      <p:sp>
        <p:nvSpPr>
          <p:cNvPr id="5" name="文本框 4"/>
          <p:cNvSpPr txBox="1"/>
          <p:nvPr/>
        </p:nvSpPr>
        <p:spPr>
          <a:xfrm>
            <a:off x="848252" y="452677"/>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a:t>
            </a:r>
            <a:r>
              <a:rPr lang="zh-CN" altLang="en-US" sz="2800" dirty="0" smtClean="0">
                <a:latin typeface="方正清刻本悦宋简体" panose="02000000000000000000" pitchFamily="2" charset="-122"/>
                <a:ea typeface="方正清刻本悦宋简体" panose="02000000000000000000" pitchFamily="2" charset="-122"/>
                <a:cs typeface="+mj-cs"/>
              </a:rPr>
              <a:t>社会的演变</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sp>
        <p:nvSpPr>
          <p:cNvPr id="4" name="文本框 3"/>
          <p:cNvSpPr txBox="1"/>
          <p:nvPr/>
        </p:nvSpPr>
        <p:spPr>
          <a:xfrm>
            <a:off x="3334286" y="5593376"/>
            <a:ext cx="5031102" cy="461665"/>
          </a:xfrm>
          <a:prstGeom prst="rect">
            <a:avLst/>
          </a:prstGeom>
          <a:noFill/>
          <a:ln>
            <a:solidFill>
              <a:srgbClr val="C00000"/>
            </a:solidFill>
          </a:ln>
        </p:spPr>
        <p:txBody>
          <a:bodyPr wrap="square" rtlCol="0">
            <a:spAutoFit/>
          </a:bodyPr>
          <a:lstStyle/>
          <a:p>
            <a:pPr algn="ctr"/>
            <a:r>
              <a:rPr lang="zh-CN" altLang="en-US" sz="2400" dirty="0" smtClean="0">
                <a:solidFill>
                  <a:srgbClr val="C23C0D"/>
                </a:solidFill>
                <a:latin typeface="方正清刻本悦宋简体" panose="02000000000000000000" pitchFamily="2" charset="-122"/>
                <a:ea typeface="方正清刻本悦宋简体" panose="02000000000000000000" pitchFamily="2" charset="-122"/>
              </a:rPr>
              <a:t>海、内、外；镇、人、裁（才）</a:t>
            </a:r>
          </a:p>
        </p:txBody>
      </p:sp>
      <p:pic>
        <p:nvPicPr>
          <p:cNvPr id="2" name="图片 1" descr="wKgB4lMO80WAffQlABOrhWZSb3I72.groupinfo.w600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499" y="2277485"/>
            <a:ext cx="3693529" cy="26100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64702" y="1564640"/>
            <a:ext cx="11633835" cy="4893310"/>
          </a:xfrm>
        </p:spPr>
        <p:txBody>
          <a:bodyPr>
            <a:normAutofit/>
          </a:bodyPr>
          <a:lstStyle/>
          <a:p>
            <a:pPr>
              <a:lnSpc>
                <a:spcPct val="150000"/>
              </a:lnSpc>
            </a:pPr>
            <a:r>
              <a:rPr lang="zh-CN" altLang="en-US" sz="2400" dirty="0">
                <a:latin typeface="方正清刻本悦宋简体" panose="02000000000000000000" pitchFamily="2" charset="-122"/>
                <a:ea typeface="方正清刻本悦宋简体" panose="02000000000000000000" pitchFamily="2" charset="-122"/>
              </a:rPr>
              <a:t>（三）、经济</a:t>
            </a:r>
            <a:r>
              <a:rPr lang="zh-CN" altLang="en-US" sz="2400" dirty="0" smtClean="0">
                <a:latin typeface="方正清刻本悦宋简体" panose="02000000000000000000" pitchFamily="2" charset="-122"/>
                <a:ea typeface="方正清刻本悦宋简体" panose="02000000000000000000" pitchFamily="2" charset="-122"/>
              </a:rPr>
              <a:t>掠夺</a:t>
            </a:r>
            <a:r>
              <a:rPr lang="zh-CN" altLang="en-US" sz="2000" dirty="0" smtClean="0">
                <a:solidFill>
                  <a:srgbClr val="C00000"/>
                </a:solidFill>
              </a:rPr>
              <a:t>★</a:t>
            </a:r>
          </a:p>
          <a:p>
            <a:pPr>
              <a:lnSpc>
                <a:spcPct val="100000"/>
              </a:lnSpc>
            </a:pPr>
            <a:endParaRPr lang="en-US" altLang="zh-CN" sz="2000" dirty="0">
              <a:latin typeface="方正清刻本悦宋简体" panose="02000000000000000000" pitchFamily="2" charset="-122"/>
              <a:ea typeface="方正清刻本悦宋简体" panose="02000000000000000000" pitchFamily="2" charset="-122"/>
            </a:endParaRPr>
          </a:p>
          <a:p>
            <a:pPr>
              <a:lnSpc>
                <a:spcPct val="110000"/>
              </a:lnSpc>
            </a:pPr>
            <a:r>
              <a:rPr lang="en-US" altLang="zh-CN" sz="2000" dirty="0" smtClean="0"/>
              <a:t>1</a:t>
            </a:r>
            <a:r>
              <a:rPr lang="zh-CN" altLang="en-US" sz="2000" dirty="0" smtClean="0"/>
              <a:t>、</a:t>
            </a:r>
            <a:r>
              <a:rPr lang="zh-CN" altLang="en-US" sz="2000" dirty="0"/>
              <a:t>控制</a:t>
            </a:r>
            <a:r>
              <a:rPr lang="zh-CN" altLang="en-US" b="1" dirty="0"/>
              <a:t>通商口岸</a:t>
            </a:r>
            <a:r>
              <a:rPr lang="zh-CN" altLang="en-US" dirty="0" smtClean="0"/>
              <a:t>：</a:t>
            </a:r>
          </a:p>
          <a:p>
            <a:pPr>
              <a:lnSpc>
                <a:spcPct val="110000"/>
              </a:lnSpc>
            </a:pPr>
            <a:endParaRPr lang="en-US" altLang="zh-CN" dirty="0" smtClean="0"/>
          </a:p>
          <a:p>
            <a:pPr>
              <a:lnSpc>
                <a:spcPct val="110000"/>
              </a:lnSpc>
            </a:pPr>
            <a:r>
              <a:rPr lang="en-US" altLang="zh-CN" dirty="0" smtClean="0"/>
              <a:t>2</a:t>
            </a:r>
            <a:r>
              <a:rPr lang="zh-CN" altLang="en-US" dirty="0" smtClean="0"/>
              <a:t>、</a:t>
            </a:r>
            <a:r>
              <a:rPr lang="zh-CN" altLang="en-US" sz="2000" dirty="0"/>
              <a:t>剥夺</a:t>
            </a:r>
            <a:r>
              <a:rPr lang="zh-CN" altLang="en-US" b="1" dirty="0"/>
              <a:t>关税自主权</a:t>
            </a:r>
            <a:r>
              <a:rPr lang="zh-CN" altLang="en-US" dirty="0" smtClean="0"/>
              <a:t>：</a:t>
            </a:r>
          </a:p>
          <a:p>
            <a:pPr>
              <a:lnSpc>
                <a:spcPct val="110000"/>
              </a:lnSpc>
            </a:pPr>
            <a:r>
              <a:rPr lang="zh-CN" altLang="en-US" sz="2000" dirty="0" smtClean="0"/>
              <a:t> </a:t>
            </a:r>
          </a:p>
          <a:p>
            <a:pPr>
              <a:lnSpc>
                <a:spcPct val="110000"/>
              </a:lnSpc>
            </a:pPr>
            <a:r>
              <a:rPr lang="en-US" altLang="zh-CN" sz="2000" dirty="0" smtClean="0"/>
              <a:t>3</a:t>
            </a:r>
            <a:r>
              <a:rPr lang="zh-CN" altLang="en-US" sz="2000" dirty="0"/>
              <a:t>、对华</a:t>
            </a:r>
            <a:r>
              <a:rPr lang="zh-CN" altLang="en-US" b="1" dirty="0"/>
              <a:t>倾销商品</a:t>
            </a:r>
            <a:r>
              <a:rPr lang="zh-CN" altLang="en-US" dirty="0" smtClean="0"/>
              <a:t>：</a:t>
            </a:r>
          </a:p>
          <a:p>
            <a:pPr>
              <a:lnSpc>
                <a:spcPct val="110000"/>
              </a:lnSpc>
            </a:pPr>
            <a:endParaRPr lang="en-US" altLang="zh-CN" dirty="0" smtClean="0"/>
          </a:p>
          <a:p>
            <a:pPr>
              <a:lnSpc>
                <a:spcPct val="110000"/>
              </a:lnSpc>
            </a:pPr>
            <a:r>
              <a:rPr lang="en-US" altLang="zh-CN" dirty="0" smtClean="0"/>
              <a:t>4</a:t>
            </a:r>
            <a:r>
              <a:rPr lang="zh-CN" altLang="en-US" dirty="0" smtClean="0"/>
              <a:t>、</a:t>
            </a:r>
            <a:r>
              <a:rPr lang="zh-CN" altLang="en-US" sz="2000" dirty="0"/>
              <a:t>对华</a:t>
            </a:r>
            <a:r>
              <a:rPr lang="zh-CN" altLang="en-US" b="1" dirty="0"/>
              <a:t>资本</a:t>
            </a:r>
            <a:r>
              <a:rPr lang="zh-CN" altLang="en-US" b="1" dirty="0" smtClean="0"/>
              <a:t>输出</a:t>
            </a:r>
            <a:r>
              <a:rPr lang="en-US" altLang="zh-CN" b="1" dirty="0" smtClean="0"/>
              <a:t>(</a:t>
            </a:r>
            <a:r>
              <a:rPr lang="zh-CN" altLang="en-US" b="1" dirty="0" smtClean="0">
                <a:solidFill>
                  <a:srgbClr val="C00000"/>
                </a:solidFill>
              </a:rPr>
              <a:t>二鸦后</a:t>
            </a:r>
            <a:r>
              <a:rPr lang="zh-CN" altLang="en-US" b="1" dirty="0" smtClean="0"/>
              <a:t>）</a:t>
            </a:r>
            <a:r>
              <a:rPr lang="zh-CN" altLang="en-US" dirty="0" smtClean="0"/>
              <a:t>：</a:t>
            </a:r>
          </a:p>
          <a:p>
            <a:pPr>
              <a:lnSpc>
                <a:spcPct val="110000"/>
              </a:lnSpc>
            </a:pPr>
            <a:endParaRPr lang="en-US" altLang="zh-CN" sz="2000" dirty="0" smtClean="0"/>
          </a:p>
          <a:p>
            <a:pPr>
              <a:lnSpc>
                <a:spcPct val="110000"/>
              </a:lnSpc>
            </a:pPr>
            <a:r>
              <a:rPr lang="en-US" altLang="zh-CN" sz="2000" dirty="0" smtClean="0"/>
              <a:t>5</a:t>
            </a:r>
            <a:r>
              <a:rPr lang="zh-CN" altLang="en-US" sz="2000" dirty="0"/>
              <a:t>、操纵</a:t>
            </a:r>
            <a:r>
              <a:rPr lang="zh-CN" altLang="en-US" b="1" dirty="0"/>
              <a:t>经济命脉</a:t>
            </a:r>
            <a:r>
              <a:rPr lang="zh-CN" altLang="en-US" dirty="0" smtClean="0"/>
              <a:t>：</a:t>
            </a:r>
            <a:endParaRPr lang="zh-CN" altLang="en-US" dirty="0"/>
          </a:p>
        </p:txBody>
      </p:sp>
      <p:sp>
        <p:nvSpPr>
          <p:cNvPr id="5" name="文本框 4"/>
          <p:cNvSpPr txBox="1"/>
          <p:nvPr/>
        </p:nvSpPr>
        <p:spPr>
          <a:xfrm>
            <a:off x="851037" y="463693"/>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pic>
        <p:nvPicPr>
          <p:cNvPr id="2" name="图片 1" descr="2bt1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9167" y="2642884"/>
            <a:ext cx="3810000" cy="2714625"/>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9208" y="1546667"/>
            <a:ext cx="10906290" cy="4367861"/>
          </a:xfrm>
        </p:spPr>
        <p:txBody>
          <a:bodyPr>
            <a:normAutofit fontScale="92500" lnSpcReduction="20000"/>
          </a:bodyPr>
          <a:lstStyle/>
          <a:p>
            <a:pPr>
              <a:lnSpc>
                <a:spcPct val="250000"/>
              </a:lnSpc>
            </a:pPr>
            <a:r>
              <a:rPr lang="zh-CN" altLang="en-US" sz="2400" dirty="0">
                <a:latin typeface="方正清刻本悦宋简体" panose="02000000000000000000" pitchFamily="2" charset="-122"/>
                <a:ea typeface="方正清刻本悦宋简体" panose="02000000000000000000" pitchFamily="2" charset="-122"/>
              </a:rPr>
              <a:t>（四）、文化</a:t>
            </a:r>
            <a:r>
              <a:rPr lang="zh-CN" altLang="en-US" sz="2400" dirty="0" smtClean="0">
                <a:latin typeface="方正清刻本悦宋简体" panose="02000000000000000000" pitchFamily="2" charset="-122"/>
                <a:ea typeface="方正清刻本悦宋简体" panose="02000000000000000000" pitchFamily="2" charset="-122"/>
              </a:rPr>
              <a:t>渗透</a:t>
            </a:r>
            <a:r>
              <a:rPr lang="zh-CN" altLang="en-US" sz="2000" dirty="0" smtClean="0">
                <a:solidFill>
                  <a:srgbClr val="C00000"/>
                </a:solidFill>
              </a:rPr>
              <a:t>★</a:t>
            </a:r>
          </a:p>
          <a:p>
            <a:pPr>
              <a:lnSpc>
                <a:spcPct val="250000"/>
              </a:lnSpc>
            </a:pPr>
            <a:r>
              <a:rPr lang="en-US" altLang="zh-CN" b="1" dirty="0"/>
              <a:t>1</a:t>
            </a:r>
            <a:r>
              <a:rPr lang="zh-CN" altLang="en-US" b="1" dirty="0"/>
              <a:t>、宗教渗透和侵略</a:t>
            </a:r>
            <a:r>
              <a:rPr lang="zh-CN" altLang="en-US" dirty="0" smtClean="0"/>
              <a:t>。</a:t>
            </a:r>
          </a:p>
          <a:p>
            <a:pPr>
              <a:lnSpc>
                <a:spcPct val="250000"/>
              </a:lnSpc>
            </a:pPr>
            <a:r>
              <a:rPr lang="en-US" altLang="zh-CN" b="1" dirty="0" smtClean="0"/>
              <a:t>2</a:t>
            </a:r>
            <a:r>
              <a:rPr lang="zh-CN" altLang="en-US" b="1" dirty="0"/>
              <a:t>、舆论制造</a:t>
            </a:r>
            <a:r>
              <a:rPr lang="zh-CN" altLang="en-US" dirty="0" smtClean="0"/>
              <a:t>。</a:t>
            </a:r>
          </a:p>
          <a:p>
            <a:pPr>
              <a:lnSpc>
                <a:spcPct val="250000"/>
              </a:lnSpc>
            </a:pPr>
            <a:r>
              <a:rPr lang="en-US" altLang="zh-CN" b="1" dirty="0" smtClean="0"/>
              <a:t>3</a:t>
            </a:r>
            <a:r>
              <a:rPr lang="zh-CN" altLang="en-US" b="1" dirty="0"/>
              <a:t>、种族</a:t>
            </a:r>
            <a:r>
              <a:rPr lang="zh-CN" altLang="en-US" sz="2000" b="1" dirty="0"/>
              <a:t>优劣论</a:t>
            </a:r>
            <a:r>
              <a:rPr lang="zh-CN" altLang="en-US" sz="2000" dirty="0" smtClean="0"/>
              <a:t>。</a:t>
            </a:r>
          </a:p>
          <a:p>
            <a:pPr>
              <a:lnSpc>
                <a:spcPct val="250000"/>
              </a:lnSpc>
            </a:pPr>
            <a:r>
              <a:rPr lang="zh-CN" altLang="en-US" dirty="0"/>
              <a:t>广学会发行的</a:t>
            </a:r>
            <a:r>
              <a:rPr lang="en-US" altLang="zh-CN" dirty="0"/>
              <a:t>《</a:t>
            </a:r>
            <a:r>
              <a:rPr lang="zh-CN" altLang="en-US" dirty="0"/>
              <a:t>万国公报</a:t>
            </a:r>
            <a:r>
              <a:rPr lang="en-US" altLang="zh-CN" dirty="0"/>
              <a:t>》</a:t>
            </a:r>
            <a:r>
              <a:rPr lang="zh-CN" altLang="en-US" dirty="0"/>
              <a:t>，除介绍西方的政治、经济、文化</a:t>
            </a:r>
            <a:r>
              <a:rPr lang="zh-CN" altLang="en-US" dirty="0" smtClean="0"/>
              <a:t>和</a:t>
            </a:r>
          </a:p>
          <a:p>
            <a:pPr>
              <a:lnSpc>
                <a:spcPct val="250000"/>
              </a:lnSpc>
            </a:pPr>
            <a:r>
              <a:rPr lang="zh-CN" altLang="en-US" dirty="0" smtClean="0"/>
              <a:t>社会</a:t>
            </a:r>
            <a:r>
              <a:rPr lang="zh-CN" altLang="en-US" dirty="0"/>
              <a:t>状况</a:t>
            </a:r>
            <a:r>
              <a:rPr lang="zh-CN" altLang="en-US" dirty="0" smtClean="0"/>
              <a:t>外，</a:t>
            </a:r>
            <a:r>
              <a:rPr lang="zh-CN" altLang="en-US" dirty="0"/>
              <a:t>还竭力宣扬殖民地奴化思想，为外国列强侵华进行辩护。</a:t>
            </a:r>
          </a:p>
        </p:txBody>
      </p:sp>
      <p:sp>
        <p:nvSpPr>
          <p:cNvPr id="5" name="文本框 4"/>
          <p:cNvSpPr txBox="1"/>
          <p:nvPr/>
        </p:nvSpPr>
        <p:spPr>
          <a:xfrm>
            <a:off x="884799" y="463694"/>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pic>
        <p:nvPicPr>
          <p:cNvPr id="4" name="Picture 2" descr="C:\Users\Administrator\Desktop\8644ebf81a4c510fff77f0c16059252dd52aa5bd.jpg"/>
          <p:cNvPicPr>
            <a:picLocks noChangeAspect="1" noChangeArrowheads="1"/>
          </p:cNvPicPr>
          <p:nvPr/>
        </p:nvPicPr>
        <p:blipFill rotWithShape="1">
          <a:blip r:embed="rId3">
            <a:extLst>
              <a:ext uri="{28A0092B-C50C-407E-A947-70E740481C1C}">
                <a14:useLocalDpi xmlns:a14="http://schemas.microsoft.com/office/drawing/2010/main" val="0"/>
              </a:ext>
            </a:extLst>
          </a:blip>
          <a:srcRect l="11036" t="5515" r="11033" b="31068"/>
          <a:stretch>
            <a:fillRect/>
          </a:stretch>
        </p:blipFill>
        <p:spPr>
          <a:xfrm>
            <a:off x="8916762" y="1808962"/>
            <a:ext cx="2152480" cy="2791754"/>
          </a:xfrm>
          <a:prstGeom prst="rect">
            <a:avLst/>
          </a:prstGeom>
        </p:spPr>
      </p:pic>
      <p:sp>
        <p:nvSpPr>
          <p:cNvPr id="2" name="文本框 1"/>
          <p:cNvSpPr txBox="1"/>
          <p:nvPr/>
        </p:nvSpPr>
        <p:spPr>
          <a:xfrm>
            <a:off x="9554421" y="4863011"/>
            <a:ext cx="877163" cy="369332"/>
          </a:xfrm>
          <a:prstGeom prst="rect">
            <a:avLst/>
          </a:prstGeom>
          <a:noFill/>
        </p:spPr>
        <p:txBody>
          <a:bodyPr wrap="none" rtlCol="0">
            <a:spAutoFit/>
          </a:bodyPr>
          <a:lstStyle/>
          <a:p>
            <a:r>
              <a:rPr lang="zh-CN" altLang="en-US" dirty="0">
                <a:solidFill>
                  <a:srgbClr val="000000"/>
                </a:solidFill>
                <a:latin typeface="等线" panose="02010600030101010101" pitchFamily="2" charset="-122"/>
                <a:ea typeface="等线" panose="02010600030101010101" pitchFamily="2" charset="-122"/>
                <a:sym typeface="Arial" panose="020B0604020202020204" pitchFamily="34" charset="0"/>
              </a:rPr>
              <a:t>郭实腊</a:t>
            </a:r>
            <a:endParaRPr kumimoji="1" lang="zh-CN" alt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列强对中国进行资本输出最早出现的时间是（ ）。</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第一次鸦片战争之前</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第一次鸦片战争之后</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第二次鸦片战争之前</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第二次鸦片战争之后</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299114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列强对中国进行资本输出最早出现的时间是（ ）。</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第一次鸦片战争之前</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第一次鸦片战争之后</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第二次鸦片战争之前</a:t>
            </a:r>
          </a:p>
          <a:p>
            <a:pPr algn="just"/>
            <a:r>
              <a:rPr lang="en-US" altLang="zh-CN" sz="2400" kern="100" dirty="0">
                <a:solidFill>
                  <a:srgbClr val="C00000"/>
                </a:solidFill>
                <a:latin typeface="Microsoft YaHei" charset="0"/>
                <a:ea typeface="Microsoft YaHei" charset="0"/>
                <a:cs typeface="Microsoft YaHei" charset="0"/>
              </a:rPr>
              <a:t>D:</a:t>
            </a:r>
            <a:r>
              <a:rPr lang="zh-CN" altLang="en-US" sz="2400" kern="100" dirty="0">
                <a:solidFill>
                  <a:srgbClr val="C00000"/>
                </a:solidFill>
                <a:latin typeface="Microsoft YaHei" charset="0"/>
                <a:ea typeface="Microsoft YaHei" charset="0"/>
                <a:cs typeface="Microsoft YaHei" charset="0"/>
              </a:rPr>
              <a:t>第二次鸦片战争之后</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080787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基督教在中国设立的最大出版机构广学会发行的报刊是（ ）</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中国丛报</a:t>
            </a:r>
            <a:r>
              <a:rPr lang="en-US" altLang="zh-CN" sz="2400" kern="100" dirty="0">
                <a:latin typeface="Microsoft YaHei" charset="0"/>
                <a:ea typeface="Microsoft YaHei" charset="0"/>
                <a:cs typeface="Microsoft YaHei" charset="0"/>
              </a:rPr>
              <a:t>》</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北华捷报</a:t>
            </a:r>
            <a:r>
              <a:rPr lang="en-US" altLang="zh-CN" sz="2400" kern="100" dirty="0">
                <a:latin typeface="Microsoft YaHei" charset="0"/>
                <a:ea typeface="Microsoft YaHei" charset="0"/>
                <a:cs typeface="Microsoft YaHei" charset="0"/>
              </a:rPr>
              <a:t>》</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字林西报</a:t>
            </a:r>
            <a:r>
              <a:rPr lang="en-US" altLang="zh-CN" sz="2400" kern="100" dirty="0">
                <a:latin typeface="Microsoft YaHei" charset="0"/>
                <a:ea typeface="Microsoft YaHei" charset="0"/>
                <a:cs typeface="Microsoft YaHei" charset="0"/>
              </a:rPr>
              <a:t>》</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万国公报</a:t>
            </a:r>
            <a:r>
              <a:rPr lang="en-US" altLang="zh-CN" sz="2400" kern="100" dirty="0">
                <a:latin typeface="Microsoft YaHei" charset="0"/>
                <a:ea typeface="Microsoft YaHei" charset="0"/>
                <a:cs typeface="Microsoft YaHei" charset="0"/>
              </a:rPr>
              <a:t>》</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5099174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基督教在中国设立的最大出版机构广学会发行的报刊是（ ）</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中国丛报</a:t>
            </a:r>
            <a:r>
              <a:rPr lang="en-US" altLang="zh-CN" sz="2400" kern="100" dirty="0">
                <a:latin typeface="Microsoft YaHei" charset="0"/>
                <a:ea typeface="Microsoft YaHei" charset="0"/>
                <a:cs typeface="Microsoft YaHei" charset="0"/>
              </a:rPr>
              <a:t>》</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北华捷报</a:t>
            </a:r>
            <a:r>
              <a:rPr lang="en-US" altLang="zh-CN" sz="2400" kern="100" dirty="0">
                <a:latin typeface="Microsoft YaHei" charset="0"/>
                <a:ea typeface="Microsoft YaHei" charset="0"/>
                <a:cs typeface="Microsoft YaHei" charset="0"/>
              </a:rPr>
              <a:t>》</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字林西报</a:t>
            </a:r>
            <a:r>
              <a:rPr lang="en-US" altLang="zh-CN" sz="2400" kern="100" dirty="0">
                <a:latin typeface="Microsoft YaHei" charset="0"/>
                <a:ea typeface="Microsoft YaHei" charset="0"/>
                <a:cs typeface="Microsoft YaHei" charset="0"/>
              </a:rPr>
              <a:t>》</a:t>
            </a:r>
          </a:p>
          <a:p>
            <a:pPr algn="just"/>
            <a:r>
              <a:rPr lang="en-US" altLang="zh-CN" sz="2400" kern="100" dirty="0">
                <a:solidFill>
                  <a:srgbClr val="C00000"/>
                </a:solidFill>
                <a:latin typeface="Microsoft YaHei" charset="0"/>
                <a:ea typeface="Microsoft YaHei" charset="0"/>
                <a:cs typeface="Microsoft YaHei" charset="0"/>
              </a:rPr>
              <a:t>D:《</a:t>
            </a:r>
            <a:r>
              <a:rPr lang="zh-CN" altLang="en-US" sz="2400" kern="100" dirty="0">
                <a:solidFill>
                  <a:srgbClr val="C00000"/>
                </a:solidFill>
                <a:latin typeface="Microsoft YaHei" charset="0"/>
                <a:ea typeface="Microsoft YaHei" charset="0"/>
                <a:cs typeface="Microsoft YaHei" charset="0"/>
              </a:rPr>
              <a:t>万国公报</a:t>
            </a:r>
            <a:r>
              <a:rPr lang="en-US" altLang="zh-CN" sz="2400" kern="100" dirty="0">
                <a:solidFill>
                  <a:srgbClr val="C00000"/>
                </a:solidFill>
                <a:latin typeface="Microsoft YaHei" charset="0"/>
                <a:ea typeface="Microsoft YaHei" charset="0"/>
                <a:cs typeface="Microsoft YaHei" charset="0"/>
              </a:rPr>
              <a:t>》</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892075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1751682"/>
            <a:ext cx="12192000" cy="3327094"/>
          </a:xfrm>
          <a:prstGeom prst="rect">
            <a:avLst/>
          </a:prstGeom>
          <a:solidFill>
            <a:srgbClr val="C23C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smtClean="0"/>
              <a:t>开篇第一话</a:t>
            </a:r>
            <a:endParaRPr lang="zh-CN" altLang="en-US" dirty="0"/>
          </a:p>
        </p:txBody>
      </p:sp>
      <p:sp>
        <p:nvSpPr>
          <p:cNvPr id="3" name="内容占位符 2"/>
          <p:cNvSpPr>
            <a:spLocks noGrp="1"/>
          </p:cNvSpPr>
          <p:nvPr>
            <p:ph idx="1"/>
          </p:nvPr>
        </p:nvSpPr>
        <p:spPr>
          <a:xfrm>
            <a:off x="2781217" y="1729288"/>
            <a:ext cx="5837730" cy="788843"/>
          </a:xfrm>
        </p:spPr>
        <p:txBody>
          <a:bodyPr>
            <a:noAutofit/>
          </a:bodyPr>
          <a:lstStyle/>
          <a:p>
            <a:pPr algn="ctr"/>
            <a:r>
              <a:rPr lang="zh-CN" altLang="en-US" sz="6000" dirty="0">
                <a:solidFill>
                  <a:srgbClr val="FFFFFF"/>
                </a:solidFill>
                <a:latin typeface="华文行楷"/>
                <a:ea typeface="华文行楷"/>
                <a:cs typeface="华文行楷"/>
              </a:rPr>
              <a:t>历者，过也</a:t>
            </a:r>
          </a:p>
          <a:p>
            <a:pPr algn="ctr"/>
            <a:r>
              <a:rPr lang="zh-CN" altLang="en-US" sz="6000" dirty="0">
                <a:solidFill>
                  <a:srgbClr val="FFFFFF"/>
                </a:solidFill>
                <a:latin typeface="华文行楷"/>
                <a:ea typeface="华文行楷"/>
                <a:cs typeface="华文行楷"/>
              </a:rPr>
              <a:t>史者，载也</a:t>
            </a:r>
            <a:endParaRPr lang="zh-CN" altLang="en-US" sz="6000" dirty="0">
              <a:solidFill>
                <a:schemeClr val="bg1"/>
              </a:solidFill>
              <a:latin typeface="华文行楷"/>
              <a:ea typeface="华文行楷"/>
              <a:cs typeface="华文行楷"/>
            </a:endParaRPr>
          </a:p>
        </p:txBody>
      </p:sp>
    </p:spTree>
    <p:extLst>
      <p:ext uri="{BB962C8B-B14F-4D97-AF65-F5344CB8AC3E}">
        <p14:creationId xmlns:p14="http://schemas.microsoft.com/office/powerpoint/2010/main" val="21552651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资本</a:t>
            </a:r>
            <a:r>
              <a:rPr lang="en-US" altLang="zh-CN" sz="2400" kern="100" dirty="0">
                <a:latin typeface="Microsoft YaHei" charset="0"/>
                <a:ea typeface="Microsoft YaHei" charset="0"/>
                <a:cs typeface="Microsoft YaHei" charset="0"/>
              </a:rPr>
              <a:t>—</a:t>
            </a:r>
            <a:r>
              <a:rPr lang="zh-CN" altLang="en-US" sz="2400" kern="100" dirty="0">
                <a:latin typeface="Microsoft YaHei" charset="0"/>
                <a:ea typeface="Microsoft YaHei" charset="0"/>
                <a:cs typeface="Microsoft YaHei" charset="0"/>
              </a:rPr>
              <a:t>帝国主义列强对近代中国进行经济掠夺的主要</a:t>
            </a:r>
            <a:r>
              <a:rPr lang="zh-CN" altLang="en-US" sz="2400" kern="100" dirty="0" smtClean="0">
                <a:latin typeface="Microsoft YaHei" charset="0"/>
                <a:ea typeface="Microsoft YaHei" charset="0"/>
                <a:cs typeface="Microsoft YaHei" charset="0"/>
              </a:rPr>
              <a:t>手段不包括（ </a:t>
            </a:r>
            <a:r>
              <a:rPr lang="zh-CN" altLang="en-US" sz="2400" kern="100" dirty="0">
                <a:latin typeface="Microsoft YaHei" charset="0"/>
                <a:ea typeface="Microsoft YaHei" charset="0"/>
                <a:cs typeface="Microsoft YaHei" charset="0"/>
              </a:rPr>
              <a:t>）</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控制中国通商口岸</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剥夺中国关税自主权</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对华倾销商品和资本输出</a:t>
            </a:r>
          </a:p>
          <a:p>
            <a:pPr algn="just"/>
            <a:r>
              <a:rPr lang="en-US" altLang="zh-CN" sz="2400" kern="100" dirty="0" smtClean="0">
                <a:latin typeface="Microsoft YaHei" charset="0"/>
                <a:ea typeface="Microsoft YaHei" charset="0"/>
                <a:cs typeface="Microsoft YaHei" charset="0"/>
              </a:rPr>
              <a:t>D:</a:t>
            </a:r>
            <a:r>
              <a:rPr lang="zh-CN" altLang="en-US" sz="2400" kern="100" dirty="0" smtClean="0">
                <a:latin typeface="Microsoft YaHei" charset="0"/>
                <a:ea typeface="Microsoft YaHei" charset="0"/>
                <a:cs typeface="Microsoft YaHei" charset="0"/>
              </a:rPr>
              <a:t>制造种族优劣轮</a:t>
            </a:r>
            <a:endParaRPr lang="zh-CN" altLang="en-US" sz="2400" kern="100" dirty="0">
              <a:latin typeface="Microsoft YaHei" charset="0"/>
              <a:ea typeface="Microsoft YaHei" charset="0"/>
              <a:cs typeface="Microsoft YaHei" charset="0"/>
            </a:endParaRP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8603050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资本</a:t>
            </a:r>
            <a:r>
              <a:rPr lang="en-US" altLang="zh-CN" sz="2400" kern="100" dirty="0">
                <a:latin typeface="Microsoft YaHei" charset="0"/>
                <a:ea typeface="Microsoft YaHei" charset="0"/>
                <a:cs typeface="Microsoft YaHei" charset="0"/>
              </a:rPr>
              <a:t>—</a:t>
            </a:r>
            <a:r>
              <a:rPr lang="zh-CN" altLang="en-US" sz="2400" kern="100" dirty="0">
                <a:latin typeface="Microsoft YaHei" charset="0"/>
                <a:ea typeface="Microsoft YaHei" charset="0"/>
                <a:cs typeface="Microsoft YaHei" charset="0"/>
              </a:rPr>
              <a:t>帝国主义列强对近代中国进行经济掠夺的主要</a:t>
            </a:r>
            <a:r>
              <a:rPr lang="zh-CN" altLang="en-US" sz="2400" kern="100" dirty="0" smtClean="0">
                <a:latin typeface="Microsoft YaHei" charset="0"/>
                <a:ea typeface="Microsoft YaHei" charset="0"/>
                <a:cs typeface="Microsoft YaHei" charset="0"/>
              </a:rPr>
              <a:t>手段不包括（ </a:t>
            </a:r>
            <a:r>
              <a:rPr lang="zh-CN" altLang="en-US" sz="2400" kern="100" dirty="0">
                <a:latin typeface="Microsoft YaHei" charset="0"/>
                <a:ea typeface="Microsoft YaHei" charset="0"/>
                <a:cs typeface="Microsoft YaHei" charset="0"/>
              </a:rPr>
              <a:t>）</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控制中国通商口岸</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剥夺中国关税自主权</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对华倾销商品和资本输出</a:t>
            </a:r>
          </a:p>
          <a:p>
            <a:pPr algn="just"/>
            <a:r>
              <a:rPr lang="en-US" altLang="zh-CN" sz="2400" kern="100" dirty="0" smtClean="0">
                <a:solidFill>
                  <a:srgbClr val="C00000"/>
                </a:solidFill>
                <a:latin typeface="Microsoft YaHei" charset="0"/>
                <a:ea typeface="Microsoft YaHei" charset="0"/>
                <a:cs typeface="Microsoft YaHei" charset="0"/>
              </a:rPr>
              <a:t>D:</a:t>
            </a:r>
            <a:r>
              <a:rPr lang="zh-CN" altLang="en-US" sz="2400" kern="100" dirty="0" smtClean="0">
                <a:solidFill>
                  <a:srgbClr val="C00000"/>
                </a:solidFill>
                <a:latin typeface="Microsoft YaHei" charset="0"/>
                <a:ea typeface="Microsoft YaHei" charset="0"/>
                <a:cs typeface="Microsoft YaHei" charset="0"/>
              </a:rPr>
              <a:t>制造种族优劣轮</a:t>
            </a:r>
            <a:endParaRPr lang="zh-CN" altLang="en-US" sz="2400" kern="100" dirty="0">
              <a:solidFill>
                <a:srgbClr val="C00000"/>
              </a:solidFill>
              <a:latin typeface="Microsoft YaHei" charset="0"/>
              <a:ea typeface="Microsoft YaHei" charset="0"/>
              <a:cs typeface="Microsoft YaHei" charset="0"/>
            </a:endParaRP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3546967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外国列强对近代中国进行政治控制的主要</a:t>
            </a:r>
            <a:r>
              <a:rPr lang="zh-CN" altLang="en-US" sz="2400" kern="100" dirty="0" smtClean="0">
                <a:latin typeface="Microsoft YaHei" charset="0"/>
                <a:ea typeface="Microsoft YaHei" charset="0"/>
                <a:cs typeface="Microsoft YaHei" charset="0"/>
              </a:rPr>
              <a:t>手段不包括（    ）</a:t>
            </a:r>
            <a:endParaRPr lang="zh-CN" altLang="en-US" sz="2400" kern="100" dirty="0">
              <a:latin typeface="Microsoft YaHei" charset="0"/>
              <a:ea typeface="Microsoft YaHei" charset="0"/>
              <a:cs typeface="Microsoft YaHei" charset="0"/>
            </a:endParaRP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控制中国内政、操纵中国外交</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剥夺中国关税自主权</a:t>
            </a:r>
          </a:p>
          <a:p>
            <a:pPr algn="just"/>
            <a:r>
              <a:rPr lang="en-US" altLang="zh-CN" sz="2400" kern="100" dirty="0" smtClean="0">
                <a:latin typeface="Microsoft YaHei" charset="0"/>
                <a:ea typeface="Microsoft YaHei" charset="0"/>
                <a:cs typeface="Microsoft YaHei" charset="0"/>
              </a:rPr>
              <a:t>C</a:t>
            </a:r>
            <a:r>
              <a:rPr lang="en-US" altLang="zh-CN" sz="2400" kern="100" dirty="0">
                <a:latin typeface="Microsoft YaHei" charset="0"/>
                <a:ea typeface="Microsoft YaHei" charset="0"/>
                <a:cs typeface="Microsoft YaHei" charset="0"/>
              </a:rPr>
              <a:t>:</a:t>
            </a:r>
            <a:r>
              <a:rPr lang="zh-CN" altLang="en-US" sz="2400" kern="100" dirty="0">
                <a:latin typeface="Microsoft YaHei" charset="0"/>
                <a:ea typeface="Microsoft YaHei" charset="0"/>
                <a:cs typeface="Microsoft YaHei" charset="0"/>
              </a:rPr>
              <a:t>勾结清政府，镇压中国人民的反抗斗争</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扶植、收买代理人</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6604414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外国列强对近代中国进行政治控制的主要</a:t>
            </a:r>
            <a:r>
              <a:rPr lang="zh-CN" altLang="en-US" sz="2400" kern="100" dirty="0" smtClean="0">
                <a:latin typeface="Microsoft YaHei" charset="0"/>
                <a:ea typeface="Microsoft YaHei" charset="0"/>
                <a:cs typeface="Microsoft YaHei" charset="0"/>
              </a:rPr>
              <a:t>手段不包括（    ）</a:t>
            </a:r>
            <a:endParaRPr lang="zh-CN" altLang="en-US" sz="2400" kern="100" dirty="0">
              <a:latin typeface="Microsoft YaHei" charset="0"/>
              <a:ea typeface="Microsoft YaHei" charset="0"/>
              <a:cs typeface="Microsoft YaHei" charset="0"/>
            </a:endParaRP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控制中国内政、操纵中国外交</a:t>
            </a:r>
          </a:p>
          <a:p>
            <a:pPr algn="just"/>
            <a:r>
              <a:rPr lang="en-US" altLang="zh-CN" sz="2400" kern="100" dirty="0">
                <a:solidFill>
                  <a:srgbClr val="C00000"/>
                </a:solidFill>
                <a:latin typeface="Microsoft YaHei" charset="0"/>
                <a:ea typeface="Microsoft YaHei" charset="0"/>
                <a:cs typeface="Microsoft YaHei" charset="0"/>
              </a:rPr>
              <a:t>B:</a:t>
            </a:r>
            <a:r>
              <a:rPr lang="zh-CN" altLang="en-US" sz="2400" kern="100" dirty="0">
                <a:solidFill>
                  <a:srgbClr val="C00000"/>
                </a:solidFill>
                <a:latin typeface="Microsoft YaHei" charset="0"/>
                <a:ea typeface="Microsoft YaHei" charset="0"/>
                <a:cs typeface="Microsoft YaHei" charset="0"/>
              </a:rPr>
              <a:t>剥夺中国关税自主权</a:t>
            </a:r>
          </a:p>
          <a:p>
            <a:pPr algn="just"/>
            <a:r>
              <a:rPr lang="en-US" altLang="zh-CN" sz="2400" kern="100" dirty="0" smtClean="0">
                <a:latin typeface="Microsoft YaHei" charset="0"/>
                <a:ea typeface="Microsoft YaHei" charset="0"/>
                <a:cs typeface="Microsoft YaHei" charset="0"/>
              </a:rPr>
              <a:t>C</a:t>
            </a:r>
            <a:r>
              <a:rPr lang="en-US" altLang="zh-CN" sz="2400" kern="100" dirty="0">
                <a:latin typeface="Microsoft YaHei" charset="0"/>
                <a:ea typeface="Microsoft YaHei" charset="0"/>
                <a:cs typeface="Microsoft YaHei" charset="0"/>
              </a:rPr>
              <a:t>:</a:t>
            </a:r>
            <a:r>
              <a:rPr lang="zh-CN" altLang="en-US" sz="2400" kern="100" dirty="0">
                <a:latin typeface="Microsoft YaHei" charset="0"/>
                <a:ea typeface="Microsoft YaHei" charset="0"/>
                <a:cs typeface="Microsoft YaHei" charset="0"/>
              </a:rPr>
              <a:t>勾结清政府，镇压中国人民的反抗斗争</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扶植、收买代理人</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0085540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nSpc>
                <a:spcPct val="250000"/>
              </a:lnSpc>
            </a:pPr>
            <a:r>
              <a:rPr lang="zh-CN" altLang="en-US" sz="2400" dirty="0" smtClean="0">
                <a:latin typeface="方正清刻本悦宋简体" panose="02000000000000000000" pitchFamily="2" charset="-122"/>
                <a:ea typeface="方正清刻本悦宋简体" panose="02000000000000000000" pitchFamily="2" charset="-122"/>
              </a:rPr>
              <a:t>二、近代中国成为半殖民地半封建社会</a:t>
            </a:r>
            <a:endParaRPr lang="en-US" altLang="zh-CN" sz="2400" dirty="0" smtClean="0">
              <a:latin typeface="方正清刻本悦宋简体" panose="02000000000000000000" pitchFamily="2" charset="-122"/>
              <a:ea typeface="方正清刻本悦宋简体" panose="02000000000000000000" pitchFamily="2" charset="-122"/>
            </a:endParaRPr>
          </a:p>
          <a:p>
            <a:pPr>
              <a:lnSpc>
                <a:spcPct val="250000"/>
              </a:lnSpc>
            </a:pPr>
            <a:r>
              <a:rPr lang="zh-CN" altLang="en-US" dirty="0" smtClean="0"/>
              <a:t>（一）中国近代史的开端：</a:t>
            </a:r>
            <a:endParaRPr lang="en-US" altLang="zh-CN" dirty="0" smtClean="0"/>
          </a:p>
          <a:p>
            <a:pPr>
              <a:lnSpc>
                <a:spcPct val="250000"/>
              </a:lnSpc>
            </a:pPr>
            <a:r>
              <a:rPr lang="zh-CN" altLang="en-US" b="1" u="sng" dirty="0" smtClean="0">
                <a:solidFill>
                  <a:srgbClr val="C23C0D"/>
                </a:solidFill>
                <a:sym typeface="+mn-ea"/>
              </a:rPr>
              <a:t>1840年</a:t>
            </a:r>
            <a:r>
              <a:rPr lang="zh-CN" altLang="en-US" b="1" u="sng" dirty="0">
                <a:solidFill>
                  <a:srgbClr val="C23C0D"/>
                </a:solidFill>
                <a:sym typeface="+mn-ea"/>
              </a:rPr>
              <a:t>第一次鸦片战争是中国近代史的开端</a:t>
            </a:r>
            <a:r>
              <a:rPr lang="zh-CN" altLang="en-US" dirty="0" smtClean="0">
                <a:solidFill>
                  <a:srgbClr val="C00000"/>
                </a:solidFill>
                <a:sym typeface="+mn-ea"/>
              </a:rPr>
              <a:t>★</a:t>
            </a:r>
            <a:endParaRPr lang="en-US" altLang="zh-CN" dirty="0" smtClean="0"/>
          </a:p>
        </p:txBody>
      </p:sp>
      <p:sp>
        <p:nvSpPr>
          <p:cNvPr id="5" name="文本框 4"/>
          <p:cNvSpPr txBox="1"/>
          <p:nvPr/>
        </p:nvSpPr>
        <p:spPr>
          <a:xfrm>
            <a:off x="838200" y="474710"/>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pic>
        <p:nvPicPr>
          <p:cNvPr id="6" name="图片 5"/>
          <p:cNvPicPr>
            <a:picLocks noChangeAspect="1"/>
          </p:cNvPicPr>
          <p:nvPr/>
        </p:nvPicPr>
        <p:blipFill>
          <a:blip r:embed="rId2"/>
          <a:stretch>
            <a:fillRect/>
          </a:stretch>
        </p:blipFill>
        <p:spPr>
          <a:xfrm>
            <a:off x="4527945" y="3840946"/>
            <a:ext cx="1572510" cy="501318"/>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1345" y="3196590"/>
            <a:ext cx="3482340" cy="244602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400" dirty="0" smtClean="0">
                <a:latin typeface="方正清刻本悦宋简体" panose="02000000000000000000" pitchFamily="2" charset="-122"/>
                <a:ea typeface="方正清刻本悦宋简体" panose="02000000000000000000" pitchFamily="2" charset="-122"/>
              </a:rPr>
              <a:t>（</a:t>
            </a:r>
            <a:r>
              <a:rPr lang="zh-CN" altLang="en-US" sz="2400" dirty="0">
                <a:latin typeface="方正清刻本悦宋简体" panose="02000000000000000000" pitchFamily="2" charset="-122"/>
                <a:ea typeface="方正清刻本悦宋简体" panose="02000000000000000000" pitchFamily="2" charset="-122"/>
              </a:rPr>
              <a:t>二）半殖民地半封建社会的</a:t>
            </a:r>
            <a:r>
              <a:rPr lang="zh-CN" altLang="en-US" sz="2400" dirty="0" smtClean="0">
                <a:latin typeface="方正清刻本悦宋简体" panose="02000000000000000000" pitchFamily="2" charset="-122"/>
                <a:ea typeface="方正清刻本悦宋简体" panose="02000000000000000000" pitchFamily="2" charset="-122"/>
              </a:rPr>
              <a:t>特点</a:t>
            </a:r>
            <a:r>
              <a:rPr lang="en-US" altLang="zh-CN" sz="2400" dirty="0">
                <a:solidFill>
                  <a:srgbClr val="C00000"/>
                </a:solidFill>
                <a:latin typeface="方正清刻本悦宋简体" panose="02000000000000000000" pitchFamily="2" charset="-122"/>
                <a:ea typeface="方正清刻本悦宋简体" panose="02000000000000000000" pitchFamily="2" charset="-122"/>
              </a:rPr>
              <a:t> </a:t>
            </a:r>
            <a:r>
              <a:rPr lang="zh-CN" altLang="en-US" dirty="0" smtClean="0">
                <a:solidFill>
                  <a:srgbClr val="C00000"/>
                </a:solidFill>
              </a:rPr>
              <a:t>★★</a:t>
            </a:r>
            <a:endParaRPr lang="zh-CN" altLang="en-US" dirty="0" smtClean="0">
              <a:solidFill>
                <a:srgbClr val="C00000"/>
              </a:solidFill>
              <a:latin typeface="方正清刻本悦宋简体" panose="02000000000000000000" pitchFamily="2" charset="-122"/>
              <a:ea typeface="方正清刻本悦宋简体" panose="02000000000000000000" pitchFamily="2" charset="-122"/>
            </a:endParaRPr>
          </a:p>
          <a:p>
            <a:pPr algn="ctr"/>
            <a:endParaRPr lang="zh-CN" altLang="en-US" sz="3600" dirty="0" smtClean="0"/>
          </a:p>
          <a:p>
            <a:pPr algn="ctr"/>
            <a:endParaRPr lang="zh-CN" altLang="en-US" sz="3600" dirty="0"/>
          </a:p>
          <a:p>
            <a:pPr algn="ctr"/>
            <a:r>
              <a:rPr lang="zh-CN" altLang="en-US" sz="3600" dirty="0" smtClean="0"/>
              <a:t>半殖民半封建社会有哪些特征？</a:t>
            </a:r>
            <a:endParaRPr lang="zh-CN" altLang="en-US" sz="3600" dirty="0"/>
          </a:p>
        </p:txBody>
      </p:sp>
      <p:sp>
        <p:nvSpPr>
          <p:cNvPr id="6" name="文本框 5"/>
          <p:cNvSpPr txBox="1"/>
          <p:nvPr/>
        </p:nvSpPr>
        <p:spPr>
          <a:xfrm>
            <a:off x="838200" y="490140"/>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pic>
        <p:nvPicPr>
          <p:cNvPr id="7" name="图片 6"/>
          <p:cNvPicPr>
            <a:picLocks noChangeAspect="1"/>
          </p:cNvPicPr>
          <p:nvPr/>
        </p:nvPicPr>
        <p:blipFill>
          <a:blip r:embed="rId3"/>
          <a:stretch>
            <a:fillRect/>
          </a:stretch>
        </p:blipFill>
        <p:spPr>
          <a:xfrm>
            <a:off x="6303907" y="1354447"/>
            <a:ext cx="1453026" cy="439101"/>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400" dirty="0" smtClean="0">
                <a:latin typeface="方正清刻本悦宋简体" panose="02000000000000000000" pitchFamily="2" charset="-122"/>
                <a:ea typeface="方正清刻本悦宋简体" panose="02000000000000000000" pitchFamily="2" charset="-122"/>
              </a:rPr>
              <a:t>（</a:t>
            </a:r>
            <a:r>
              <a:rPr lang="zh-CN" altLang="en-US" sz="2400" dirty="0">
                <a:latin typeface="方正清刻本悦宋简体" panose="02000000000000000000" pitchFamily="2" charset="-122"/>
                <a:ea typeface="方正清刻本悦宋简体" panose="02000000000000000000" pitchFamily="2" charset="-122"/>
              </a:rPr>
              <a:t>二）半殖民地半封建社会的</a:t>
            </a:r>
            <a:r>
              <a:rPr lang="zh-CN" altLang="en-US" sz="2400" dirty="0" smtClean="0">
                <a:latin typeface="方正清刻本悦宋简体" panose="02000000000000000000" pitchFamily="2" charset="-122"/>
                <a:ea typeface="方正清刻本悦宋简体" panose="02000000000000000000" pitchFamily="2" charset="-122"/>
              </a:rPr>
              <a:t>特点</a:t>
            </a:r>
            <a:r>
              <a:rPr lang="en-US" altLang="zh-CN" sz="2400" dirty="0">
                <a:solidFill>
                  <a:srgbClr val="C00000"/>
                </a:solidFill>
                <a:latin typeface="方正清刻本悦宋简体" panose="02000000000000000000" pitchFamily="2" charset="-122"/>
                <a:ea typeface="方正清刻本悦宋简体" panose="02000000000000000000" pitchFamily="2" charset="-122"/>
              </a:rPr>
              <a:t> </a:t>
            </a:r>
            <a:r>
              <a:rPr lang="zh-CN" altLang="en-US" dirty="0" smtClean="0">
                <a:solidFill>
                  <a:srgbClr val="C00000"/>
                </a:solidFill>
              </a:rPr>
              <a:t>★★</a:t>
            </a:r>
            <a:endParaRPr lang="zh-CN" altLang="en-US" dirty="0" smtClean="0">
              <a:solidFill>
                <a:srgbClr val="C00000"/>
              </a:solidFill>
              <a:latin typeface="方正清刻本悦宋简体" panose="02000000000000000000" pitchFamily="2" charset="-122"/>
              <a:ea typeface="方正清刻本悦宋简体" panose="02000000000000000000" pitchFamily="2" charset="-122"/>
            </a:endParaRPr>
          </a:p>
          <a:p>
            <a:endParaRPr lang="zh-CN" altLang="en-US" dirty="0"/>
          </a:p>
        </p:txBody>
      </p:sp>
      <p:sp>
        <p:nvSpPr>
          <p:cNvPr id="6" name="文本框 5"/>
          <p:cNvSpPr txBox="1"/>
          <p:nvPr/>
        </p:nvSpPr>
        <p:spPr>
          <a:xfrm>
            <a:off x="838200" y="490140"/>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sp>
        <p:nvSpPr>
          <p:cNvPr id="2" name="文本框 1"/>
          <p:cNvSpPr txBox="1"/>
          <p:nvPr/>
        </p:nvSpPr>
        <p:spPr>
          <a:xfrm>
            <a:off x="591683" y="2017827"/>
            <a:ext cx="11465479" cy="1015663"/>
          </a:xfrm>
          <a:prstGeom prst="rect">
            <a:avLst/>
          </a:prstGeom>
          <a:noFill/>
        </p:spPr>
        <p:txBody>
          <a:bodyPr wrap="square" rtlCol="0">
            <a:spAutoFit/>
          </a:bodyPr>
          <a:lstStyle/>
          <a:p>
            <a:r>
              <a:rPr kumimoji="1" lang="zh-CN" altLang="en-US" sz="2000" b="1" dirty="0" smtClean="0">
                <a:solidFill>
                  <a:srgbClr val="C23C0D"/>
                </a:solidFill>
              </a:rPr>
              <a:t>资帝支配</a:t>
            </a:r>
            <a:r>
              <a:rPr kumimoji="1" lang="zh-CN" altLang="en-US" sz="2000" dirty="0" smtClean="0"/>
              <a:t>：资本</a:t>
            </a:r>
            <a:r>
              <a:rPr kumimoji="1" lang="zh-CN" altLang="zh-CN" sz="2000" dirty="0" smtClean="0"/>
              <a:t>—</a:t>
            </a:r>
            <a:r>
              <a:rPr kumimoji="1" lang="zh-CN" altLang="en-US" sz="2000" dirty="0" smtClean="0"/>
              <a:t>帝国主义不但逐步操纵了中国的财政和经济命脉，而且逐步控制了中国的政治，</a:t>
            </a:r>
            <a:endParaRPr kumimoji="1" lang="en-US" altLang="zh-CN" sz="2000" dirty="0" smtClean="0"/>
          </a:p>
          <a:p>
            <a:r>
              <a:rPr kumimoji="1" lang="zh-CN" altLang="en-US" sz="2000" dirty="0" smtClean="0"/>
              <a:t>日益成为</a:t>
            </a:r>
            <a:r>
              <a:rPr kumimoji="1" lang="zh-CN" altLang="en-US" sz="2000" u="sng" dirty="0" smtClean="0">
                <a:solidFill>
                  <a:srgbClr val="C23C0D"/>
                </a:solidFill>
              </a:rPr>
              <a:t>支配</a:t>
            </a:r>
            <a:r>
              <a:rPr kumimoji="1" lang="zh-CN" altLang="en-US" sz="2000" dirty="0" smtClean="0"/>
              <a:t>中国的决定性力量                                                                               </a:t>
            </a:r>
            <a:endParaRPr kumimoji="1" lang="en-US" altLang="zh-CN" sz="2000" dirty="0" smtClean="0"/>
          </a:p>
          <a:p>
            <a:endParaRPr kumimoji="1" lang="en-US" altLang="zh-CN" sz="2000" dirty="0" smtClean="0"/>
          </a:p>
        </p:txBody>
      </p:sp>
      <p:pic>
        <p:nvPicPr>
          <p:cNvPr id="7" name="图片 6"/>
          <p:cNvPicPr>
            <a:picLocks noChangeAspect="1"/>
          </p:cNvPicPr>
          <p:nvPr/>
        </p:nvPicPr>
        <p:blipFill>
          <a:blip r:embed="rId3"/>
          <a:stretch>
            <a:fillRect/>
          </a:stretch>
        </p:blipFill>
        <p:spPr>
          <a:xfrm>
            <a:off x="6324422" y="1366357"/>
            <a:ext cx="1453026" cy="439101"/>
          </a:xfrm>
          <a:prstGeom prst="rect">
            <a:avLst/>
          </a:prstGeom>
        </p:spPr>
      </p:pic>
    </p:spTree>
    <p:extLst>
      <p:ext uri="{BB962C8B-B14F-4D97-AF65-F5344CB8AC3E}">
        <p14:creationId xmlns:p14="http://schemas.microsoft.com/office/powerpoint/2010/main" val="225827414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400" dirty="0" smtClean="0">
                <a:latin typeface="方正清刻本悦宋简体" panose="02000000000000000000" pitchFamily="2" charset="-122"/>
                <a:ea typeface="方正清刻本悦宋简体" panose="02000000000000000000" pitchFamily="2" charset="-122"/>
              </a:rPr>
              <a:t>（</a:t>
            </a:r>
            <a:r>
              <a:rPr lang="zh-CN" altLang="en-US" sz="2400" dirty="0">
                <a:latin typeface="方正清刻本悦宋简体" panose="02000000000000000000" pitchFamily="2" charset="-122"/>
                <a:ea typeface="方正清刻本悦宋简体" panose="02000000000000000000" pitchFamily="2" charset="-122"/>
              </a:rPr>
              <a:t>二）半殖民地半封建社会的</a:t>
            </a:r>
            <a:r>
              <a:rPr lang="zh-CN" altLang="en-US" sz="2400" dirty="0" smtClean="0">
                <a:latin typeface="方正清刻本悦宋简体" panose="02000000000000000000" pitchFamily="2" charset="-122"/>
                <a:ea typeface="方正清刻本悦宋简体" panose="02000000000000000000" pitchFamily="2" charset="-122"/>
              </a:rPr>
              <a:t>特点</a:t>
            </a:r>
            <a:r>
              <a:rPr lang="en-US" altLang="zh-CN" sz="2400" dirty="0">
                <a:solidFill>
                  <a:srgbClr val="C00000"/>
                </a:solidFill>
                <a:latin typeface="方正清刻本悦宋简体" panose="02000000000000000000" pitchFamily="2" charset="-122"/>
                <a:ea typeface="方正清刻本悦宋简体" panose="02000000000000000000" pitchFamily="2" charset="-122"/>
              </a:rPr>
              <a:t> </a:t>
            </a:r>
            <a:r>
              <a:rPr lang="zh-CN" altLang="en-US" dirty="0" smtClean="0">
                <a:solidFill>
                  <a:srgbClr val="C00000"/>
                </a:solidFill>
              </a:rPr>
              <a:t>★★</a:t>
            </a:r>
            <a:endParaRPr lang="zh-CN" altLang="en-US" dirty="0" smtClean="0">
              <a:solidFill>
                <a:srgbClr val="C00000"/>
              </a:solidFill>
              <a:latin typeface="方正清刻本悦宋简体" panose="02000000000000000000" pitchFamily="2" charset="-122"/>
              <a:ea typeface="方正清刻本悦宋简体" panose="02000000000000000000" pitchFamily="2" charset="-122"/>
            </a:endParaRPr>
          </a:p>
          <a:p>
            <a:endParaRPr lang="zh-CN" altLang="en-US" dirty="0"/>
          </a:p>
        </p:txBody>
      </p:sp>
      <p:sp>
        <p:nvSpPr>
          <p:cNvPr id="6" name="文本框 5"/>
          <p:cNvSpPr txBox="1"/>
          <p:nvPr/>
        </p:nvSpPr>
        <p:spPr>
          <a:xfrm>
            <a:off x="838200" y="490140"/>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sp>
        <p:nvSpPr>
          <p:cNvPr id="2" name="文本框 1"/>
          <p:cNvSpPr txBox="1"/>
          <p:nvPr/>
        </p:nvSpPr>
        <p:spPr>
          <a:xfrm>
            <a:off x="591683" y="2017827"/>
            <a:ext cx="11465479" cy="1631216"/>
          </a:xfrm>
          <a:prstGeom prst="rect">
            <a:avLst/>
          </a:prstGeom>
          <a:noFill/>
        </p:spPr>
        <p:txBody>
          <a:bodyPr wrap="square" rtlCol="0">
            <a:spAutoFit/>
          </a:bodyPr>
          <a:lstStyle/>
          <a:p>
            <a:r>
              <a:rPr kumimoji="1" lang="zh-CN" altLang="en-US" sz="2000" b="1" dirty="0" smtClean="0">
                <a:solidFill>
                  <a:srgbClr val="C23C0D"/>
                </a:solidFill>
              </a:rPr>
              <a:t>资帝支配</a:t>
            </a:r>
            <a:r>
              <a:rPr kumimoji="1" lang="zh-CN" altLang="en-US" sz="2000" dirty="0" smtClean="0"/>
              <a:t>：资本</a:t>
            </a:r>
            <a:r>
              <a:rPr kumimoji="1" lang="zh-CN" altLang="zh-CN" sz="2000" dirty="0" smtClean="0"/>
              <a:t>—</a:t>
            </a:r>
            <a:r>
              <a:rPr kumimoji="1" lang="zh-CN" altLang="en-US" sz="2000" dirty="0" smtClean="0"/>
              <a:t>帝国主义不但逐步操纵了中国的财政和经济命脉，而且逐步控制了中国的政治，</a:t>
            </a:r>
            <a:endParaRPr kumimoji="1" lang="en-US" altLang="zh-CN" sz="2000" dirty="0" smtClean="0"/>
          </a:p>
          <a:p>
            <a:r>
              <a:rPr kumimoji="1" lang="zh-CN" altLang="en-US" sz="2000" dirty="0" smtClean="0"/>
              <a:t>日益成为</a:t>
            </a:r>
            <a:r>
              <a:rPr kumimoji="1" lang="zh-CN" altLang="en-US" sz="2000" u="sng" dirty="0" smtClean="0">
                <a:solidFill>
                  <a:srgbClr val="C23C0D"/>
                </a:solidFill>
              </a:rPr>
              <a:t>支配</a:t>
            </a:r>
            <a:r>
              <a:rPr kumimoji="1" lang="zh-CN" altLang="en-US" sz="2000" dirty="0" smtClean="0"/>
              <a:t>中国的决定性力量                                                                               </a:t>
            </a:r>
            <a:endParaRPr kumimoji="1" lang="en-US" altLang="zh-CN" sz="2000" dirty="0" smtClean="0"/>
          </a:p>
          <a:p>
            <a:endParaRPr kumimoji="1" lang="en-US" altLang="zh-CN" sz="2000" dirty="0" smtClean="0"/>
          </a:p>
          <a:p>
            <a:r>
              <a:rPr kumimoji="1" lang="zh-CN" altLang="en-US" sz="2000" b="1" dirty="0" smtClean="0">
                <a:solidFill>
                  <a:srgbClr val="C23C0D"/>
                </a:solidFill>
              </a:rPr>
              <a:t>帝封勾结</a:t>
            </a:r>
            <a:r>
              <a:rPr kumimoji="1" lang="zh-CN" altLang="en-US" sz="2000" dirty="0" smtClean="0"/>
              <a:t>：中国的封建势力同外国侵略势力相</a:t>
            </a:r>
            <a:r>
              <a:rPr kumimoji="1" lang="zh-CN" altLang="en-US" sz="2000" u="sng" dirty="0" smtClean="0">
                <a:solidFill>
                  <a:srgbClr val="C23C0D"/>
                </a:solidFill>
              </a:rPr>
              <a:t>勾结</a:t>
            </a:r>
            <a:r>
              <a:rPr kumimoji="1" lang="zh-CN" altLang="en-US" sz="2000" dirty="0" smtClean="0"/>
              <a:t>成为奴役中国人民的社会基础和统治支柱</a:t>
            </a:r>
            <a:endParaRPr kumimoji="1" lang="en-US" altLang="zh-CN" sz="2000" dirty="0" smtClean="0"/>
          </a:p>
          <a:p>
            <a:endParaRPr kumimoji="1" lang="en-US" altLang="zh-CN" sz="2000" dirty="0" smtClean="0"/>
          </a:p>
        </p:txBody>
      </p:sp>
      <p:pic>
        <p:nvPicPr>
          <p:cNvPr id="7" name="图片 6"/>
          <p:cNvPicPr>
            <a:picLocks noChangeAspect="1"/>
          </p:cNvPicPr>
          <p:nvPr/>
        </p:nvPicPr>
        <p:blipFill>
          <a:blip r:embed="rId3"/>
          <a:stretch>
            <a:fillRect/>
          </a:stretch>
        </p:blipFill>
        <p:spPr>
          <a:xfrm>
            <a:off x="6324422" y="1366357"/>
            <a:ext cx="1453026" cy="439101"/>
          </a:xfrm>
          <a:prstGeom prst="rect">
            <a:avLst/>
          </a:prstGeom>
        </p:spPr>
      </p:pic>
    </p:spTree>
    <p:extLst>
      <p:ext uri="{BB962C8B-B14F-4D97-AF65-F5344CB8AC3E}">
        <p14:creationId xmlns:p14="http://schemas.microsoft.com/office/powerpoint/2010/main" val="40152695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400" dirty="0" smtClean="0">
                <a:latin typeface="方正清刻本悦宋简体" panose="02000000000000000000" pitchFamily="2" charset="-122"/>
                <a:ea typeface="方正清刻本悦宋简体" panose="02000000000000000000" pitchFamily="2" charset="-122"/>
              </a:rPr>
              <a:t>（</a:t>
            </a:r>
            <a:r>
              <a:rPr lang="zh-CN" altLang="en-US" sz="2400" dirty="0">
                <a:latin typeface="方正清刻本悦宋简体" panose="02000000000000000000" pitchFamily="2" charset="-122"/>
                <a:ea typeface="方正清刻本悦宋简体" panose="02000000000000000000" pitchFamily="2" charset="-122"/>
              </a:rPr>
              <a:t>二）半殖民地半封建社会的</a:t>
            </a:r>
            <a:r>
              <a:rPr lang="zh-CN" altLang="en-US" sz="2400" dirty="0" smtClean="0">
                <a:latin typeface="方正清刻本悦宋简体" panose="02000000000000000000" pitchFamily="2" charset="-122"/>
                <a:ea typeface="方正清刻本悦宋简体" panose="02000000000000000000" pitchFamily="2" charset="-122"/>
              </a:rPr>
              <a:t>特点</a:t>
            </a:r>
            <a:r>
              <a:rPr lang="en-US" altLang="zh-CN" sz="2400" dirty="0">
                <a:solidFill>
                  <a:srgbClr val="C00000"/>
                </a:solidFill>
                <a:latin typeface="方正清刻本悦宋简体" panose="02000000000000000000" pitchFamily="2" charset="-122"/>
                <a:ea typeface="方正清刻本悦宋简体" panose="02000000000000000000" pitchFamily="2" charset="-122"/>
              </a:rPr>
              <a:t> </a:t>
            </a:r>
            <a:r>
              <a:rPr lang="zh-CN" altLang="en-US" dirty="0" smtClean="0">
                <a:solidFill>
                  <a:srgbClr val="C00000"/>
                </a:solidFill>
              </a:rPr>
              <a:t>★★</a:t>
            </a:r>
            <a:endParaRPr lang="zh-CN" altLang="en-US" dirty="0" smtClean="0">
              <a:solidFill>
                <a:srgbClr val="C00000"/>
              </a:solidFill>
              <a:latin typeface="方正清刻本悦宋简体" panose="02000000000000000000" pitchFamily="2" charset="-122"/>
              <a:ea typeface="方正清刻本悦宋简体" panose="02000000000000000000" pitchFamily="2" charset="-122"/>
            </a:endParaRPr>
          </a:p>
          <a:p>
            <a:endParaRPr lang="zh-CN" altLang="en-US" dirty="0"/>
          </a:p>
        </p:txBody>
      </p:sp>
      <p:sp>
        <p:nvSpPr>
          <p:cNvPr id="6" name="文本框 5"/>
          <p:cNvSpPr txBox="1"/>
          <p:nvPr/>
        </p:nvSpPr>
        <p:spPr>
          <a:xfrm>
            <a:off x="838200" y="490140"/>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sp>
        <p:nvSpPr>
          <p:cNvPr id="2" name="文本框 1"/>
          <p:cNvSpPr txBox="1"/>
          <p:nvPr/>
        </p:nvSpPr>
        <p:spPr>
          <a:xfrm>
            <a:off x="591683" y="2017827"/>
            <a:ext cx="11465479" cy="2554545"/>
          </a:xfrm>
          <a:prstGeom prst="rect">
            <a:avLst/>
          </a:prstGeom>
          <a:noFill/>
        </p:spPr>
        <p:txBody>
          <a:bodyPr wrap="square" rtlCol="0">
            <a:spAutoFit/>
          </a:bodyPr>
          <a:lstStyle/>
          <a:p>
            <a:r>
              <a:rPr kumimoji="1" lang="zh-CN" altLang="en-US" sz="2000" b="1" dirty="0" smtClean="0">
                <a:solidFill>
                  <a:srgbClr val="C23C0D"/>
                </a:solidFill>
              </a:rPr>
              <a:t>资帝支配</a:t>
            </a:r>
            <a:r>
              <a:rPr kumimoji="1" lang="zh-CN" altLang="en-US" sz="2000" dirty="0" smtClean="0"/>
              <a:t>：资本</a:t>
            </a:r>
            <a:r>
              <a:rPr kumimoji="1" lang="zh-CN" altLang="zh-CN" sz="2000" dirty="0" smtClean="0"/>
              <a:t>—</a:t>
            </a:r>
            <a:r>
              <a:rPr kumimoji="1" lang="zh-CN" altLang="en-US" sz="2000" dirty="0" smtClean="0"/>
              <a:t>帝国主义不但逐步操纵了中国的财政和经济命脉，而且逐步控制了中国的政治，</a:t>
            </a:r>
            <a:endParaRPr kumimoji="1" lang="en-US" altLang="zh-CN" sz="2000" dirty="0" smtClean="0"/>
          </a:p>
          <a:p>
            <a:r>
              <a:rPr kumimoji="1" lang="zh-CN" altLang="en-US" sz="2000" dirty="0" smtClean="0"/>
              <a:t>日益成为</a:t>
            </a:r>
            <a:r>
              <a:rPr kumimoji="1" lang="zh-CN" altLang="en-US" sz="2000" u="sng" dirty="0" smtClean="0">
                <a:solidFill>
                  <a:srgbClr val="C23C0D"/>
                </a:solidFill>
              </a:rPr>
              <a:t>支配</a:t>
            </a:r>
            <a:r>
              <a:rPr kumimoji="1" lang="zh-CN" altLang="en-US" sz="2000" dirty="0" smtClean="0"/>
              <a:t>中国的决定性力量                                                                               </a:t>
            </a:r>
            <a:endParaRPr kumimoji="1" lang="en-US" altLang="zh-CN" sz="2000" dirty="0" smtClean="0"/>
          </a:p>
          <a:p>
            <a:endParaRPr kumimoji="1" lang="en-US" altLang="zh-CN" sz="2000" dirty="0" smtClean="0"/>
          </a:p>
          <a:p>
            <a:r>
              <a:rPr kumimoji="1" lang="zh-CN" altLang="en-US" sz="2000" b="1" dirty="0" smtClean="0">
                <a:solidFill>
                  <a:srgbClr val="C23C0D"/>
                </a:solidFill>
              </a:rPr>
              <a:t>帝封勾结</a:t>
            </a:r>
            <a:r>
              <a:rPr kumimoji="1" lang="zh-CN" altLang="en-US" sz="2000" dirty="0" smtClean="0"/>
              <a:t>：中国的封建势力同外国侵略势力相</a:t>
            </a:r>
            <a:r>
              <a:rPr kumimoji="1" lang="zh-CN" altLang="en-US" sz="2000" u="sng" dirty="0" smtClean="0">
                <a:solidFill>
                  <a:srgbClr val="C23C0D"/>
                </a:solidFill>
              </a:rPr>
              <a:t>勾结</a:t>
            </a:r>
            <a:r>
              <a:rPr kumimoji="1" lang="zh-CN" altLang="en-US" sz="2000" dirty="0" smtClean="0"/>
              <a:t>成为奴役中国人民的社会基础和统治支柱</a:t>
            </a:r>
            <a:endParaRPr kumimoji="1" lang="en-US" altLang="zh-CN" sz="2000" dirty="0" smtClean="0"/>
          </a:p>
          <a:p>
            <a:endParaRPr kumimoji="1" lang="en-US" altLang="zh-CN" sz="2000" dirty="0" smtClean="0"/>
          </a:p>
          <a:p>
            <a:r>
              <a:rPr kumimoji="1" lang="zh-CN" altLang="en-US" sz="2000" b="1" dirty="0" smtClean="0">
                <a:solidFill>
                  <a:srgbClr val="C23C0D"/>
                </a:solidFill>
              </a:rPr>
              <a:t>经济破坏</a:t>
            </a:r>
            <a:r>
              <a:rPr kumimoji="1" lang="zh-CN" altLang="en-US" sz="2000" dirty="0" smtClean="0"/>
              <a:t>：自然经济的基础虽然遭到</a:t>
            </a:r>
            <a:r>
              <a:rPr kumimoji="1" lang="zh-CN" altLang="en-US" sz="2000" u="sng" dirty="0" smtClean="0">
                <a:solidFill>
                  <a:srgbClr val="C23C0D"/>
                </a:solidFill>
              </a:rPr>
              <a:t>破坏</a:t>
            </a:r>
            <a:r>
              <a:rPr kumimoji="1" lang="zh-CN" altLang="en-US" sz="2000" dirty="0" smtClean="0"/>
              <a:t>，但是封建剥削制度的根基即封建地主的土地所有制依</a:t>
            </a:r>
            <a:endParaRPr kumimoji="1" lang="en-US" altLang="zh-CN" sz="2000" dirty="0" smtClean="0"/>
          </a:p>
          <a:p>
            <a:r>
              <a:rPr kumimoji="1" lang="zh-CN" altLang="en-US" sz="2000" dirty="0" smtClean="0"/>
              <a:t>然在广大地区内保持着                                                                                              </a:t>
            </a:r>
            <a:endParaRPr kumimoji="1" lang="en-US" altLang="zh-CN" sz="2000" dirty="0" smtClean="0"/>
          </a:p>
          <a:p>
            <a:endParaRPr kumimoji="1" lang="en-US" altLang="zh-CN" sz="2000" dirty="0" smtClean="0"/>
          </a:p>
        </p:txBody>
      </p:sp>
      <p:pic>
        <p:nvPicPr>
          <p:cNvPr id="7" name="图片 6"/>
          <p:cNvPicPr>
            <a:picLocks noChangeAspect="1"/>
          </p:cNvPicPr>
          <p:nvPr/>
        </p:nvPicPr>
        <p:blipFill>
          <a:blip r:embed="rId3"/>
          <a:stretch>
            <a:fillRect/>
          </a:stretch>
        </p:blipFill>
        <p:spPr>
          <a:xfrm>
            <a:off x="6324422" y="1366357"/>
            <a:ext cx="1453026" cy="439101"/>
          </a:xfrm>
          <a:prstGeom prst="rect">
            <a:avLst/>
          </a:prstGeom>
        </p:spPr>
      </p:pic>
    </p:spTree>
    <p:extLst>
      <p:ext uri="{BB962C8B-B14F-4D97-AF65-F5344CB8AC3E}">
        <p14:creationId xmlns:p14="http://schemas.microsoft.com/office/powerpoint/2010/main" val="18713658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400" dirty="0" smtClean="0">
                <a:latin typeface="方正清刻本悦宋简体" panose="02000000000000000000" pitchFamily="2" charset="-122"/>
                <a:ea typeface="方正清刻本悦宋简体" panose="02000000000000000000" pitchFamily="2" charset="-122"/>
              </a:rPr>
              <a:t>（</a:t>
            </a:r>
            <a:r>
              <a:rPr lang="zh-CN" altLang="en-US" sz="2400" dirty="0">
                <a:latin typeface="方正清刻本悦宋简体" panose="02000000000000000000" pitchFamily="2" charset="-122"/>
                <a:ea typeface="方正清刻本悦宋简体" panose="02000000000000000000" pitchFamily="2" charset="-122"/>
              </a:rPr>
              <a:t>二）半殖民地半封建社会的</a:t>
            </a:r>
            <a:r>
              <a:rPr lang="zh-CN" altLang="en-US" sz="2400" dirty="0" smtClean="0">
                <a:latin typeface="方正清刻本悦宋简体" panose="02000000000000000000" pitchFamily="2" charset="-122"/>
                <a:ea typeface="方正清刻本悦宋简体" panose="02000000000000000000" pitchFamily="2" charset="-122"/>
              </a:rPr>
              <a:t>特点</a:t>
            </a:r>
            <a:r>
              <a:rPr lang="en-US" altLang="zh-CN" sz="2400" dirty="0">
                <a:solidFill>
                  <a:srgbClr val="C00000"/>
                </a:solidFill>
                <a:latin typeface="方正清刻本悦宋简体" panose="02000000000000000000" pitchFamily="2" charset="-122"/>
                <a:ea typeface="方正清刻本悦宋简体" panose="02000000000000000000" pitchFamily="2" charset="-122"/>
              </a:rPr>
              <a:t> </a:t>
            </a:r>
            <a:r>
              <a:rPr lang="zh-CN" altLang="en-US" dirty="0" smtClean="0">
                <a:solidFill>
                  <a:srgbClr val="C00000"/>
                </a:solidFill>
              </a:rPr>
              <a:t>★★</a:t>
            </a:r>
            <a:endParaRPr lang="zh-CN" altLang="en-US" dirty="0" smtClean="0">
              <a:solidFill>
                <a:srgbClr val="C00000"/>
              </a:solidFill>
              <a:latin typeface="方正清刻本悦宋简体" panose="02000000000000000000" pitchFamily="2" charset="-122"/>
              <a:ea typeface="方正清刻本悦宋简体" panose="02000000000000000000" pitchFamily="2" charset="-122"/>
            </a:endParaRPr>
          </a:p>
          <a:p>
            <a:endParaRPr lang="zh-CN" altLang="en-US" dirty="0"/>
          </a:p>
        </p:txBody>
      </p:sp>
      <p:sp>
        <p:nvSpPr>
          <p:cNvPr id="6" name="文本框 5"/>
          <p:cNvSpPr txBox="1"/>
          <p:nvPr/>
        </p:nvSpPr>
        <p:spPr>
          <a:xfrm>
            <a:off x="838200" y="490140"/>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sp>
        <p:nvSpPr>
          <p:cNvPr id="2" name="文本框 1"/>
          <p:cNvSpPr txBox="1"/>
          <p:nvPr/>
        </p:nvSpPr>
        <p:spPr>
          <a:xfrm>
            <a:off x="591683" y="2017827"/>
            <a:ext cx="11465479" cy="3170099"/>
          </a:xfrm>
          <a:prstGeom prst="rect">
            <a:avLst/>
          </a:prstGeom>
          <a:noFill/>
        </p:spPr>
        <p:txBody>
          <a:bodyPr wrap="square" rtlCol="0">
            <a:spAutoFit/>
          </a:bodyPr>
          <a:lstStyle/>
          <a:p>
            <a:r>
              <a:rPr kumimoji="1" lang="zh-CN" altLang="en-US" sz="2000" b="1" dirty="0" smtClean="0">
                <a:solidFill>
                  <a:srgbClr val="C23C0D"/>
                </a:solidFill>
              </a:rPr>
              <a:t>资帝支配</a:t>
            </a:r>
            <a:r>
              <a:rPr kumimoji="1" lang="zh-CN" altLang="en-US" sz="2000" dirty="0" smtClean="0"/>
              <a:t>：资本</a:t>
            </a:r>
            <a:r>
              <a:rPr kumimoji="1" lang="zh-CN" altLang="zh-CN" sz="2000" dirty="0" smtClean="0"/>
              <a:t>—</a:t>
            </a:r>
            <a:r>
              <a:rPr kumimoji="1" lang="zh-CN" altLang="en-US" sz="2000" dirty="0" smtClean="0"/>
              <a:t>帝国主义不但逐步操纵了中国的财政和经济命脉，而且逐步控制了中国的政治，</a:t>
            </a:r>
            <a:endParaRPr kumimoji="1" lang="en-US" altLang="zh-CN" sz="2000" dirty="0" smtClean="0"/>
          </a:p>
          <a:p>
            <a:r>
              <a:rPr kumimoji="1" lang="zh-CN" altLang="en-US" sz="2000" dirty="0" smtClean="0"/>
              <a:t>日益成为</a:t>
            </a:r>
            <a:r>
              <a:rPr kumimoji="1" lang="zh-CN" altLang="en-US" sz="2000" u="sng" dirty="0" smtClean="0">
                <a:solidFill>
                  <a:srgbClr val="C23C0D"/>
                </a:solidFill>
              </a:rPr>
              <a:t>支配</a:t>
            </a:r>
            <a:r>
              <a:rPr kumimoji="1" lang="zh-CN" altLang="en-US" sz="2000" dirty="0" smtClean="0"/>
              <a:t>中国的决定性力量                                                                               </a:t>
            </a:r>
            <a:endParaRPr kumimoji="1" lang="en-US" altLang="zh-CN" sz="2000" dirty="0" smtClean="0"/>
          </a:p>
          <a:p>
            <a:endParaRPr kumimoji="1" lang="en-US" altLang="zh-CN" sz="2000" dirty="0" smtClean="0"/>
          </a:p>
          <a:p>
            <a:r>
              <a:rPr kumimoji="1" lang="zh-CN" altLang="en-US" sz="2000" b="1" dirty="0" smtClean="0">
                <a:solidFill>
                  <a:srgbClr val="C23C0D"/>
                </a:solidFill>
              </a:rPr>
              <a:t>帝封勾结</a:t>
            </a:r>
            <a:r>
              <a:rPr kumimoji="1" lang="zh-CN" altLang="en-US" sz="2000" dirty="0" smtClean="0"/>
              <a:t>：中国的封建势力同外国侵略势力相</a:t>
            </a:r>
            <a:r>
              <a:rPr kumimoji="1" lang="zh-CN" altLang="en-US" sz="2000" u="sng" dirty="0" smtClean="0">
                <a:solidFill>
                  <a:srgbClr val="C23C0D"/>
                </a:solidFill>
              </a:rPr>
              <a:t>勾结</a:t>
            </a:r>
            <a:r>
              <a:rPr kumimoji="1" lang="zh-CN" altLang="en-US" sz="2000" dirty="0" smtClean="0"/>
              <a:t>成为奴役中国人民的社会基础和统治支柱</a:t>
            </a:r>
            <a:endParaRPr kumimoji="1" lang="en-US" altLang="zh-CN" sz="2000" dirty="0" smtClean="0"/>
          </a:p>
          <a:p>
            <a:endParaRPr kumimoji="1" lang="en-US" altLang="zh-CN" sz="2000" dirty="0" smtClean="0"/>
          </a:p>
          <a:p>
            <a:r>
              <a:rPr kumimoji="1" lang="zh-CN" altLang="en-US" sz="2000" b="1" dirty="0" smtClean="0">
                <a:solidFill>
                  <a:srgbClr val="C23C0D"/>
                </a:solidFill>
              </a:rPr>
              <a:t>经济破坏</a:t>
            </a:r>
            <a:r>
              <a:rPr kumimoji="1" lang="zh-CN" altLang="en-US" sz="2000" dirty="0" smtClean="0"/>
              <a:t>：自然经济的基础虽然遭到</a:t>
            </a:r>
            <a:r>
              <a:rPr kumimoji="1" lang="zh-CN" altLang="en-US" sz="2000" u="sng" dirty="0" smtClean="0">
                <a:solidFill>
                  <a:srgbClr val="C23C0D"/>
                </a:solidFill>
              </a:rPr>
              <a:t>破坏</a:t>
            </a:r>
            <a:r>
              <a:rPr kumimoji="1" lang="zh-CN" altLang="en-US" sz="2000" dirty="0" smtClean="0"/>
              <a:t>，但是封建剥削制度的根基即封建地主的土地所有制依</a:t>
            </a:r>
            <a:endParaRPr kumimoji="1" lang="en-US" altLang="zh-CN" sz="2000" dirty="0" smtClean="0"/>
          </a:p>
          <a:p>
            <a:r>
              <a:rPr kumimoji="1" lang="zh-CN" altLang="en-US" sz="2000" dirty="0" smtClean="0"/>
              <a:t>然在广大地区内保持着                                                                                              </a:t>
            </a:r>
            <a:endParaRPr kumimoji="1" lang="en-US" altLang="zh-CN" sz="2000" dirty="0" smtClean="0"/>
          </a:p>
          <a:p>
            <a:endParaRPr kumimoji="1" lang="en-US" altLang="zh-CN" sz="2000" dirty="0" smtClean="0"/>
          </a:p>
          <a:p>
            <a:r>
              <a:rPr kumimoji="1" lang="zh-CN" altLang="en-US" sz="2000" b="1" dirty="0" smtClean="0">
                <a:solidFill>
                  <a:srgbClr val="C23C0D"/>
                </a:solidFill>
              </a:rPr>
              <a:t>资本发展</a:t>
            </a:r>
            <a:r>
              <a:rPr kumimoji="1" lang="zh-CN" altLang="en-US" sz="2000" dirty="0" smtClean="0"/>
              <a:t>：中国资本主义有所</a:t>
            </a:r>
            <a:r>
              <a:rPr kumimoji="1" lang="zh-CN" altLang="en-US" sz="2000" u="sng" dirty="0" smtClean="0">
                <a:solidFill>
                  <a:srgbClr val="C23C0D"/>
                </a:solidFill>
              </a:rPr>
              <a:t>发展</a:t>
            </a:r>
            <a:r>
              <a:rPr kumimoji="1" lang="zh-CN" altLang="en-US" sz="2000" dirty="0" smtClean="0"/>
              <a:t>，并在政治、文化生活中起到了一定的作用                         </a:t>
            </a:r>
            <a:endParaRPr kumimoji="1" lang="en-US" altLang="zh-CN" sz="2000" dirty="0" smtClean="0"/>
          </a:p>
          <a:p>
            <a:endParaRPr kumimoji="1" lang="en-US" altLang="zh-CN" sz="2000" dirty="0" smtClean="0"/>
          </a:p>
        </p:txBody>
      </p:sp>
      <p:pic>
        <p:nvPicPr>
          <p:cNvPr id="7" name="图片 6"/>
          <p:cNvPicPr>
            <a:picLocks noChangeAspect="1"/>
          </p:cNvPicPr>
          <p:nvPr/>
        </p:nvPicPr>
        <p:blipFill>
          <a:blip r:embed="rId3"/>
          <a:stretch>
            <a:fillRect/>
          </a:stretch>
        </p:blipFill>
        <p:spPr>
          <a:xfrm>
            <a:off x="6324422" y="1327148"/>
            <a:ext cx="1453026" cy="439101"/>
          </a:xfrm>
          <a:prstGeom prst="rect">
            <a:avLst/>
          </a:prstGeom>
        </p:spPr>
      </p:pic>
    </p:spTree>
    <p:extLst>
      <p:ext uri="{BB962C8B-B14F-4D97-AF65-F5344CB8AC3E}">
        <p14:creationId xmlns:p14="http://schemas.microsoft.com/office/powerpoint/2010/main" val="14520330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1751682"/>
            <a:ext cx="12192000" cy="3327094"/>
          </a:xfrm>
          <a:prstGeom prst="rect">
            <a:avLst/>
          </a:prstGeom>
          <a:solidFill>
            <a:srgbClr val="C23C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smtClean="0"/>
              <a:t>开篇第一话</a:t>
            </a:r>
            <a:endParaRPr lang="zh-CN" altLang="en-US" dirty="0"/>
          </a:p>
        </p:txBody>
      </p:sp>
      <p:sp>
        <p:nvSpPr>
          <p:cNvPr id="3" name="内容占位符 2"/>
          <p:cNvSpPr>
            <a:spLocks noGrp="1"/>
          </p:cNvSpPr>
          <p:nvPr>
            <p:ph idx="1"/>
          </p:nvPr>
        </p:nvSpPr>
        <p:spPr>
          <a:xfrm>
            <a:off x="2885609" y="2059792"/>
            <a:ext cx="5837730" cy="788843"/>
          </a:xfrm>
        </p:spPr>
        <p:txBody>
          <a:bodyPr>
            <a:noAutofit/>
          </a:bodyPr>
          <a:lstStyle/>
          <a:p>
            <a:pPr algn="ctr"/>
            <a:r>
              <a:rPr lang="zh-CN" altLang="en-US" sz="3600" dirty="0" smtClean="0">
                <a:solidFill>
                  <a:schemeClr val="bg1"/>
                </a:solidFill>
                <a:latin typeface="微软雅黑"/>
                <a:ea typeface="微软雅黑"/>
                <a:cs typeface="微软雅黑"/>
              </a:rPr>
              <a:t>背景</a:t>
            </a:r>
            <a:endParaRPr lang="en-US" altLang="zh-CN" sz="3600" dirty="0" smtClean="0">
              <a:solidFill>
                <a:schemeClr val="bg1"/>
              </a:solidFill>
              <a:latin typeface="微软雅黑"/>
              <a:ea typeface="微软雅黑"/>
              <a:cs typeface="微软雅黑"/>
            </a:endParaRPr>
          </a:p>
          <a:p>
            <a:pPr algn="ctr"/>
            <a:r>
              <a:rPr lang="zh-CN" altLang="en-US" sz="3600" dirty="0" smtClean="0">
                <a:solidFill>
                  <a:schemeClr val="bg1"/>
                </a:solidFill>
                <a:latin typeface="微软雅黑"/>
                <a:ea typeface="微软雅黑"/>
                <a:cs typeface="微软雅黑"/>
              </a:rPr>
              <a:t>事件 </a:t>
            </a:r>
            <a:endParaRPr lang="en-US" altLang="zh-CN" sz="3600" dirty="0" smtClean="0">
              <a:solidFill>
                <a:schemeClr val="bg1"/>
              </a:solidFill>
              <a:latin typeface="微软雅黑"/>
              <a:ea typeface="微软雅黑"/>
              <a:cs typeface="微软雅黑"/>
            </a:endParaRPr>
          </a:p>
          <a:p>
            <a:pPr algn="ctr"/>
            <a:r>
              <a:rPr lang="zh-CN" altLang="en-US" sz="3600" dirty="0" smtClean="0">
                <a:solidFill>
                  <a:schemeClr val="bg1"/>
                </a:solidFill>
                <a:latin typeface="微软雅黑"/>
                <a:ea typeface="微软雅黑"/>
                <a:cs typeface="微软雅黑"/>
              </a:rPr>
              <a:t>影响</a:t>
            </a:r>
            <a:endParaRPr lang="zh-CN" altLang="en-US" sz="3600" dirty="0">
              <a:solidFill>
                <a:schemeClr val="bg1"/>
              </a:solidFill>
              <a:latin typeface="微软雅黑"/>
              <a:ea typeface="微软雅黑"/>
              <a:cs typeface="微软雅黑"/>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400" dirty="0" smtClean="0">
                <a:latin typeface="方正清刻本悦宋简体" panose="02000000000000000000" pitchFamily="2" charset="-122"/>
                <a:ea typeface="方正清刻本悦宋简体" panose="02000000000000000000" pitchFamily="2" charset="-122"/>
              </a:rPr>
              <a:t>（</a:t>
            </a:r>
            <a:r>
              <a:rPr lang="zh-CN" altLang="en-US" sz="2400" dirty="0">
                <a:latin typeface="方正清刻本悦宋简体" panose="02000000000000000000" pitchFamily="2" charset="-122"/>
                <a:ea typeface="方正清刻本悦宋简体" panose="02000000000000000000" pitchFamily="2" charset="-122"/>
              </a:rPr>
              <a:t>二）半殖民地半封建社会的</a:t>
            </a:r>
            <a:r>
              <a:rPr lang="zh-CN" altLang="en-US" sz="2400" dirty="0" smtClean="0">
                <a:latin typeface="方正清刻本悦宋简体" panose="02000000000000000000" pitchFamily="2" charset="-122"/>
                <a:ea typeface="方正清刻本悦宋简体" panose="02000000000000000000" pitchFamily="2" charset="-122"/>
              </a:rPr>
              <a:t>特点</a:t>
            </a:r>
            <a:r>
              <a:rPr lang="en-US" altLang="zh-CN" sz="2400" dirty="0">
                <a:solidFill>
                  <a:srgbClr val="C00000"/>
                </a:solidFill>
                <a:latin typeface="方正清刻本悦宋简体" panose="02000000000000000000" pitchFamily="2" charset="-122"/>
                <a:ea typeface="方正清刻本悦宋简体" panose="02000000000000000000" pitchFamily="2" charset="-122"/>
              </a:rPr>
              <a:t> </a:t>
            </a:r>
            <a:r>
              <a:rPr lang="zh-CN" altLang="en-US" dirty="0" smtClean="0">
                <a:solidFill>
                  <a:srgbClr val="C00000"/>
                </a:solidFill>
              </a:rPr>
              <a:t>★★</a:t>
            </a:r>
            <a:endParaRPr lang="zh-CN" altLang="en-US" dirty="0" smtClean="0">
              <a:solidFill>
                <a:srgbClr val="C00000"/>
              </a:solidFill>
              <a:latin typeface="方正清刻本悦宋简体" panose="02000000000000000000" pitchFamily="2" charset="-122"/>
              <a:ea typeface="方正清刻本悦宋简体" panose="02000000000000000000" pitchFamily="2" charset="-122"/>
            </a:endParaRPr>
          </a:p>
          <a:p>
            <a:endParaRPr lang="zh-CN" altLang="en-US" dirty="0"/>
          </a:p>
        </p:txBody>
      </p:sp>
      <p:sp>
        <p:nvSpPr>
          <p:cNvPr id="6" name="文本框 5"/>
          <p:cNvSpPr txBox="1"/>
          <p:nvPr/>
        </p:nvSpPr>
        <p:spPr>
          <a:xfrm>
            <a:off x="838200" y="490140"/>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sp>
        <p:nvSpPr>
          <p:cNvPr id="2" name="文本框 1"/>
          <p:cNvSpPr txBox="1"/>
          <p:nvPr/>
        </p:nvSpPr>
        <p:spPr>
          <a:xfrm>
            <a:off x="591683" y="2017827"/>
            <a:ext cx="11465479" cy="3785652"/>
          </a:xfrm>
          <a:prstGeom prst="rect">
            <a:avLst/>
          </a:prstGeom>
          <a:noFill/>
        </p:spPr>
        <p:txBody>
          <a:bodyPr wrap="square" rtlCol="0">
            <a:spAutoFit/>
          </a:bodyPr>
          <a:lstStyle/>
          <a:p>
            <a:r>
              <a:rPr kumimoji="1" lang="zh-CN" altLang="en-US" sz="2000" b="1" dirty="0" smtClean="0">
                <a:solidFill>
                  <a:srgbClr val="C23C0D"/>
                </a:solidFill>
              </a:rPr>
              <a:t>资帝支配</a:t>
            </a:r>
            <a:r>
              <a:rPr kumimoji="1" lang="zh-CN" altLang="en-US" sz="2000" dirty="0" smtClean="0"/>
              <a:t>：资本</a:t>
            </a:r>
            <a:r>
              <a:rPr kumimoji="1" lang="zh-CN" altLang="zh-CN" sz="2000" dirty="0" smtClean="0"/>
              <a:t>—</a:t>
            </a:r>
            <a:r>
              <a:rPr kumimoji="1" lang="zh-CN" altLang="en-US" sz="2000" dirty="0" smtClean="0"/>
              <a:t>帝国主义不但逐步操纵了中国的财政和经济命脉，而且逐步控制了中国的政治，</a:t>
            </a:r>
            <a:endParaRPr kumimoji="1" lang="en-US" altLang="zh-CN" sz="2000" dirty="0" smtClean="0"/>
          </a:p>
          <a:p>
            <a:r>
              <a:rPr kumimoji="1" lang="zh-CN" altLang="en-US" sz="2000" dirty="0" smtClean="0"/>
              <a:t>日益成为</a:t>
            </a:r>
            <a:r>
              <a:rPr kumimoji="1" lang="zh-CN" altLang="en-US" sz="2000" u="sng" dirty="0" smtClean="0">
                <a:solidFill>
                  <a:srgbClr val="C23C0D"/>
                </a:solidFill>
              </a:rPr>
              <a:t>支配</a:t>
            </a:r>
            <a:r>
              <a:rPr kumimoji="1" lang="zh-CN" altLang="en-US" sz="2000" dirty="0" smtClean="0"/>
              <a:t>中国的决定性力量                                                                               </a:t>
            </a:r>
            <a:endParaRPr kumimoji="1" lang="en-US" altLang="zh-CN" sz="2000" dirty="0" smtClean="0"/>
          </a:p>
          <a:p>
            <a:endParaRPr kumimoji="1" lang="en-US" altLang="zh-CN" sz="2000" dirty="0" smtClean="0"/>
          </a:p>
          <a:p>
            <a:r>
              <a:rPr kumimoji="1" lang="zh-CN" altLang="en-US" sz="2000" b="1" dirty="0" smtClean="0">
                <a:solidFill>
                  <a:srgbClr val="C23C0D"/>
                </a:solidFill>
              </a:rPr>
              <a:t>帝封勾结</a:t>
            </a:r>
            <a:r>
              <a:rPr kumimoji="1" lang="zh-CN" altLang="en-US" sz="2000" dirty="0" smtClean="0"/>
              <a:t>：中国的封建势力同外国侵略势力相</a:t>
            </a:r>
            <a:r>
              <a:rPr kumimoji="1" lang="zh-CN" altLang="en-US" sz="2000" u="sng" dirty="0" smtClean="0">
                <a:solidFill>
                  <a:srgbClr val="C23C0D"/>
                </a:solidFill>
              </a:rPr>
              <a:t>勾结</a:t>
            </a:r>
            <a:r>
              <a:rPr kumimoji="1" lang="zh-CN" altLang="en-US" sz="2000" dirty="0" smtClean="0"/>
              <a:t>成为奴役中国人民的社会基础和统治支柱</a:t>
            </a:r>
            <a:endParaRPr kumimoji="1" lang="en-US" altLang="zh-CN" sz="2000" dirty="0" smtClean="0"/>
          </a:p>
          <a:p>
            <a:endParaRPr kumimoji="1" lang="en-US" altLang="zh-CN" sz="2000" dirty="0" smtClean="0"/>
          </a:p>
          <a:p>
            <a:r>
              <a:rPr kumimoji="1" lang="zh-CN" altLang="en-US" sz="2000" b="1" dirty="0" smtClean="0">
                <a:solidFill>
                  <a:srgbClr val="C23C0D"/>
                </a:solidFill>
              </a:rPr>
              <a:t>经济破坏</a:t>
            </a:r>
            <a:r>
              <a:rPr kumimoji="1" lang="zh-CN" altLang="en-US" sz="2000" dirty="0" smtClean="0"/>
              <a:t>：自然经济的基础虽然遭到</a:t>
            </a:r>
            <a:r>
              <a:rPr kumimoji="1" lang="zh-CN" altLang="en-US" sz="2000" u="sng" dirty="0" smtClean="0">
                <a:solidFill>
                  <a:srgbClr val="C23C0D"/>
                </a:solidFill>
              </a:rPr>
              <a:t>破坏</a:t>
            </a:r>
            <a:r>
              <a:rPr kumimoji="1" lang="zh-CN" altLang="en-US" sz="2000" dirty="0" smtClean="0"/>
              <a:t>，但是封建剥削制度的根基即封建地主的土地所有制依</a:t>
            </a:r>
            <a:endParaRPr kumimoji="1" lang="en-US" altLang="zh-CN" sz="2000" dirty="0" smtClean="0"/>
          </a:p>
          <a:p>
            <a:r>
              <a:rPr kumimoji="1" lang="zh-CN" altLang="en-US" sz="2000" dirty="0" smtClean="0"/>
              <a:t>然在广大地区内保持着                                                                                              </a:t>
            </a:r>
            <a:endParaRPr kumimoji="1" lang="en-US" altLang="zh-CN" sz="2000" dirty="0" smtClean="0"/>
          </a:p>
          <a:p>
            <a:endParaRPr kumimoji="1" lang="en-US" altLang="zh-CN" sz="2000" dirty="0" smtClean="0"/>
          </a:p>
          <a:p>
            <a:r>
              <a:rPr kumimoji="1" lang="zh-CN" altLang="en-US" sz="2000" b="1" dirty="0" smtClean="0">
                <a:solidFill>
                  <a:srgbClr val="C23C0D"/>
                </a:solidFill>
              </a:rPr>
              <a:t>资本发展</a:t>
            </a:r>
            <a:r>
              <a:rPr kumimoji="1" lang="zh-CN" altLang="en-US" sz="2000" dirty="0" smtClean="0"/>
              <a:t>：中国资本主义有所</a:t>
            </a:r>
            <a:r>
              <a:rPr kumimoji="1" lang="zh-CN" altLang="en-US" sz="2000" u="sng" dirty="0" smtClean="0">
                <a:solidFill>
                  <a:srgbClr val="C23C0D"/>
                </a:solidFill>
              </a:rPr>
              <a:t>发展</a:t>
            </a:r>
            <a:r>
              <a:rPr kumimoji="1" lang="zh-CN" altLang="en-US" sz="2000" dirty="0" smtClean="0"/>
              <a:t>，并在政治、文化生活中起到了一定的作用                         </a:t>
            </a:r>
            <a:endParaRPr kumimoji="1" lang="en-US" altLang="zh-CN" sz="2000" dirty="0" smtClean="0"/>
          </a:p>
          <a:p>
            <a:endParaRPr kumimoji="1" lang="en-US" altLang="zh-CN" sz="2000" dirty="0" smtClean="0"/>
          </a:p>
          <a:p>
            <a:r>
              <a:rPr kumimoji="1" lang="zh-CN" altLang="en-US" sz="2000" b="1" dirty="0" smtClean="0">
                <a:solidFill>
                  <a:srgbClr val="C23C0D"/>
                </a:solidFill>
              </a:rPr>
              <a:t>发展失衡</a:t>
            </a:r>
            <a:r>
              <a:rPr kumimoji="1" lang="zh-CN" altLang="en-US" sz="2000" dirty="0" smtClean="0"/>
              <a:t>：近代中国各地的经济、政治和文化发展极度</a:t>
            </a:r>
            <a:r>
              <a:rPr kumimoji="1" lang="zh-CN" altLang="en-US" sz="2000" u="sng" dirty="0" smtClean="0">
                <a:solidFill>
                  <a:srgbClr val="C23C0D"/>
                </a:solidFill>
              </a:rPr>
              <a:t>不平衡 </a:t>
            </a:r>
            <a:r>
              <a:rPr kumimoji="1" lang="zh-CN" altLang="en-US" sz="2000" dirty="0" smtClean="0"/>
              <a:t>                                                 </a:t>
            </a:r>
            <a:endParaRPr kumimoji="1" lang="en-US" altLang="zh-CN" sz="2000" dirty="0" smtClean="0"/>
          </a:p>
          <a:p>
            <a:endParaRPr kumimoji="1" lang="en-US" altLang="zh-CN" sz="2000" dirty="0"/>
          </a:p>
        </p:txBody>
      </p:sp>
      <p:pic>
        <p:nvPicPr>
          <p:cNvPr id="7" name="图片 6"/>
          <p:cNvPicPr>
            <a:picLocks noChangeAspect="1"/>
          </p:cNvPicPr>
          <p:nvPr/>
        </p:nvPicPr>
        <p:blipFill>
          <a:blip r:embed="rId3"/>
          <a:stretch>
            <a:fillRect/>
          </a:stretch>
        </p:blipFill>
        <p:spPr>
          <a:xfrm>
            <a:off x="6503933" y="1352817"/>
            <a:ext cx="1453026" cy="439101"/>
          </a:xfrm>
          <a:prstGeom prst="rect">
            <a:avLst/>
          </a:prstGeom>
        </p:spPr>
      </p:pic>
    </p:spTree>
    <p:extLst>
      <p:ext uri="{BB962C8B-B14F-4D97-AF65-F5344CB8AC3E}">
        <p14:creationId xmlns:p14="http://schemas.microsoft.com/office/powerpoint/2010/main" val="212550648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400" dirty="0" smtClean="0">
                <a:latin typeface="方正清刻本悦宋简体" panose="02000000000000000000" pitchFamily="2" charset="-122"/>
                <a:ea typeface="方正清刻本悦宋简体" panose="02000000000000000000" pitchFamily="2" charset="-122"/>
              </a:rPr>
              <a:t>（</a:t>
            </a:r>
            <a:r>
              <a:rPr lang="zh-CN" altLang="en-US" sz="2400" dirty="0">
                <a:latin typeface="方正清刻本悦宋简体" panose="02000000000000000000" pitchFamily="2" charset="-122"/>
                <a:ea typeface="方正清刻本悦宋简体" panose="02000000000000000000" pitchFamily="2" charset="-122"/>
              </a:rPr>
              <a:t>二）半殖民地半封建社会的</a:t>
            </a:r>
            <a:r>
              <a:rPr lang="zh-CN" altLang="en-US" sz="2400" dirty="0" smtClean="0">
                <a:latin typeface="方正清刻本悦宋简体" panose="02000000000000000000" pitchFamily="2" charset="-122"/>
                <a:ea typeface="方正清刻本悦宋简体" panose="02000000000000000000" pitchFamily="2" charset="-122"/>
              </a:rPr>
              <a:t>特点</a:t>
            </a:r>
            <a:r>
              <a:rPr lang="en-US" altLang="zh-CN" sz="2400" dirty="0">
                <a:solidFill>
                  <a:srgbClr val="C00000"/>
                </a:solidFill>
                <a:latin typeface="方正清刻本悦宋简体" panose="02000000000000000000" pitchFamily="2" charset="-122"/>
                <a:ea typeface="方正清刻本悦宋简体" panose="02000000000000000000" pitchFamily="2" charset="-122"/>
              </a:rPr>
              <a:t> </a:t>
            </a:r>
            <a:r>
              <a:rPr lang="zh-CN" altLang="en-US" dirty="0" smtClean="0">
                <a:solidFill>
                  <a:srgbClr val="C00000"/>
                </a:solidFill>
              </a:rPr>
              <a:t>★★</a:t>
            </a:r>
            <a:endParaRPr lang="zh-CN" altLang="en-US" dirty="0" smtClean="0">
              <a:solidFill>
                <a:srgbClr val="C00000"/>
              </a:solidFill>
              <a:latin typeface="方正清刻本悦宋简体" panose="02000000000000000000" pitchFamily="2" charset="-122"/>
              <a:ea typeface="方正清刻本悦宋简体" panose="02000000000000000000" pitchFamily="2" charset="-122"/>
            </a:endParaRPr>
          </a:p>
          <a:p>
            <a:endParaRPr lang="zh-CN" altLang="en-US" dirty="0"/>
          </a:p>
        </p:txBody>
      </p:sp>
      <p:sp>
        <p:nvSpPr>
          <p:cNvPr id="6" name="文本框 5"/>
          <p:cNvSpPr txBox="1"/>
          <p:nvPr/>
        </p:nvSpPr>
        <p:spPr>
          <a:xfrm>
            <a:off x="838200" y="490140"/>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sp>
        <p:nvSpPr>
          <p:cNvPr id="2" name="文本框 1"/>
          <p:cNvSpPr txBox="1"/>
          <p:nvPr/>
        </p:nvSpPr>
        <p:spPr>
          <a:xfrm>
            <a:off x="591683" y="2017827"/>
            <a:ext cx="11465479" cy="4093428"/>
          </a:xfrm>
          <a:prstGeom prst="rect">
            <a:avLst/>
          </a:prstGeom>
          <a:noFill/>
        </p:spPr>
        <p:txBody>
          <a:bodyPr wrap="square" rtlCol="0">
            <a:spAutoFit/>
          </a:bodyPr>
          <a:lstStyle/>
          <a:p>
            <a:r>
              <a:rPr kumimoji="1" lang="zh-CN" altLang="en-US" sz="2000" b="1" dirty="0" smtClean="0">
                <a:solidFill>
                  <a:srgbClr val="C23C0D"/>
                </a:solidFill>
              </a:rPr>
              <a:t>资帝支配</a:t>
            </a:r>
            <a:r>
              <a:rPr kumimoji="1" lang="zh-CN" altLang="en-US" sz="2000" dirty="0" smtClean="0"/>
              <a:t>：资本</a:t>
            </a:r>
            <a:r>
              <a:rPr kumimoji="1" lang="zh-CN" altLang="zh-CN" sz="2000" dirty="0" smtClean="0"/>
              <a:t>—</a:t>
            </a:r>
            <a:r>
              <a:rPr kumimoji="1" lang="zh-CN" altLang="en-US" sz="2000" dirty="0" smtClean="0"/>
              <a:t>帝国主义不但逐步操纵了中国的财政和经济命脉，而且逐步控制了中国的政治，</a:t>
            </a:r>
            <a:endParaRPr kumimoji="1" lang="en-US" altLang="zh-CN" sz="2000" dirty="0" smtClean="0"/>
          </a:p>
          <a:p>
            <a:r>
              <a:rPr kumimoji="1" lang="zh-CN" altLang="en-US" sz="2000" dirty="0" smtClean="0"/>
              <a:t>日益成为</a:t>
            </a:r>
            <a:r>
              <a:rPr kumimoji="1" lang="zh-CN" altLang="en-US" sz="2000" u="sng" dirty="0" smtClean="0">
                <a:solidFill>
                  <a:srgbClr val="C23C0D"/>
                </a:solidFill>
              </a:rPr>
              <a:t>支配</a:t>
            </a:r>
            <a:r>
              <a:rPr kumimoji="1" lang="zh-CN" altLang="en-US" sz="2000" dirty="0" smtClean="0"/>
              <a:t>中国的决定性力量                                                                               </a:t>
            </a:r>
            <a:endParaRPr kumimoji="1" lang="en-US" altLang="zh-CN" sz="2000" dirty="0" smtClean="0"/>
          </a:p>
          <a:p>
            <a:endParaRPr kumimoji="1" lang="en-US" altLang="zh-CN" sz="2000" dirty="0" smtClean="0"/>
          </a:p>
          <a:p>
            <a:r>
              <a:rPr kumimoji="1" lang="zh-CN" altLang="en-US" sz="2000" b="1" dirty="0" smtClean="0">
                <a:solidFill>
                  <a:srgbClr val="C23C0D"/>
                </a:solidFill>
              </a:rPr>
              <a:t>帝封勾结</a:t>
            </a:r>
            <a:r>
              <a:rPr kumimoji="1" lang="zh-CN" altLang="en-US" sz="2000" dirty="0" smtClean="0"/>
              <a:t>：中国的封建势力同外国侵略势力相</a:t>
            </a:r>
            <a:r>
              <a:rPr kumimoji="1" lang="zh-CN" altLang="en-US" sz="2000" u="sng" dirty="0" smtClean="0">
                <a:solidFill>
                  <a:srgbClr val="C23C0D"/>
                </a:solidFill>
              </a:rPr>
              <a:t>勾结</a:t>
            </a:r>
            <a:r>
              <a:rPr kumimoji="1" lang="zh-CN" altLang="en-US" sz="2000" dirty="0" smtClean="0"/>
              <a:t>成为奴役中国人民的社会基础和统治支柱</a:t>
            </a:r>
            <a:endParaRPr kumimoji="1" lang="en-US" altLang="zh-CN" sz="2000" dirty="0" smtClean="0"/>
          </a:p>
          <a:p>
            <a:endParaRPr kumimoji="1" lang="en-US" altLang="zh-CN" sz="2000" dirty="0" smtClean="0"/>
          </a:p>
          <a:p>
            <a:r>
              <a:rPr kumimoji="1" lang="zh-CN" altLang="en-US" sz="2000" b="1" dirty="0" smtClean="0">
                <a:solidFill>
                  <a:srgbClr val="C23C0D"/>
                </a:solidFill>
              </a:rPr>
              <a:t>经济破坏</a:t>
            </a:r>
            <a:r>
              <a:rPr kumimoji="1" lang="zh-CN" altLang="en-US" sz="2000" dirty="0" smtClean="0"/>
              <a:t>：自然经济的基础虽然遭到</a:t>
            </a:r>
            <a:r>
              <a:rPr kumimoji="1" lang="zh-CN" altLang="en-US" sz="2000" u="sng" dirty="0" smtClean="0">
                <a:solidFill>
                  <a:srgbClr val="C23C0D"/>
                </a:solidFill>
              </a:rPr>
              <a:t>破坏</a:t>
            </a:r>
            <a:r>
              <a:rPr kumimoji="1" lang="zh-CN" altLang="en-US" sz="2000" dirty="0" smtClean="0"/>
              <a:t>，但是封建剥削制度的根基即封建地主的土地所有制依</a:t>
            </a:r>
            <a:endParaRPr kumimoji="1" lang="en-US" altLang="zh-CN" sz="2000" dirty="0" smtClean="0"/>
          </a:p>
          <a:p>
            <a:r>
              <a:rPr kumimoji="1" lang="zh-CN" altLang="en-US" sz="2000" dirty="0" smtClean="0"/>
              <a:t>然在广大地区内保持着                                                                                              </a:t>
            </a:r>
            <a:endParaRPr kumimoji="1" lang="en-US" altLang="zh-CN" sz="2000" dirty="0" smtClean="0"/>
          </a:p>
          <a:p>
            <a:endParaRPr kumimoji="1" lang="en-US" altLang="zh-CN" sz="2000" dirty="0" smtClean="0"/>
          </a:p>
          <a:p>
            <a:r>
              <a:rPr kumimoji="1" lang="zh-CN" altLang="en-US" sz="2000" b="1" dirty="0" smtClean="0">
                <a:solidFill>
                  <a:srgbClr val="C23C0D"/>
                </a:solidFill>
              </a:rPr>
              <a:t>资本发展</a:t>
            </a:r>
            <a:r>
              <a:rPr kumimoji="1" lang="zh-CN" altLang="en-US" sz="2000" dirty="0" smtClean="0"/>
              <a:t>：中国资本主义有所</a:t>
            </a:r>
            <a:r>
              <a:rPr kumimoji="1" lang="zh-CN" altLang="en-US" sz="2000" u="sng" dirty="0" smtClean="0">
                <a:solidFill>
                  <a:srgbClr val="C23C0D"/>
                </a:solidFill>
              </a:rPr>
              <a:t>发展</a:t>
            </a:r>
            <a:r>
              <a:rPr kumimoji="1" lang="zh-CN" altLang="en-US" sz="2000" dirty="0" smtClean="0"/>
              <a:t>，并在政治、文化生活中起到了一定的作用                         </a:t>
            </a:r>
            <a:endParaRPr kumimoji="1" lang="en-US" altLang="zh-CN" sz="2000" dirty="0" smtClean="0"/>
          </a:p>
          <a:p>
            <a:endParaRPr kumimoji="1" lang="en-US" altLang="zh-CN" sz="2000" dirty="0" smtClean="0"/>
          </a:p>
          <a:p>
            <a:r>
              <a:rPr kumimoji="1" lang="zh-CN" altLang="en-US" sz="2000" b="1" dirty="0" smtClean="0">
                <a:solidFill>
                  <a:srgbClr val="C23C0D"/>
                </a:solidFill>
              </a:rPr>
              <a:t>发展失衡</a:t>
            </a:r>
            <a:r>
              <a:rPr kumimoji="1" lang="zh-CN" altLang="en-US" sz="2000" dirty="0" smtClean="0"/>
              <a:t>：近代中国各地的经济、政治和文化发展极度</a:t>
            </a:r>
            <a:r>
              <a:rPr kumimoji="1" lang="zh-CN" altLang="en-US" sz="2000" u="sng" dirty="0" smtClean="0">
                <a:solidFill>
                  <a:srgbClr val="C23C0D"/>
                </a:solidFill>
              </a:rPr>
              <a:t>不平衡 </a:t>
            </a:r>
            <a:r>
              <a:rPr kumimoji="1" lang="zh-CN" altLang="en-US" sz="2000" dirty="0" smtClean="0"/>
              <a:t>                                                 </a:t>
            </a:r>
            <a:endParaRPr kumimoji="1" lang="en-US" altLang="zh-CN" sz="2000" dirty="0" smtClean="0"/>
          </a:p>
          <a:p>
            <a:endParaRPr kumimoji="1" lang="en-US" altLang="zh-CN" sz="2000" dirty="0"/>
          </a:p>
          <a:p>
            <a:r>
              <a:rPr kumimoji="1" lang="zh-CN" altLang="en-US" sz="2000" b="1" dirty="0" smtClean="0">
                <a:solidFill>
                  <a:srgbClr val="C23C0D"/>
                </a:solidFill>
              </a:rPr>
              <a:t>人民贫困</a:t>
            </a:r>
            <a:r>
              <a:rPr kumimoji="1" lang="zh-CN" altLang="en-US" sz="2000" dirty="0" smtClean="0"/>
              <a:t>：人民毫无政治权利和生活的极端</a:t>
            </a:r>
            <a:r>
              <a:rPr kumimoji="1" lang="zh-CN" altLang="en-US" sz="2000" u="sng" dirty="0" smtClean="0">
                <a:solidFill>
                  <a:srgbClr val="C23C0D"/>
                </a:solidFill>
              </a:rPr>
              <a:t>贫困</a:t>
            </a:r>
            <a:endParaRPr kumimoji="1" lang="zh-CN" altLang="en-US" sz="2000" u="sng" dirty="0">
              <a:solidFill>
                <a:srgbClr val="C23C0D"/>
              </a:solidFill>
            </a:endParaRPr>
          </a:p>
        </p:txBody>
      </p:sp>
      <p:pic>
        <p:nvPicPr>
          <p:cNvPr id="7" name="图片 6"/>
          <p:cNvPicPr>
            <a:picLocks noChangeAspect="1"/>
          </p:cNvPicPr>
          <p:nvPr/>
        </p:nvPicPr>
        <p:blipFill>
          <a:blip r:embed="rId3"/>
          <a:stretch>
            <a:fillRect/>
          </a:stretch>
        </p:blipFill>
        <p:spPr>
          <a:xfrm>
            <a:off x="6324422" y="1366357"/>
            <a:ext cx="1453026" cy="439101"/>
          </a:xfrm>
          <a:prstGeom prst="rect">
            <a:avLst/>
          </a:prstGeom>
        </p:spPr>
      </p:pic>
    </p:spTree>
    <p:extLst>
      <p:ext uri="{BB962C8B-B14F-4D97-AF65-F5344CB8AC3E}">
        <p14:creationId xmlns:p14="http://schemas.microsoft.com/office/powerpoint/2010/main" val="212550648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中国近代史的开端</a:t>
            </a:r>
            <a:r>
              <a:rPr lang="zh-CN" altLang="en-US" sz="2400" kern="100" dirty="0" smtClean="0">
                <a:latin typeface="Microsoft YaHei" charset="0"/>
                <a:ea typeface="Microsoft YaHei" charset="0"/>
                <a:cs typeface="Microsoft YaHei" charset="0"/>
              </a:rPr>
              <a:t>是（     ）</a:t>
            </a:r>
            <a:endParaRPr lang="zh-CN" altLang="en-US" sz="2400" kern="100" dirty="0">
              <a:latin typeface="Microsoft YaHei" charset="0"/>
              <a:ea typeface="Microsoft YaHei" charset="0"/>
              <a:cs typeface="Microsoft YaHei" charset="0"/>
            </a:endParaRP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八国联军侵华战争</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义和团运动</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第二次鸦片战争</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第一次鸦片战争</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4326182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中国近代史的开端</a:t>
            </a:r>
            <a:r>
              <a:rPr lang="zh-CN" altLang="en-US" sz="2400" kern="100" dirty="0" smtClean="0">
                <a:latin typeface="Microsoft YaHei" charset="0"/>
                <a:ea typeface="Microsoft YaHei" charset="0"/>
                <a:cs typeface="Microsoft YaHei" charset="0"/>
              </a:rPr>
              <a:t>是（     ）</a:t>
            </a:r>
            <a:endParaRPr lang="zh-CN" altLang="en-US" sz="2400" kern="100" dirty="0">
              <a:latin typeface="Microsoft YaHei" charset="0"/>
              <a:ea typeface="Microsoft YaHei" charset="0"/>
              <a:cs typeface="Microsoft YaHei" charset="0"/>
            </a:endParaRP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八国联军侵华战争</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义和团运动</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第二次鸦片战争</a:t>
            </a:r>
          </a:p>
          <a:p>
            <a:pPr algn="just"/>
            <a:r>
              <a:rPr lang="en-US" altLang="zh-CN" sz="2400" kern="100" dirty="0">
                <a:solidFill>
                  <a:srgbClr val="C00000"/>
                </a:solidFill>
                <a:latin typeface="Microsoft YaHei" charset="0"/>
                <a:ea typeface="Microsoft YaHei" charset="0"/>
                <a:cs typeface="Microsoft YaHei" charset="0"/>
              </a:rPr>
              <a:t>D:</a:t>
            </a:r>
            <a:r>
              <a:rPr lang="zh-CN" altLang="en-US" sz="2400" kern="100" dirty="0">
                <a:solidFill>
                  <a:srgbClr val="C00000"/>
                </a:solidFill>
                <a:latin typeface="Microsoft YaHei" charset="0"/>
                <a:ea typeface="Microsoft YaHei" charset="0"/>
                <a:cs typeface="Microsoft YaHei" charset="0"/>
              </a:rPr>
              <a:t>第一次鸦片战争</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2331768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37542"/>
            <a:ext cx="10515600" cy="1291902"/>
          </a:xfrm>
        </p:spPr>
        <p:txBody>
          <a:bodyPr>
            <a:normAutofit/>
          </a:bodyPr>
          <a:lstStyle/>
          <a:p>
            <a:r>
              <a:rPr lang="zh-CN" altLang="en-US" sz="2400" smtClean="0">
                <a:latin typeface="方正清刻本悦宋简体" panose="02000000000000000000" pitchFamily="2" charset="-122"/>
                <a:ea typeface="方正清刻本悦宋简体" panose="02000000000000000000" pitchFamily="2" charset="-122"/>
              </a:rPr>
              <a:t>（</a:t>
            </a:r>
            <a:r>
              <a:rPr lang="zh-CN" altLang="en-US" sz="2400" dirty="0">
                <a:latin typeface="方正清刻本悦宋简体" panose="02000000000000000000" pitchFamily="2" charset="-122"/>
                <a:ea typeface="方正清刻本悦宋简体" panose="02000000000000000000" pitchFamily="2" charset="-122"/>
              </a:rPr>
              <a:t>三）社会阶级</a:t>
            </a:r>
            <a:r>
              <a:rPr lang="zh-CN" altLang="en-US" sz="2400">
                <a:latin typeface="方正清刻本悦宋简体" panose="02000000000000000000" pitchFamily="2" charset="-122"/>
                <a:ea typeface="方正清刻本悦宋简体" panose="02000000000000000000" pitchFamily="2" charset="-122"/>
              </a:rPr>
              <a:t>的</a:t>
            </a:r>
            <a:r>
              <a:rPr lang="zh-CN" altLang="en-US" sz="2400" smtClean="0">
                <a:latin typeface="方正清刻本悦宋简体" panose="02000000000000000000" pitchFamily="2" charset="-122"/>
                <a:ea typeface="方正清刻本悦宋简体" panose="02000000000000000000" pitchFamily="2" charset="-122"/>
              </a:rPr>
              <a:t>变化</a:t>
            </a:r>
            <a:r>
              <a:rPr lang="zh-CN" altLang="en-US" sz="2000" smtClean="0">
                <a:solidFill>
                  <a:srgbClr val="C00000"/>
                </a:solidFill>
              </a:rPr>
              <a:t>★</a:t>
            </a:r>
            <a:endParaRPr lang="zh-CN" altLang="en-US" sz="2000" dirty="0" smtClean="0">
              <a:solidFill>
                <a:srgbClr val="C00000"/>
              </a:solidFill>
              <a:latin typeface="方正清刻本悦宋简体" panose="02000000000000000000" pitchFamily="2" charset="-122"/>
              <a:ea typeface="方正清刻本悦宋简体" panose="02000000000000000000" pitchFamily="2" charset="-122"/>
            </a:endParaRPr>
          </a:p>
          <a:p>
            <a:endParaRPr lang="zh-CN" altLang="en-US" dirty="0" smtClean="0"/>
          </a:p>
          <a:p>
            <a:endParaRPr lang="zh-CN" altLang="en-US" dirty="0"/>
          </a:p>
        </p:txBody>
      </p:sp>
      <p:sp>
        <p:nvSpPr>
          <p:cNvPr id="7" name="文本框 6"/>
          <p:cNvSpPr txBox="1"/>
          <p:nvPr/>
        </p:nvSpPr>
        <p:spPr>
          <a:xfrm>
            <a:off x="838200" y="464457"/>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grpSp>
        <p:nvGrpSpPr>
          <p:cNvPr id="2" name="组合 1"/>
          <p:cNvGrpSpPr/>
          <p:nvPr/>
        </p:nvGrpSpPr>
        <p:grpSpPr>
          <a:xfrm>
            <a:off x="4257660" y="2529444"/>
            <a:ext cx="3499033" cy="2789433"/>
            <a:chOff x="8078986" y="1387346"/>
            <a:chExt cx="3499033" cy="2789433"/>
          </a:xfrm>
        </p:grpSpPr>
        <p:sp>
          <p:nvSpPr>
            <p:cNvPr id="4" name="MH_SubTitle_1"/>
            <p:cNvSpPr/>
            <p:nvPr>
              <p:custDataLst>
                <p:tags r:id="rId1"/>
              </p:custDataLst>
            </p:nvPr>
          </p:nvSpPr>
          <p:spPr>
            <a:xfrm>
              <a:off x="8078986" y="1387346"/>
              <a:ext cx="3499033" cy="2163467"/>
            </a:xfrm>
            <a:custGeom>
              <a:avLst/>
              <a:gdLst>
                <a:gd name="connsiteX0" fmla="*/ 1154681 w 2309360"/>
                <a:gd name="connsiteY0" fmla="*/ 0 h 1666434"/>
                <a:gd name="connsiteX1" fmla="*/ 1530338 w 2309360"/>
                <a:gd name="connsiteY1" fmla="*/ 360555 h 1666434"/>
                <a:gd name="connsiteX2" fmla="*/ 2309360 w 2309360"/>
                <a:gd name="connsiteY2" fmla="*/ 360555 h 1666434"/>
                <a:gd name="connsiteX3" fmla="*/ 2309360 w 2309360"/>
                <a:gd name="connsiteY3" fmla="*/ 1666434 h 1666434"/>
                <a:gd name="connsiteX4" fmla="*/ 0 w 2309360"/>
                <a:gd name="connsiteY4" fmla="*/ 1666434 h 1666434"/>
                <a:gd name="connsiteX5" fmla="*/ 0 w 2309360"/>
                <a:gd name="connsiteY5" fmla="*/ 360555 h 1666434"/>
                <a:gd name="connsiteX6" fmla="*/ 779023 w 2309360"/>
                <a:gd name="connsiteY6" fmla="*/ 360555 h 166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9360" h="1666434">
                  <a:moveTo>
                    <a:pt x="1154681" y="0"/>
                  </a:moveTo>
                  <a:lnTo>
                    <a:pt x="1530338" y="360555"/>
                  </a:lnTo>
                  <a:lnTo>
                    <a:pt x="2309360" y="360555"/>
                  </a:lnTo>
                  <a:lnTo>
                    <a:pt x="2309360" y="1666434"/>
                  </a:lnTo>
                  <a:lnTo>
                    <a:pt x="0" y="1666434"/>
                  </a:lnTo>
                  <a:lnTo>
                    <a:pt x="0" y="360555"/>
                  </a:lnTo>
                  <a:lnTo>
                    <a:pt x="779023" y="360555"/>
                  </a:lnTo>
                  <a:close/>
                </a:path>
              </a:pathLst>
            </a:custGeom>
            <a:noFill/>
            <a:ln w="19050">
              <a:solidFill>
                <a:srgbClr val="D33D12"/>
              </a:solidFill>
            </a:ln>
          </p:spPr>
          <p:style>
            <a:lnRef idx="2">
              <a:schemeClr val="accent1">
                <a:shade val="50000"/>
              </a:schemeClr>
            </a:lnRef>
            <a:fillRef idx="1">
              <a:schemeClr val="accent1"/>
            </a:fillRef>
            <a:effectRef idx="0">
              <a:schemeClr val="accent1"/>
            </a:effectRef>
            <a:fontRef idx="minor">
              <a:schemeClr val="lt1"/>
            </a:fontRef>
          </p:style>
          <p:txBody>
            <a:bodyPr lIns="0" tIns="612000" rIns="0" bIns="0" anchor="ctr">
              <a:normAutofit/>
            </a:bodyPr>
            <a:lstStyle/>
            <a:p>
              <a:pPr algn="ctr">
                <a:lnSpc>
                  <a:spcPct val="150000"/>
                </a:lnSpc>
                <a:defRPr/>
              </a:pPr>
              <a:r>
                <a:rPr lang="zh-CN" altLang="en-US" sz="2400" dirty="0" smtClean="0">
                  <a:solidFill>
                    <a:srgbClr val="C00000"/>
                  </a:solidFill>
                  <a:latin typeface="方正清刻本悦宋简体" panose="02000000000000000000" pitchFamily="2" charset="-122"/>
                  <a:ea typeface="方正清刻本悦宋简体" panose="02000000000000000000" pitchFamily="2" charset="-122"/>
                </a:rPr>
                <a:t>中国阶级</a:t>
              </a:r>
            </a:p>
            <a:p>
              <a:pPr algn="ctr">
                <a:lnSpc>
                  <a:spcPct val="150000"/>
                </a:lnSpc>
              </a:pPr>
              <a:r>
                <a:rPr lang="zh-CN" altLang="en-US" sz="2000" dirty="0">
                  <a:solidFill>
                    <a:schemeClr val="tx1"/>
                  </a:solidFill>
                  <a:latin typeface="等线" panose="02010600030101010101" pitchFamily="2" charset="-122"/>
                  <a:ea typeface="等线" panose="02010600030101010101" pitchFamily="2" charset="-122"/>
                </a:rPr>
                <a:t>旧</a:t>
              </a:r>
              <a:r>
                <a:rPr lang="zh-CN" altLang="en-US" sz="2000" dirty="0" smtClean="0">
                  <a:solidFill>
                    <a:schemeClr val="tx1"/>
                  </a:solidFill>
                  <a:latin typeface="等线" panose="02010600030101010101" pitchFamily="2" charset="-122"/>
                  <a:ea typeface="等线" panose="02010600030101010101" pitchFamily="2" charset="-122"/>
                </a:rPr>
                <a:t>有：</a:t>
              </a:r>
              <a:r>
                <a:rPr lang="zh-CN" altLang="en-US" sz="2000" dirty="0">
                  <a:solidFill>
                    <a:schemeClr val="tx1"/>
                  </a:solidFill>
                  <a:latin typeface="等线" panose="02010600030101010101" pitchFamily="2" charset="-122"/>
                  <a:ea typeface="等线" panose="02010600030101010101" pitchFamily="2" charset="-122"/>
                </a:rPr>
                <a:t>地主阶级</a:t>
              </a:r>
              <a:r>
                <a:rPr lang="en-US" altLang="zh-CN" sz="2000" dirty="0">
                  <a:solidFill>
                    <a:schemeClr val="tx1"/>
                  </a:solidFill>
                  <a:latin typeface="等线" panose="02010600030101010101" pitchFamily="2" charset="-122"/>
                  <a:ea typeface="等线" panose="02010600030101010101" pitchFamily="2" charset="-122"/>
                </a:rPr>
                <a:t>VS</a:t>
              </a:r>
              <a:r>
                <a:rPr lang="zh-CN" altLang="en-US" sz="2000" dirty="0">
                  <a:solidFill>
                    <a:schemeClr val="tx1"/>
                  </a:solidFill>
                  <a:latin typeface="等线" panose="02010600030101010101" pitchFamily="2" charset="-122"/>
                  <a:ea typeface="等线" panose="02010600030101010101" pitchFamily="2" charset="-122"/>
                </a:rPr>
                <a:t>农民阶级</a:t>
              </a:r>
              <a:endParaRPr lang="en-US" altLang="zh-CN" sz="2000" dirty="0">
                <a:solidFill>
                  <a:schemeClr val="tx1"/>
                </a:solidFill>
                <a:latin typeface="等线" panose="02010600030101010101" pitchFamily="2" charset="-122"/>
                <a:ea typeface="等线" panose="02010600030101010101" pitchFamily="2" charset="-122"/>
              </a:endParaRPr>
            </a:p>
            <a:p>
              <a:pPr algn="ctr">
                <a:lnSpc>
                  <a:spcPct val="150000"/>
                </a:lnSpc>
              </a:pPr>
              <a:r>
                <a:rPr lang="zh-CN" altLang="en-US" sz="2000" dirty="0" smtClean="0">
                  <a:solidFill>
                    <a:schemeClr val="tx1"/>
                  </a:solidFill>
                  <a:latin typeface="等线" panose="02010600030101010101" pitchFamily="2" charset="-122"/>
                  <a:ea typeface="等线" panose="02010600030101010101" pitchFamily="2" charset="-122"/>
                </a:rPr>
                <a:t>新兴：</a:t>
              </a:r>
              <a:r>
                <a:rPr lang="zh-CN" altLang="en-US" sz="2000" dirty="0">
                  <a:solidFill>
                    <a:schemeClr val="tx1"/>
                  </a:solidFill>
                  <a:latin typeface="等线" panose="02010600030101010101" pitchFamily="2" charset="-122"/>
                  <a:ea typeface="等线" panose="02010600030101010101" pitchFamily="2" charset="-122"/>
                </a:rPr>
                <a:t>资产阶级</a:t>
              </a:r>
              <a:r>
                <a:rPr lang="en-US" altLang="zh-CN" sz="2000" dirty="0">
                  <a:solidFill>
                    <a:schemeClr val="tx1"/>
                  </a:solidFill>
                  <a:latin typeface="等线" panose="02010600030101010101" pitchFamily="2" charset="-122"/>
                  <a:ea typeface="等线" panose="02010600030101010101" pitchFamily="2" charset="-122"/>
                </a:rPr>
                <a:t>VS</a:t>
              </a:r>
              <a:r>
                <a:rPr lang="zh-CN" altLang="en-US" sz="2000" dirty="0" smtClean="0">
                  <a:solidFill>
                    <a:schemeClr val="tx1"/>
                  </a:solidFill>
                  <a:latin typeface="等线" panose="02010600030101010101" pitchFamily="2" charset="-122"/>
                  <a:ea typeface="等线" panose="02010600030101010101" pitchFamily="2" charset="-122"/>
                </a:rPr>
                <a:t>工人阶级</a:t>
              </a:r>
              <a:endParaRPr lang="en-US" altLang="zh-CN" sz="2000" dirty="0">
                <a:solidFill>
                  <a:schemeClr val="tx1"/>
                </a:solidFill>
                <a:latin typeface="等线" panose="02010600030101010101" pitchFamily="2" charset="-122"/>
                <a:ea typeface="等线" panose="02010600030101010101" pitchFamily="2" charset="-122"/>
              </a:endParaRPr>
            </a:p>
          </p:txBody>
        </p:sp>
        <p:pic>
          <p:nvPicPr>
            <p:cNvPr id="3074"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25507" y="3700617"/>
              <a:ext cx="1493602" cy="476162"/>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1238" r="1609" b="1258"/>
          <a:stretch>
            <a:fillRect/>
          </a:stretch>
        </p:blipFill>
        <p:spPr>
          <a:xfrm>
            <a:off x="659690" y="4091614"/>
            <a:ext cx="2599217" cy="1949033"/>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603" y="2026782"/>
            <a:ext cx="2605304" cy="1957155"/>
          </a:xfrm>
          <a:prstGeom prst="rect">
            <a:avLst/>
          </a:prstGeom>
        </p:spPr>
      </p:pic>
      <p:pic>
        <p:nvPicPr>
          <p:cNvPr id="12" name="图片 11"/>
          <p:cNvPicPr>
            <a:picLocks noChangeAspect="1"/>
          </p:cNvPicPr>
          <p:nvPr/>
        </p:nvPicPr>
        <p:blipFill rotWithShape="1">
          <a:blip r:embed="rId6"/>
          <a:srcRect l="6639" r="6687"/>
          <a:stretch>
            <a:fillRect/>
          </a:stretch>
        </p:blipFill>
        <p:spPr>
          <a:xfrm>
            <a:off x="8668821" y="2026781"/>
            <a:ext cx="2760862" cy="1957155"/>
          </a:xfrm>
          <a:prstGeom prst="rect">
            <a:avLst/>
          </a:prstGeom>
        </p:spPr>
      </p:pic>
      <p:pic>
        <p:nvPicPr>
          <p:cNvPr id="14" name="图片 13"/>
          <p:cNvPicPr>
            <a:picLocks noChangeAspect="1"/>
          </p:cNvPicPr>
          <p:nvPr/>
        </p:nvPicPr>
        <p:blipFill>
          <a:blip r:embed="rId7"/>
          <a:stretch>
            <a:fillRect/>
          </a:stretch>
        </p:blipFill>
        <p:spPr>
          <a:xfrm>
            <a:off x="8668821" y="4091614"/>
            <a:ext cx="2762722" cy="1988676"/>
          </a:xfrm>
          <a:prstGeom prst="rect">
            <a:avLst/>
          </a:prstGeom>
        </p:spPr>
      </p:pic>
      <p:sp>
        <p:nvSpPr>
          <p:cNvPr id="5" name="等腰三角形 4"/>
          <p:cNvSpPr/>
          <p:nvPr/>
        </p:nvSpPr>
        <p:spPr>
          <a:xfrm>
            <a:off x="5662295" y="2696210"/>
            <a:ext cx="689610" cy="2921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37542"/>
            <a:ext cx="10515600" cy="5448678"/>
          </a:xfrm>
        </p:spPr>
        <p:txBody>
          <a:bodyPr>
            <a:normAutofit/>
          </a:bodyPr>
          <a:lstStyle/>
          <a:p>
            <a:r>
              <a:rPr lang="zh-CN" altLang="en-US" sz="2400" dirty="0" smtClean="0">
                <a:latin typeface="方正清刻本悦宋简体" panose="02000000000000000000" pitchFamily="2" charset="-122"/>
                <a:ea typeface="方正清刻本悦宋简体" panose="02000000000000000000" pitchFamily="2" charset="-122"/>
              </a:rPr>
              <a:t>（</a:t>
            </a:r>
            <a:r>
              <a:rPr lang="zh-CN" altLang="en-US" sz="2400" dirty="0">
                <a:latin typeface="方正清刻本悦宋简体" panose="02000000000000000000" pitchFamily="2" charset="-122"/>
                <a:ea typeface="方正清刻本悦宋简体" panose="02000000000000000000" pitchFamily="2" charset="-122"/>
              </a:rPr>
              <a:t>三）社会阶级的</a:t>
            </a:r>
            <a:r>
              <a:rPr lang="zh-CN" altLang="en-US" sz="2400" dirty="0" smtClean="0">
                <a:latin typeface="方正清刻本悦宋简体" panose="02000000000000000000" pitchFamily="2" charset="-122"/>
                <a:ea typeface="方正清刻本悦宋简体" panose="02000000000000000000" pitchFamily="2" charset="-122"/>
              </a:rPr>
              <a:t>变化</a:t>
            </a:r>
            <a:r>
              <a:rPr lang="zh-CN" altLang="en-US" sz="2000" dirty="0" smtClean="0">
                <a:solidFill>
                  <a:srgbClr val="C00000"/>
                </a:solidFill>
              </a:rPr>
              <a:t>★</a:t>
            </a:r>
            <a:endParaRPr lang="zh-CN" altLang="en-US" sz="2000" dirty="0" smtClean="0">
              <a:solidFill>
                <a:srgbClr val="C00000"/>
              </a:solidFill>
              <a:latin typeface="方正清刻本悦宋简体" panose="02000000000000000000" pitchFamily="2" charset="-122"/>
              <a:ea typeface="方正清刻本悦宋简体" panose="02000000000000000000" pitchFamily="2" charset="-122"/>
            </a:endParaRPr>
          </a:p>
          <a:p>
            <a:pPr>
              <a:lnSpc>
                <a:spcPct val="200000"/>
              </a:lnSpc>
            </a:pPr>
            <a:r>
              <a:rPr lang="en-US" altLang="zh-CN" sz="2000" dirty="0" smtClean="0"/>
              <a:t>1</a:t>
            </a:r>
            <a:r>
              <a:rPr lang="zh-CN" altLang="en-US" sz="2000" dirty="0" smtClean="0"/>
              <a:t>、</a:t>
            </a:r>
            <a:r>
              <a:rPr lang="zh-CN" altLang="en-US" b="1" u="sng" dirty="0">
                <a:solidFill>
                  <a:srgbClr val="C23C0D"/>
                </a:solidFill>
              </a:rPr>
              <a:t>资产阶级</a:t>
            </a:r>
            <a:endParaRPr lang="en-US" altLang="zh-CN" b="1" u="sng" dirty="0">
              <a:solidFill>
                <a:srgbClr val="0070C0"/>
              </a:solidFill>
            </a:endParaRPr>
          </a:p>
          <a:p>
            <a:endParaRPr lang="zh-CN" altLang="en-US" dirty="0" smtClean="0">
              <a:solidFill>
                <a:srgbClr val="C00000"/>
              </a:solidFill>
            </a:endParaRPr>
          </a:p>
          <a:p>
            <a:endParaRPr lang="zh-CN" altLang="en-US" dirty="0"/>
          </a:p>
        </p:txBody>
      </p:sp>
      <p:sp>
        <p:nvSpPr>
          <p:cNvPr id="7" name="文本框 6"/>
          <p:cNvSpPr txBox="1"/>
          <p:nvPr/>
        </p:nvSpPr>
        <p:spPr>
          <a:xfrm>
            <a:off x="838200" y="441660"/>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pic>
        <p:nvPicPr>
          <p:cNvPr id="9" name="图片 8"/>
          <p:cNvPicPr>
            <a:picLocks noChangeAspect="1"/>
          </p:cNvPicPr>
          <p:nvPr/>
        </p:nvPicPr>
        <p:blipFill>
          <a:blip r:embed="rId3"/>
          <a:stretch>
            <a:fillRect/>
          </a:stretch>
        </p:blipFill>
        <p:spPr>
          <a:xfrm>
            <a:off x="7414426" y="928973"/>
            <a:ext cx="3718882" cy="2859272"/>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37542"/>
            <a:ext cx="10515600" cy="5448678"/>
          </a:xfrm>
        </p:spPr>
        <p:txBody>
          <a:bodyPr>
            <a:normAutofit/>
          </a:bodyPr>
          <a:lstStyle/>
          <a:p>
            <a:r>
              <a:rPr lang="zh-CN" altLang="en-US" sz="2400" dirty="0" smtClean="0">
                <a:latin typeface="方正清刻本悦宋简体" panose="02000000000000000000" pitchFamily="2" charset="-122"/>
                <a:ea typeface="方正清刻本悦宋简体" panose="02000000000000000000" pitchFamily="2" charset="-122"/>
              </a:rPr>
              <a:t>（</a:t>
            </a:r>
            <a:r>
              <a:rPr lang="zh-CN" altLang="en-US" sz="2400" dirty="0">
                <a:latin typeface="方正清刻本悦宋简体" panose="02000000000000000000" pitchFamily="2" charset="-122"/>
                <a:ea typeface="方正清刻本悦宋简体" panose="02000000000000000000" pitchFamily="2" charset="-122"/>
              </a:rPr>
              <a:t>三）社会阶级的</a:t>
            </a:r>
            <a:r>
              <a:rPr lang="zh-CN" altLang="en-US" sz="2400" dirty="0" smtClean="0">
                <a:latin typeface="方正清刻本悦宋简体" panose="02000000000000000000" pitchFamily="2" charset="-122"/>
                <a:ea typeface="方正清刻本悦宋简体" panose="02000000000000000000" pitchFamily="2" charset="-122"/>
              </a:rPr>
              <a:t>变化</a:t>
            </a:r>
            <a:r>
              <a:rPr lang="zh-CN" altLang="en-US" sz="2000" dirty="0" smtClean="0">
                <a:solidFill>
                  <a:srgbClr val="C00000"/>
                </a:solidFill>
              </a:rPr>
              <a:t>★</a:t>
            </a:r>
            <a:endParaRPr lang="zh-CN" altLang="en-US" sz="2000" dirty="0" smtClean="0">
              <a:solidFill>
                <a:srgbClr val="C00000"/>
              </a:solidFill>
              <a:latin typeface="方正清刻本悦宋简体" panose="02000000000000000000" pitchFamily="2" charset="-122"/>
              <a:ea typeface="方正清刻本悦宋简体" panose="02000000000000000000" pitchFamily="2" charset="-122"/>
            </a:endParaRPr>
          </a:p>
          <a:p>
            <a:pPr>
              <a:lnSpc>
                <a:spcPct val="200000"/>
              </a:lnSpc>
            </a:pPr>
            <a:r>
              <a:rPr lang="en-US" altLang="zh-CN" sz="2000" dirty="0" smtClean="0"/>
              <a:t>1</a:t>
            </a:r>
            <a:r>
              <a:rPr lang="zh-CN" altLang="en-US" sz="2000" dirty="0" smtClean="0"/>
              <a:t>、</a:t>
            </a:r>
            <a:r>
              <a:rPr lang="zh-CN" altLang="en-US" b="1" u="sng" dirty="0">
                <a:solidFill>
                  <a:srgbClr val="C23C0D"/>
                </a:solidFill>
              </a:rPr>
              <a:t>资产阶级</a:t>
            </a:r>
            <a:endParaRPr lang="en-US" altLang="zh-CN" b="1" u="sng" dirty="0">
              <a:solidFill>
                <a:srgbClr val="0070C0"/>
              </a:solidFill>
            </a:endParaRPr>
          </a:p>
          <a:p>
            <a:pPr marL="285750" indent="-285750">
              <a:lnSpc>
                <a:spcPct val="200000"/>
              </a:lnSpc>
              <a:buFont typeface="Arial" panose="020B0604020202020204" pitchFamily="34" charset="0"/>
              <a:buChar char="•"/>
            </a:pPr>
            <a:r>
              <a:rPr lang="zh-CN" altLang="en-US" dirty="0" smtClean="0"/>
              <a:t>组成</a:t>
            </a:r>
            <a:r>
              <a:rPr lang="zh-CN" altLang="en-US" dirty="0"/>
              <a:t>：买办、商人、地主、官僚</a:t>
            </a:r>
          </a:p>
          <a:p>
            <a:pPr marL="285750" indent="-285750">
              <a:lnSpc>
                <a:spcPct val="200000"/>
              </a:lnSpc>
              <a:buFont typeface="Arial" panose="020B0604020202020204" pitchFamily="34" charset="0"/>
              <a:buChar char="•"/>
            </a:pPr>
            <a:r>
              <a:rPr lang="zh-CN" altLang="en-US" dirty="0" smtClean="0"/>
              <a:t>分层：</a:t>
            </a:r>
            <a:r>
              <a:rPr lang="zh-CN" altLang="en-US" b="1" u="sng" dirty="0">
                <a:solidFill>
                  <a:srgbClr val="C23C0D"/>
                </a:solidFill>
              </a:rPr>
              <a:t>官僚买办资产阶级、民族资产阶级</a:t>
            </a:r>
          </a:p>
          <a:p>
            <a:endParaRPr lang="zh-CN" altLang="en-US" dirty="0" smtClean="0">
              <a:solidFill>
                <a:srgbClr val="C00000"/>
              </a:solidFill>
            </a:endParaRPr>
          </a:p>
          <a:p>
            <a:endParaRPr lang="zh-CN" altLang="en-US" dirty="0"/>
          </a:p>
        </p:txBody>
      </p:sp>
      <p:sp>
        <p:nvSpPr>
          <p:cNvPr id="7" name="文本框 6"/>
          <p:cNvSpPr txBox="1"/>
          <p:nvPr/>
        </p:nvSpPr>
        <p:spPr>
          <a:xfrm>
            <a:off x="838200" y="441660"/>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pic>
        <p:nvPicPr>
          <p:cNvPr id="9" name="图片 8"/>
          <p:cNvPicPr>
            <a:picLocks noChangeAspect="1"/>
          </p:cNvPicPr>
          <p:nvPr/>
        </p:nvPicPr>
        <p:blipFill>
          <a:blip r:embed="rId3"/>
          <a:stretch>
            <a:fillRect/>
          </a:stretch>
        </p:blipFill>
        <p:spPr>
          <a:xfrm>
            <a:off x="7414426" y="928973"/>
            <a:ext cx="3718882" cy="2859272"/>
          </a:xfrm>
          <a:prstGeom prst="rect">
            <a:avLst/>
          </a:prstGeom>
        </p:spPr>
      </p:pic>
    </p:spTree>
    <p:extLst>
      <p:ext uri="{BB962C8B-B14F-4D97-AF65-F5344CB8AC3E}">
        <p14:creationId xmlns:p14="http://schemas.microsoft.com/office/powerpoint/2010/main" val="8288031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37542"/>
            <a:ext cx="10515600" cy="5448678"/>
          </a:xfrm>
        </p:spPr>
        <p:txBody>
          <a:bodyPr>
            <a:normAutofit/>
          </a:bodyPr>
          <a:lstStyle/>
          <a:p>
            <a:r>
              <a:rPr lang="zh-CN" altLang="en-US" sz="2400" dirty="0" smtClean="0">
                <a:latin typeface="方正清刻本悦宋简体" panose="02000000000000000000" pitchFamily="2" charset="-122"/>
                <a:ea typeface="方正清刻本悦宋简体" panose="02000000000000000000" pitchFamily="2" charset="-122"/>
              </a:rPr>
              <a:t>（</a:t>
            </a:r>
            <a:r>
              <a:rPr lang="zh-CN" altLang="en-US" sz="2400" dirty="0">
                <a:latin typeface="方正清刻本悦宋简体" panose="02000000000000000000" pitchFamily="2" charset="-122"/>
                <a:ea typeface="方正清刻本悦宋简体" panose="02000000000000000000" pitchFamily="2" charset="-122"/>
              </a:rPr>
              <a:t>三）社会阶级的</a:t>
            </a:r>
            <a:r>
              <a:rPr lang="zh-CN" altLang="en-US" sz="2400" dirty="0" smtClean="0">
                <a:latin typeface="方正清刻本悦宋简体" panose="02000000000000000000" pitchFamily="2" charset="-122"/>
                <a:ea typeface="方正清刻本悦宋简体" panose="02000000000000000000" pitchFamily="2" charset="-122"/>
              </a:rPr>
              <a:t>变化</a:t>
            </a:r>
            <a:r>
              <a:rPr lang="zh-CN" altLang="en-US" sz="2000" dirty="0" smtClean="0">
                <a:solidFill>
                  <a:srgbClr val="C00000"/>
                </a:solidFill>
              </a:rPr>
              <a:t>★</a:t>
            </a:r>
            <a:endParaRPr lang="zh-CN" altLang="en-US" sz="2000" dirty="0" smtClean="0">
              <a:solidFill>
                <a:srgbClr val="C00000"/>
              </a:solidFill>
              <a:latin typeface="方正清刻本悦宋简体" panose="02000000000000000000" pitchFamily="2" charset="-122"/>
              <a:ea typeface="方正清刻本悦宋简体" panose="02000000000000000000" pitchFamily="2" charset="-122"/>
            </a:endParaRPr>
          </a:p>
          <a:p>
            <a:pPr>
              <a:lnSpc>
                <a:spcPct val="200000"/>
              </a:lnSpc>
            </a:pPr>
            <a:r>
              <a:rPr lang="en-US" altLang="zh-CN" sz="2000" dirty="0" smtClean="0"/>
              <a:t>1</a:t>
            </a:r>
            <a:r>
              <a:rPr lang="zh-CN" altLang="en-US" sz="2000" dirty="0" smtClean="0"/>
              <a:t>、</a:t>
            </a:r>
            <a:r>
              <a:rPr lang="zh-CN" altLang="en-US" b="1" u="sng" dirty="0">
                <a:solidFill>
                  <a:srgbClr val="C23C0D"/>
                </a:solidFill>
              </a:rPr>
              <a:t>资产阶级</a:t>
            </a:r>
            <a:endParaRPr lang="en-US" altLang="zh-CN" b="1" u="sng" dirty="0">
              <a:solidFill>
                <a:srgbClr val="0070C0"/>
              </a:solidFill>
            </a:endParaRPr>
          </a:p>
          <a:p>
            <a:pPr marL="285750" indent="-285750">
              <a:lnSpc>
                <a:spcPct val="200000"/>
              </a:lnSpc>
              <a:buFont typeface="Arial" panose="020B0604020202020204" pitchFamily="34" charset="0"/>
              <a:buChar char="•"/>
            </a:pPr>
            <a:r>
              <a:rPr lang="zh-CN" altLang="en-US" dirty="0" smtClean="0"/>
              <a:t>组成</a:t>
            </a:r>
            <a:r>
              <a:rPr lang="zh-CN" altLang="en-US" dirty="0"/>
              <a:t>：买办、商人、地主、官僚</a:t>
            </a:r>
          </a:p>
          <a:p>
            <a:pPr marL="285750" indent="-285750">
              <a:lnSpc>
                <a:spcPct val="200000"/>
              </a:lnSpc>
              <a:buFont typeface="Arial" panose="020B0604020202020204" pitchFamily="34" charset="0"/>
              <a:buChar char="•"/>
            </a:pPr>
            <a:r>
              <a:rPr lang="zh-CN" altLang="en-US" dirty="0" smtClean="0"/>
              <a:t>分层：</a:t>
            </a:r>
            <a:r>
              <a:rPr lang="zh-CN" altLang="en-US" b="1" u="sng" dirty="0">
                <a:solidFill>
                  <a:srgbClr val="C23C0D"/>
                </a:solidFill>
              </a:rPr>
              <a:t>官僚买办资产阶级、民族资产阶级</a:t>
            </a:r>
          </a:p>
          <a:p>
            <a:pPr marL="285750" indent="-285750">
              <a:lnSpc>
                <a:spcPct val="200000"/>
              </a:lnSpc>
              <a:buFont typeface="Arial" panose="020B0604020202020204" pitchFamily="34" charset="0"/>
              <a:buChar char="•"/>
            </a:pPr>
            <a:r>
              <a:rPr lang="zh-CN" altLang="en-US" dirty="0" smtClean="0">
                <a:solidFill>
                  <a:srgbClr val="C00000"/>
                </a:solidFill>
              </a:rPr>
              <a:t> </a:t>
            </a:r>
            <a:r>
              <a:rPr lang="zh-CN" altLang="en-US" sz="2000" u="sng" dirty="0" smtClean="0">
                <a:solidFill>
                  <a:srgbClr val="C00000"/>
                </a:solidFill>
                <a:latin typeface="方正清刻本悦宋简体" panose="02000000000000000000" pitchFamily="2" charset="-122"/>
                <a:ea typeface="方正清刻本悦宋简体" panose="02000000000000000000" pitchFamily="2" charset="-122"/>
              </a:rPr>
              <a:t>两重性</a:t>
            </a:r>
            <a:r>
              <a:rPr lang="zh-CN" altLang="en-US" sz="2000" u="sng" dirty="0">
                <a:solidFill>
                  <a:srgbClr val="C00000"/>
                </a:solidFill>
                <a:latin typeface="方正清刻本悦宋简体" panose="02000000000000000000" pitchFamily="2" charset="-122"/>
                <a:ea typeface="方正清刻本悦宋简体" panose="02000000000000000000" pitchFamily="2" charset="-122"/>
              </a:rPr>
              <a:t>特点决定民族资产阶级不能引导中国民主革命走向胜利</a:t>
            </a:r>
            <a:r>
              <a:rPr lang="zh-CN" altLang="en-US" dirty="0">
                <a:solidFill>
                  <a:srgbClr val="C00000"/>
                </a:solidFill>
              </a:rPr>
              <a:t>。</a:t>
            </a:r>
          </a:p>
          <a:p>
            <a:pPr>
              <a:lnSpc>
                <a:spcPct val="200000"/>
              </a:lnSpc>
            </a:pPr>
            <a:r>
              <a:rPr lang="en-US" altLang="zh-CN" dirty="0" smtClean="0"/>
              <a:t>a</a:t>
            </a:r>
            <a:r>
              <a:rPr lang="zh-CN" altLang="en-US" dirty="0" smtClean="0"/>
              <a:t>、</a:t>
            </a:r>
            <a:r>
              <a:rPr lang="zh-CN" altLang="en-US" dirty="0"/>
              <a:t>受帝、封压迫，一定条件下可以参加反帝反封的革命或保持中立；</a:t>
            </a:r>
          </a:p>
          <a:p>
            <a:pPr>
              <a:lnSpc>
                <a:spcPct val="200000"/>
              </a:lnSpc>
            </a:pPr>
            <a:r>
              <a:rPr lang="en-US" altLang="zh-CN" dirty="0" smtClean="0"/>
              <a:t>b</a:t>
            </a:r>
            <a:r>
              <a:rPr lang="zh-CN" altLang="en-US" dirty="0" smtClean="0"/>
              <a:t>、</a:t>
            </a:r>
            <a:r>
              <a:rPr lang="zh-CN" altLang="en-US" dirty="0"/>
              <a:t>因力量薄弱，与帝、封有千丝万缕联系，斗争中缺乏彻底性。</a:t>
            </a:r>
          </a:p>
          <a:p>
            <a:endParaRPr lang="zh-CN" altLang="en-US" dirty="0" smtClean="0">
              <a:solidFill>
                <a:srgbClr val="C00000"/>
              </a:solidFill>
            </a:endParaRPr>
          </a:p>
          <a:p>
            <a:endParaRPr lang="zh-CN" altLang="en-US" dirty="0"/>
          </a:p>
        </p:txBody>
      </p:sp>
      <p:sp>
        <p:nvSpPr>
          <p:cNvPr id="7" name="文本框 6"/>
          <p:cNvSpPr txBox="1"/>
          <p:nvPr/>
        </p:nvSpPr>
        <p:spPr>
          <a:xfrm>
            <a:off x="838200" y="441660"/>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pic>
        <p:nvPicPr>
          <p:cNvPr id="2" name="图片 1"/>
          <p:cNvPicPr>
            <a:picLocks noChangeAspect="1"/>
          </p:cNvPicPr>
          <p:nvPr/>
        </p:nvPicPr>
        <p:blipFill>
          <a:blip r:embed="rId3"/>
          <a:stretch>
            <a:fillRect/>
          </a:stretch>
        </p:blipFill>
        <p:spPr>
          <a:xfrm>
            <a:off x="8547354" y="3834399"/>
            <a:ext cx="1453026" cy="439101"/>
          </a:xfrm>
          <a:prstGeom prst="rect">
            <a:avLst/>
          </a:prstGeom>
        </p:spPr>
      </p:pic>
      <p:pic>
        <p:nvPicPr>
          <p:cNvPr id="9" name="图片 8"/>
          <p:cNvPicPr>
            <a:picLocks noChangeAspect="1"/>
          </p:cNvPicPr>
          <p:nvPr/>
        </p:nvPicPr>
        <p:blipFill>
          <a:blip r:embed="rId4"/>
          <a:stretch>
            <a:fillRect/>
          </a:stretch>
        </p:blipFill>
        <p:spPr>
          <a:xfrm>
            <a:off x="7414426" y="928973"/>
            <a:ext cx="3718882" cy="2859272"/>
          </a:xfrm>
          <a:prstGeom prst="rect">
            <a:avLst/>
          </a:prstGeom>
        </p:spPr>
      </p:pic>
    </p:spTree>
    <p:extLst>
      <p:ext uri="{BB962C8B-B14F-4D97-AF65-F5344CB8AC3E}">
        <p14:creationId xmlns:p14="http://schemas.microsoft.com/office/powerpoint/2010/main" val="44316959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43059" y="1049825"/>
            <a:ext cx="11210242" cy="5446114"/>
          </a:xfrm>
        </p:spPr>
        <p:txBody>
          <a:bodyPr>
            <a:normAutofit/>
          </a:bodyPr>
          <a:lstStyle/>
          <a:p>
            <a:pPr>
              <a:lnSpc>
                <a:spcPct val="158000"/>
              </a:lnSpc>
            </a:pPr>
            <a:r>
              <a:rPr lang="zh-CN" altLang="en-US" sz="2400" dirty="0" smtClean="0">
                <a:latin typeface="方正清刻本悦宋简体" panose="02000000000000000000" pitchFamily="2" charset="-122"/>
                <a:ea typeface="方正清刻本悦宋简体" panose="02000000000000000000" pitchFamily="2" charset="-122"/>
              </a:rPr>
              <a:t>（</a:t>
            </a:r>
            <a:r>
              <a:rPr lang="zh-CN" altLang="en-US" sz="2400" dirty="0">
                <a:latin typeface="方正清刻本悦宋简体" panose="02000000000000000000" pitchFamily="2" charset="-122"/>
                <a:ea typeface="方正清刻本悦宋简体" panose="02000000000000000000" pitchFamily="2" charset="-122"/>
              </a:rPr>
              <a:t>三）社会阶级</a:t>
            </a:r>
            <a:r>
              <a:rPr lang="zh-CN" altLang="en-US" sz="2400" dirty="0" smtClean="0">
                <a:latin typeface="方正清刻本悦宋简体" panose="02000000000000000000" pitchFamily="2" charset="-122"/>
                <a:ea typeface="方正清刻本悦宋简体" panose="02000000000000000000" pitchFamily="2" charset="-122"/>
              </a:rPr>
              <a:t>的变化</a:t>
            </a:r>
            <a:r>
              <a:rPr lang="zh-CN" altLang="en-US" sz="2400" dirty="0" smtClean="0">
                <a:solidFill>
                  <a:srgbClr val="C00000"/>
                </a:solidFill>
              </a:rPr>
              <a:t>★</a:t>
            </a:r>
            <a:endParaRPr lang="en-US" altLang="zh-CN" sz="2400" dirty="0">
              <a:latin typeface="方正清刻本悦宋简体" panose="02000000000000000000" pitchFamily="2" charset="-122"/>
              <a:ea typeface="方正清刻本悦宋简体" panose="02000000000000000000" pitchFamily="2" charset="-122"/>
            </a:endParaRPr>
          </a:p>
          <a:p>
            <a:pPr>
              <a:lnSpc>
                <a:spcPct val="158000"/>
              </a:lnSpc>
            </a:pPr>
            <a:r>
              <a:rPr lang="en-US" altLang="zh-CN" sz="2000" dirty="0" smtClean="0"/>
              <a:t>2</a:t>
            </a:r>
            <a:r>
              <a:rPr lang="zh-CN" altLang="en-US" sz="2000" dirty="0" smtClean="0"/>
              <a:t>、</a:t>
            </a:r>
            <a:r>
              <a:rPr lang="zh-CN" altLang="en-US" b="1" u="sng" dirty="0" smtClean="0">
                <a:solidFill>
                  <a:srgbClr val="C23C0D"/>
                </a:solidFill>
              </a:rPr>
              <a:t>工人阶级</a:t>
            </a:r>
            <a:endParaRPr lang="zh-CN" altLang="en-US" sz="2000" dirty="0">
              <a:solidFill>
                <a:srgbClr val="C00000"/>
              </a:solidFill>
              <a:sym typeface="微软雅黑" panose="020B0503020204020204" pitchFamily="34" charset="-122"/>
            </a:endParaRPr>
          </a:p>
          <a:p>
            <a:pPr>
              <a:lnSpc>
                <a:spcPct val="158000"/>
              </a:lnSpc>
            </a:pPr>
            <a:endParaRPr lang="en-US" altLang="zh-CN" dirty="0">
              <a:sym typeface="微软雅黑" panose="020B0503020204020204" pitchFamily="34" charset="-122"/>
            </a:endParaRPr>
          </a:p>
          <a:p>
            <a:endParaRPr lang="zh-CN" altLang="en-US" dirty="0" smtClean="0">
              <a:solidFill>
                <a:srgbClr val="C00000"/>
              </a:solidFill>
              <a:latin typeface="方正清刻本悦宋简体" panose="02000000000000000000" pitchFamily="2" charset="-122"/>
              <a:ea typeface="方正清刻本悦宋简体" panose="02000000000000000000" pitchFamily="2" charset="-122"/>
              <a:sym typeface="微软雅黑" panose="020B0503020204020204" pitchFamily="34" charset="-122"/>
            </a:endParaRPr>
          </a:p>
          <a:p>
            <a:endParaRPr lang="zh-CN" altLang="en-US" dirty="0"/>
          </a:p>
        </p:txBody>
      </p:sp>
      <p:sp>
        <p:nvSpPr>
          <p:cNvPr id="5" name="文本框 4"/>
          <p:cNvSpPr txBox="1"/>
          <p:nvPr/>
        </p:nvSpPr>
        <p:spPr>
          <a:xfrm>
            <a:off x="743059" y="485727"/>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r="10588" b="1874"/>
          <a:stretch/>
        </p:blipFill>
        <p:spPr>
          <a:xfrm>
            <a:off x="8372476" y="3800510"/>
            <a:ext cx="3819524" cy="2357403"/>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43059" y="1049825"/>
            <a:ext cx="11210242" cy="5446114"/>
          </a:xfrm>
        </p:spPr>
        <p:txBody>
          <a:bodyPr>
            <a:normAutofit/>
          </a:bodyPr>
          <a:lstStyle/>
          <a:p>
            <a:pPr>
              <a:lnSpc>
                <a:spcPct val="158000"/>
              </a:lnSpc>
            </a:pPr>
            <a:r>
              <a:rPr lang="zh-CN" altLang="en-US" sz="2400" dirty="0" smtClean="0">
                <a:latin typeface="方正清刻本悦宋简体" panose="02000000000000000000" pitchFamily="2" charset="-122"/>
                <a:ea typeface="方正清刻本悦宋简体" panose="02000000000000000000" pitchFamily="2" charset="-122"/>
              </a:rPr>
              <a:t>（</a:t>
            </a:r>
            <a:r>
              <a:rPr lang="zh-CN" altLang="en-US" sz="2400" dirty="0">
                <a:latin typeface="方正清刻本悦宋简体" panose="02000000000000000000" pitchFamily="2" charset="-122"/>
                <a:ea typeface="方正清刻本悦宋简体" panose="02000000000000000000" pitchFamily="2" charset="-122"/>
              </a:rPr>
              <a:t>三）社会阶级</a:t>
            </a:r>
            <a:r>
              <a:rPr lang="zh-CN" altLang="en-US" sz="2400" dirty="0" smtClean="0">
                <a:latin typeface="方正清刻本悦宋简体" panose="02000000000000000000" pitchFamily="2" charset="-122"/>
                <a:ea typeface="方正清刻本悦宋简体" panose="02000000000000000000" pitchFamily="2" charset="-122"/>
              </a:rPr>
              <a:t>的变化</a:t>
            </a:r>
            <a:r>
              <a:rPr lang="zh-CN" altLang="en-US" sz="2400" dirty="0" smtClean="0">
                <a:solidFill>
                  <a:srgbClr val="C00000"/>
                </a:solidFill>
              </a:rPr>
              <a:t>★</a:t>
            </a:r>
            <a:endParaRPr lang="en-US" altLang="zh-CN" sz="2400" dirty="0">
              <a:latin typeface="方正清刻本悦宋简体" panose="02000000000000000000" pitchFamily="2" charset="-122"/>
              <a:ea typeface="方正清刻本悦宋简体" panose="02000000000000000000" pitchFamily="2" charset="-122"/>
            </a:endParaRPr>
          </a:p>
          <a:p>
            <a:pPr>
              <a:lnSpc>
                <a:spcPct val="158000"/>
              </a:lnSpc>
            </a:pPr>
            <a:r>
              <a:rPr lang="en-US" altLang="zh-CN" sz="2000" dirty="0" smtClean="0"/>
              <a:t>2</a:t>
            </a:r>
            <a:r>
              <a:rPr lang="zh-CN" altLang="en-US" sz="2000" dirty="0" smtClean="0"/>
              <a:t>、</a:t>
            </a:r>
            <a:r>
              <a:rPr lang="zh-CN" altLang="en-US" b="1" u="sng" dirty="0">
                <a:solidFill>
                  <a:srgbClr val="C23C0D"/>
                </a:solidFill>
              </a:rPr>
              <a:t>工人阶级</a:t>
            </a:r>
            <a:r>
              <a:rPr lang="zh-CN" altLang="en-US" sz="2000" dirty="0">
                <a:solidFill>
                  <a:srgbClr val="C00000"/>
                </a:solidFill>
              </a:rPr>
              <a:t>★★</a:t>
            </a:r>
            <a:endParaRPr lang="zh-CN" altLang="en-US" sz="2000" dirty="0">
              <a:solidFill>
                <a:srgbClr val="C00000"/>
              </a:solidFill>
              <a:sym typeface="微软雅黑" panose="020B0503020204020204" pitchFamily="34" charset="-122"/>
            </a:endParaRPr>
          </a:p>
          <a:p>
            <a:pPr marL="285750" indent="-285750">
              <a:lnSpc>
                <a:spcPct val="158000"/>
              </a:lnSpc>
              <a:buFont typeface="Arial" panose="020B0604020202020204" pitchFamily="34" charset="0"/>
              <a:buChar char="•"/>
            </a:pPr>
            <a:r>
              <a:rPr lang="zh-CN" altLang="en-US" b="1" dirty="0" smtClean="0">
                <a:sym typeface="微软雅黑" panose="020B0503020204020204" pitchFamily="34" charset="-122"/>
              </a:rPr>
              <a:t>来源上</a:t>
            </a:r>
            <a:r>
              <a:rPr lang="zh-CN" altLang="en-US" dirty="0" smtClean="0">
                <a:sym typeface="微软雅黑" panose="020B0503020204020204" pitchFamily="34" charset="-122"/>
              </a:rPr>
              <a:t>：</a:t>
            </a:r>
            <a:r>
              <a:rPr lang="zh-CN" altLang="en-US" dirty="0">
                <a:sym typeface="微软雅黑" panose="020B0503020204020204" pitchFamily="34" charset="-122"/>
              </a:rPr>
              <a:t>诞生在外国在华企业当中，比中国资产阶级年龄和资格更老，社会基础和社会力量更大。</a:t>
            </a:r>
            <a:endParaRPr lang="en-US" altLang="zh-CN" dirty="0">
              <a:sym typeface="微软雅黑" panose="020B0503020204020204" pitchFamily="34" charset="-122"/>
            </a:endParaRPr>
          </a:p>
          <a:p>
            <a:endParaRPr lang="zh-CN" altLang="en-US" dirty="0" smtClean="0">
              <a:solidFill>
                <a:srgbClr val="C00000"/>
              </a:solidFill>
              <a:latin typeface="方正清刻本悦宋简体" panose="02000000000000000000" pitchFamily="2" charset="-122"/>
              <a:ea typeface="方正清刻本悦宋简体" panose="02000000000000000000" pitchFamily="2" charset="-122"/>
              <a:sym typeface="微软雅黑" panose="020B0503020204020204" pitchFamily="34" charset="-122"/>
            </a:endParaRPr>
          </a:p>
          <a:p>
            <a:endParaRPr lang="zh-CN" altLang="en-US" dirty="0"/>
          </a:p>
        </p:txBody>
      </p:sp>
      <p:sp>
        <p:nvSpPr>
          <p:cNvPr id="5" name="文本框 4"/>
          <p:cNvSpPr txBox="1"/>
          <p:nvPr/>
        </p:nvSpPr>
        <p:spPr>
          <a:xfrm>
            <a:off x="743059" y="485727"/>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pic>
        <p:nvPicPr>
          <p:cNvPr id="2" name="图片 1"/>
          <p:cNvPicPr>
            <a:picLocks noChangeAspect="1"/>
          </p:cNvPicPr>
          <p:nvPr/>
        </p:nvPicPr>
        <p:blipFill>
          <a:blip r:embed="rId3"/>
          <a:stretch>
            <a:fillRect/>
          </a:stretch>
        </p:blipFill>
        <p:spPr>
          <a:xfrm>
            <a:off x="2946345" y="1754497"/>
            <a:ext cx="1453026" cy="439101"/>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r="10588" b="1874"/>
          <a:stretch/>
        </p:blipFill>
        <p:spPr>
          <a:xfrm>
            <a:off x="8372476" y="3800510"/>
            <a:ext cx="3819524" cy="2357403"/>
          </a:xfrm>
          <a:prstGeom prst="rect">
            <a:avLst/>
          </a:prstGeom>
        </p:spPr>
      </p:pic>
    </p:spTree>
    <p:extLst>
      <p:ext uri="{BB962C8B-B14F-4D97-AF65-F5344CB8AC3E}">
        <p14:creationId xmlns:p14="http://schemas.microsoft.com/office/powerpoint/2010/main" val="14257384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H_Other_1"/>
          <p:cNvSpPr/>
          <p:nvPr>
            <p:custDataLst>
              <p:tags r:id="rId1"/>
            </p:custDataLst>
          </p:nvPr>
        </p:nvSpPr>
        <p:spPr>
          <a:xfrm>
            <a:off x="396532" y="1712252"/>
            <a:ext cx="10840597" cy="3503364"/>
          </a:xfrm>
          <a:prstGeom prst="rect">
            <a:avLst/>
          </a:prstGeom>
          <a:solidFill>
            <a:srgbClr val="C00000">
              <a:alpha val="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lnSpc>
                <a:spcPct val="210000"/>
              </a:lnSpc>
            </a:pPr>
            <a:endParaRPr lang="zh-CN" altLang="en-US" dirty="0">
              <a:latin typeface="方正清刻本悦宋简体" panose="02000000000000000000" pitchFamily="2" charset="-122"/>
              <a:ea typeface="方正清刻本悦宋简体" panose="02000000000000000000" pitchFamily="2" charset="-122"/>
            </a:endParaRPr>
          </a:p>
        </p:txBody>
      </p:sp>
      <p:sp>
        <p:nvSpPr>
          <p:cNvPr id="40" name="标题 1"/>
          <p:cNvSpPr>
            <a:spLocks noGrp="1"/>
          </p:cNvSpPr>
          <p:nvPr>
            <p:ph type="title"/>
          </p:nvPr>
        </p:nvSpPr>
        <p:spPr>
          <a:xfrm>
            <a:off x="838200" y="365126"/>
            <a:ext cx="10515600" cy="645130"/>
          </a:xfrm>
        </p:spPr>
        <p:txBody>
          <a:bodyPr>
            <a:normAutofit/>
          </a:bodyPr>
          <a:lstStyle/>
          <a:p>
            <a:r>
              <a:rPr lang="zh-CN" altLang="en-US" dirty="0"/>
              <a:t>中国近现代史纲要教材框架</a:t>
            </a:r>
          </a:p>
        </p:txBody>
      </p:sp>
    </p:spTree>
    <p:extLst>
      <p:ext uri="{BB962C8B-B14F-4D97-AF65-F5344CB8AC3E}">
        <p14:creationId xmlns:p14="http://schemas.microsoft.com/office/powerpoint/2010/main" val="199744863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43059" y="1049825"/>
            <a:ext cx="11210242" cy="5446114"/>
          </a:xfrm>
        </p:spPr>
        <p:txBody>
          <a:bodyPr>
            <a:normAutofit/>
          </a:bodyPr>
          <a:lstStyle/>
          <a:p>
            <a:pPr>
              <a:lnSpc>
                <a:spcPct val="158000"/>
              </a:lnSpc>
            </a:pPr>
            <a:r>
              <a:rPr lang="zh-CN" altLang="en-US" sz="2400" dirty="0" smtClean="0">
                <a:latin typeface="方正清刻本悦宋简体" panose="02000000000000000000" pitchFamily="2" charset="-122"/>
                <a:ea typeface="方正清刻本悦宋简体" panose="02000000000000000000" pitchFamily="2" charset="-122"/>
              </a:rPr>
              <a:t>（</a:t>
            </a:r>
            <a:r>
              <a:rPr lang="zh-CN" altLang="en-US" sz="2400" dirty="0">
                <a:latin typeface="方正清刻本悦宋简体" panose="02000000000000000000" pitchFamily="2" charset="-122"/>
                <a:ea typeface="方正清刻本悦宋简体" panose="02000000000000000000" pitchFamily="2" charset="-122"/>
              </a:rPr>
              <a:t>三）社会阶级</a:t>
            </a:r>
            <a:r>
              <a:rPr lang="zh-CN" altLang="en-US" sz="2400" dirty="0" smtClean="0">
                <a:latin typeface="方正清刻本悦宋简体" panose="02000000000000000000" pitchFamily="2" charset="-122"/>
                <a:ea typeface="方正清刻本悦宋简体" panose="02000000000000000000" pitchFamily="2" charset="-122"/>
              </a:rPr>
              <a:t>的变化</a:t>
            </a:r>
            <a:r>
              <a:rPr lang="zh-CN" altLang="en-US" sz="2400" dirty="0" smtClean="0">
                <a:solidFill>
                  <a:srgbClr val="C00000"/>
                </a:solidFill>
              </a:rPr>
              <a:t>★</a:t>
            </a:r>
            <a:endParaRPr lang="en-US" altLang="zh-CN" sz="2400" dirty="0">
              <a:latin typeface="方正清刻本悦宋简体" panose="02000000000000000000" pitchFamily="2" charset="-122"/>
              <a:ea typeface="方正清刻本悦宋简体" panose="02000000000000000000" pitchFamily="2" charset="-122"/>
            </a:endParaRPr>
          </a:p>
          <a:p>
            <a:pPr>
              <a:lnSpc>
                <a:spcPct val="158000"/>
              </a:lnSpc>
            </a:pPr>
            <a:r>
              <a:rPr lang="en-US" altLang="zh-CN" sz="2000" dirty="0" smtClean="0"/>
              <a:t>2</a:t>
            </a:r>
            <a:r>
              <a:rPr lang="zh-CN" altLang="en-US" sz="2000" dirty="0" smtClean="0"/>
              <a:t>、</a:t>
            </a:r>
            <a:r>
              <a:rPr lang="zh-CN" altLang="en-US" b="1" u="sng" dirty="0">
                <a:solidFill>
                  <a:srgbClr val="C23C0D"/>
                </a:solidFill>
              </a:rPr>
              <a:t>工人阶级</a:t>
            </a:r>
            <a:r>
              <a:rPr lang="zh-CN" altLang="en-US" sz="2000" dirty="0">
                <a:solidFill>
                  <a:srgbClr val="C00000"/>
                </a:solidFill>
              </a:rPr>
              <a:t>★★</a:t>
            </a:r>
            <a:endParaRPr lang="zh-CN" altLang="en-US" sz="2000" dirty="0">
              <a:solidFill>
                <a:srgbClr val="C00000"/>
              </a:solidFill>
              <a:sym typeface="微软雅黑" panose="020B0503020204020204" pitchFamily="34" charset="-122"/>
            </a:endParaRPr>
          </a:p>
          <a:p>
            <a:pPr marL="285750" indent="-285750">
              <a:lnSpc>
                <a:spcPct val="158000"/>
              </a:lnSpc>
              <a:buFont typeface="Arial" panose="020B0604020202020204" pitchFamily="34" charset="0"/>
              <a:buChar char="•"/>
            </a:pPr>
            <a:r>
              <a:rPr lang="zh-CN" altLang="en-US" b="1" dirty="0" smtClean="0">
                <a:sym typeface="微软雅黑" panose="020B0503020204020204" pitchFamily="34" charset="-122"/>
              </a:rPr>
              <a:t>来源上</a:t>
            </a:r>
            <a:r>
              <a:rPr lang="zh-CN" altLang="en-US" dirty="0" smtClean="0">
                <a:sym typeface="微软雅黑" panose="020B0503020204020204" pitchFamily="34" charset="-122"/>
              </a:rPr>
              <a:t>：</a:t>
            </a:r>
            <a:r>
              <a:rPr lang="zh-CN" altLang="en-US" dirty="0">
                <a:sym typeface="微软雅黑" panose="020B0503020204020204" pitchFamily="34" charset="-122"/>
              </a:rPr>
              <a:t>诞生在外国在华企业当中，比中国资产阶级年龄和资格更老，社会基础和社会力量更大。</a:t>
            </a:r>
            <a:endParaRPr lang="en-US" altLang="zh-CN" dirty="0">
              <a:sym typeface="微软雅黑" panose="020B0503020204020204" pitchFamily="34" charset="-122"/>
            </a:endParaRPr>
          </a:p>
          <a:p>
            <a:pPr marL="285750" indent="-285750">
              <a:buFont typeface="Arial" panose="020B0604020202020204" pitchFamily="34" charset="0"/>
              <a:buChar char="•"/>
            </a:pPr>
            <a:r>
              <a:rPr lang="zh-CN" altLang="en-US" b="1" dirty="0" smtClean="0">
                <a:sym typeface="微软雅黑" panose="020B0503020204020204" pitchFamily="34" charset="-122"/>
              </a:rPr>
              <a:t>特点</a:t>
            </a:r>
            <a:r>
              <a:rPr lang="zh-CN" altLang="en-US" dirty="0" smtClean="0">
                <a:sym typeface="微软雅黑" panose="020B0503020204020204" pitchFamily="34" charset="-122"/>
              </a:rPr>
              <a:t>：</a:t>
            </a:r>
            <a:endParaRPr lang="zh-CN" altLang="en-US" dirty="0">
              <a:sym typeface="微软雅黑" panose="020B0503020204020204" pitchFamily="34" charset="-122"/>
            </a:endParaRPr>
          </a:p>
          <a:p>
            <a:r>
              <a:rPr lang="en-US" altLang="zh-CN" dirty="0" smtClean="0">
                <a:sym typeface="微软雅黑" panose="020B0503020204020204" pitchFamily="34" charset="-122"/>
              </a:rPr>
              <a:t>a.</a:t>
            </a:r>
            <a:r>
              <a:rPr lang="zh-CN" altLang="en-US" dirty="0" smtClean="0">
                <a:sym typeface="微软雅黑" panose="020B0503020204020204" pitchFamily="34" charset="-122"/>
              </a:rPr>
              <a:t> </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受帝</a:t>
            </a:r>
            <a:r>
              <a:rPr lang="zh-CN" altLang="en-US" sz="2000" dirty="0">
                <a:latin typeface="等线" panose="02010600030101010101" pitchFamily="2" charset="-122"/>
                <a:ea typeface="等线" panose="02010600030101010101" pitchFamily="2" charset="-122"/>
                <a:sym typeface="微软雅黑" panose="020B0503020204020204" pitchFamily="34" charset="-122"/>
              </a:rPr>
              <a:t>、封、资三重压迫，革命性更强</a:t>
            </a:r>
          </a:p>
          <a:p>
            <a:endParaRPr lang="zh-CN" altLang="en-US" dirty="0" smtClean="0">
              <a:solidFill>
                <a:srgbClr val="C00000"/>
              </a:solidFill>
              <a:latin typeface="方正清刻本悦宋简体" panose="02000000000000000000" pitchFamily="2" charset="-122"/>
              <a:ea typeface="方正清刻本悦宋简体" panose="02000000000000000000" pitchFamily="2" charset="-122"/>
              <a:sym typeface="微软雅黑" panose="020B0503020204020204" pitchFamily="34" charset="-122"/>
            </a:endParaRPr>
          </a:p>
          <a:p>
            <a:endParaRPr lang="zh-CN" altLang="en-US" dirty="0"/>
          </a:p>
        </p:txBody>
      </p:sp>
      <p:sp>
        <p:nvSpPr>
          <p:cNvPr id="5" name="文本框 4"/>
          <p:cNvSpPr txBox="1"/>
          <p:nvPr/>
        </p:nvSpPr>
        <p:spPr>
          <a:xfrm>
            <a:off x="743059" y="485727"/>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pic>
        <p:nvPicPr>
          <p:cNvPr id="2" name="图片 1"/>
          <p:cNvPicPr>
            <a:picLocks noChangeAspect="1"/>
          </p:cNvPicPr>
          <p:nvPr/>
        </p:nvPicPr>
        <p:blipFill>
          <a:blip r:embed="rId3"/>
          <a:stretch>
            <a:fillRect/>
          </a:stretch>
        </p:blipFill>
        <p:spPr>
          <a:xfrm>
            <a:off x="2946345" y="1754497"/>
            <a:ext cx="1453026" cy="439101"/>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r="10588" b="1874"/>
          <a:stretch/>
        </p:blipFill>
        <p:spPr>
          <a:xfrm>
            <a:off x="8372476" y="3800510"/>
            <a:ext cx="3819524" cy="2357403"/>
          </a:xfrm>
          <a:prstGeom prst="rect">
            <a:avLst/>
          </a:prstGeom>
        </p:spPr>
      </p:pic>
    </p:spTree>
    <p:extLst>
      <p:ext uri="{BB962C8B-B14F-4D97-AF65-F5344CB8AC3E}">
        <p14:creationId xmlns:p14="http://schemas.microsoft.com/office/powerpoint/2010/main" val="322417334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43059" y="1049825"/>
            <a:ext cx="11210242" cy="5446114"/>
          </a:xfrm>
        </p:spPr>
        <p:txBody>
          <a:bodyPr>
            <a:normAutofit/>
          </a:bodyPr>
          <a:lstStyle/>
          <a:p>
            <a:pPr>
              <a:lnSpc>
                <a:spcPct val="158000"/>
              </a:lnSpc>
            </a:pPr>
            <a:r>
              <a:rPr lang="zh-CN" altLang="en-US" sz="2400" dirty="0" smtClean="0">
                <a:latin typeface="方正清刻本悦宋简体" panose="02000000000000000000" pitchFamily="2" charset="-122"/>
                <a:ea typeface="方正清刻本悦宋简体" panose="02000000000000000000" pitchFamily="2" charset="-122"/>
              </a:rPr>
              <a:t>（</a:t>
            </a:r>
            <a:r>
              <a:rPr lang="zh-CN" altLang="en-US" sz="2400" dirty="0">
                <a:latin typeface="方正清刻本悦宋简体" panose="02000000000000000000" pitchFamily="2" charset="-122"/>
                <a:ea typeface="方正清刻本悦宋简体" panose="02000000000000000000" pitchFamily="2" charset="-122"/>
              </a:rPr>
              <a:t>三）社会阶级</a:t>
            </a:r>
            <a:r>
              <a:rPr lang="zh-CN" altLang="en-US" sz="2400" dirty="0" smtClean="0">
                <a:latin typeface="方正清刻本悦宋简体" panose="02000000000000000000" pitchFamily="2" charset="-122"/>
                <a:ea typeface="方正清刻本悦宋简体" panose="02000000000000000000" pitchFamily="2" charset="-122"/>
              </a:rPr>
              <a:t>的变化</a:t>
            </a:r>
            <a:r>
              <a:rPr lang="zh-CN" altLang="en-US" sz="2400" dirty="0" smtClean="0">
                <a:solidFill>
                  <a:srgbClr val="C00000"/>
                </a:solidFill>
              </a:rPr>
              <a:t>★</a:t>
            </a:r>
            <a:endParaRPr lang="en-US" altLang="zh-CN" sz="2400" dirty="0">
              <a:latin typeface="方正清刻本悦宋简体" panose="02000000000000000000" pitchFamily="2" charset="-122"/>
              <a:ea typeface="方正清刻本悦宋简体" panose="02000000000000000000" pitchFamily="2" charset="-122"/>
            </a:endParaRPr>
          </a:p>
          <a:p>
            <a:pPr>
              <a:lnSpc>
                <a:spcPct val="158000"/>
              </a:lnSpc>
            </a:pPr>
            <a:r>
              <a:rPr lang="en-US" altLang="zh-CN" sz="2000" dirty="0" smtClean="0"/>
              <a:t>2</a:t>
            </a:r>
            <a:r>
              <a:rPr lang="zh-CN" altLang="en-US" sz="2000" dirty="0" smtClean="0"/>
              <a:t>、</a:t>
            </a:r>
            <a:r>
              <a:rPr lang="zh-CN" altLang="en-US" b="1" u="sng" dirty="0">
                <a:solidFill>
                  <a:srgbClr val="C23C0D"/>
                </a:solidFill>
              </a:rPr>
              <a:t>工人阶级</a:t>
            </a:r>
            <a:r>
              <a:rPr lang="zh-CN" altLang="en-US" sz="2000" dirty="0">
                <a:solidFill>
                  <a:srgbClr val="C00000"/>
                </a:solidFill>
              </a:rPr>
              <a:t>★★</a:t>
            </a:r>
            <a:endParaRPr lang="zh-CN" altLang="en-US" sz="2000" dirty="0">
              <a:solidFill>
                <a:srgbClr val="C00000"/>
              </a:solidFill>
              <a:sym typeface="微软雅黑" panose="020B0503020204020204" pitchFamily="34" charset="-122"/>
            </a:endParaRPr>
          </a:p>
          <a:p>
            <a:pPr marL="285750" indent="-285750">
              <a:lnSpc>
                <a:spcPct val="158000"/>
              </a:lnSpc>
              <a:buFont typeface="Arial" panose="020B0604020202020204" pitchFamily="34" charset="0"/>
              <a:buChar char="•"/>
            </a:pPr>
            <a:r>
              <a:rPr lang="zh-CN" altLang="en-US" b="1" dirty="0" smtClean="0">
                <a:sym typeface="微软雅黑" panose="020B0503020204020204" pitchFamily="34" charset="-122"/>
              </a:rPr>
              <a:t>来源上</a:t>
            </a:r>
            <a:r>
              <a:rPr lang="zh-CN" altLang="en-US" dirty="0" smtClean="0">
                <a:sym typeface="微软雅黑" panose="020B0503020204020204" pitchFamily="34" charset="-122"/>
              </a:rPr>
              <a:t>：</a:t>
            </a:r>
            <a:r>
              <a:rPr lang="zh-CN" altLang="en-US" dirty="0">
                <a:sym typeface="微软雅黑" panose="020B0503020204020204" pitchFamily="34" charset="-122"/>
              </a:rPr>
              <a:t>诞生在外国在华企业当中，比中国资产阶级年龄和资格更老，社会基础和社会力量更大。</a:t>
            </a:r>
            <a:endParaRPr lang="en-US" altLang="zh-CN" dirty="0">
              <a:sym typeface="微软雅黑" panose="020B0503020204020204" pitchFamily="34" charset="-122"/>
            </a:endParaRPr>
          </a:p>
          <a:p>
            <a:pPr marL="285750" indent="-285750">
              <a:buFont typeface="Arial" panose="020B0604020202020204" pitchFamily="34" charset="0"/>
              <a:buChar char="•"/>
            </a:pPr>
            <a:r>
              <a:rPr lang="zh-CN" altLang="en-US" b="1" dirty="0" smtClean="0">
                <a:sym typeface="微软雅黑" panose="020B0503020204020204" pitchFamily="34" charset="-122"/>
              </a:rPr>
              <a:t>特点</a:t>
            </a:r>
            <a:r>
              <a:rPr lang="zh-CN" altLang="en-US" dirty="0" smtClean="0">
                <a:sym typeface="微软雅黑" panose="020B0503020204020204" pitchFamily="34" charset="-122"/>
              </a:rPr>
              <a:t>：</a:t>
            </a:r>
            <a:endParaRPr lang="zh-CN" altLang="en-US" dirty="0">
              <a:sym typeface="微软雅黑" panose="020B0503020204020204" pitchFamily="34" charset="-122"/>
            </a:endParaRPr>
          </a:p>
          <a:p>
            <a:r>
              <a:rPr lang="en-US" altLang="zh-CN" sz="2000" dirty="0" smtClean="0">
                <a:latin typeface="等线" panose="02010600030101010101" pitchFamily="2" charset="-122"/>
                <a:ea typeface="等线" panose="02010600030101010101" pitchFamily="2" charset="-122"/>
                <a:sym typeface="微软雅黑" panose="020B0503020204020204" pitchFamily="34" charset="-122"/>
              </a:rPr>
              <a:t>a.</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 受帝</a:t>
            </a:r>
            <a:r>
              <a:rPr lang="zh-CN" altLang="en-US" sz="2000" dirty="0">
                <a:latin typeface="等线" panose="02010600030101010101" pitchFamily="2" charset="-122"/>
                <a:ea typeface="等线" panose="02010600030101010101" pitchFamily="2" charset="-122"/>
                <a:sym typeface="微软雅黑" panose="020B0503020204020204" pitchFamily="34" charset="-122"/>
              </a:rPr>
              <a:t>、封、资三重压迫，革命性更</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强</a:t>
            </a:r>
          </a:p>
          <a:p>
            <a:r>
              <a:rPr lang="en-US" altLang="zh-CN" sz="2000" dirty="0" smtClean="0">
                <a:latin typeface="等线" panose="02010600030101010101" pitchFamily="2" charset="-122"/>
                <a:ea typeface="等线" panose="02010600030101010101" pitchFamily="2" charset="-122"/>
                <a:sym typeface="微软雅黑" panose="020B0503020204020204" pitchFamily="34" charset="-122"/>
              </a:rPr>
              <a:t>b.</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 工人</a:t>
            </a:r>
            <a:r>
              <a:rPr lang="zh-CN" altLang="en-US" sz="2000" dirty="0">
                <a:latin typeface="等线" panose="02010600030101010101" pitchFamily="2" charset="-122"/>
                <a:ea typeface="等线" panose="02010600030101010101" pitchFamily="2" charset="-122"/>
                <a:sym typeface="微软雅黑" panose="020B0503020204020204" pitchFamily="34" charset="-122"/>
              </a:rPr>
              <a:t>阶级人数虽少却相对</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集中，</a:t>
            </a:r>
            <a:r>
              <a:rPr lang="zh-CN" altLang="en-US" sz="2000" dirty="0">
                <a:latin typeface="等线" panose="02010600030101010101" pitchFamily="2" charset="-122"/>
                <a:ea typeface="等线" panose="02010600030101010101" pitchFamily="2" charset="-122"/>
                <a:sym typeface="微软雅黑" panose="020B0503020204020204" pitchFamily="34" charset="-122"/>
              </a:rPr>
              <a:t>易于组织并形成革命的力量</a:t>
            </a:r>
            <a:endParaRPr lang="en-US" altLang="zh-CN" sz="2000" dirty="0">
              <a:latin typeface="等线" panose="02010600030101010101" pitchFamily="2" charset="-122"/>
              <a:ea typeface="等线" panose="02010600030101010101" pitchFamily="2" charset="-122"/>
              <a:sym typeface="微软雅黑" panose="020B0503020204020204" pitchFamily="34" charset="-122"/>
            </a:endParaRPr>
          </a:p>
          <a:p>
            <a:endParaRPr lang="zh-CN" altLang="en-US" dirty="0" smtClean="0">
              <a:solidFill>
                <a:srgbClr val="C00000"/>
              </a:solidFill>
              <a:latin typeface="方正清刻本悦宋简体" panose="02000000000000000000" pitchFamily="2" charset="-122"/>
              <a:ea typeface="方正清刻本悦宋简体" panose="02000000000000000000" pitchFamily="2" charset="-122"/>
              <a:sym typeface="微软雅黑" panose="020B0503020204020204" pitchFamily="34" charset="-122"/>
            </a:endParaRPr>
          </a:p>
          <a:p>
            <a:endParaRPr lang="zh-CN" altLang="en-US" dirty="0"/>
          </a:p>
        </p:txBody>
      </p:sp>
      <p:sp>
        <p:nvSpPr>
          <p:cNvPr id="5" name="文本框 4"/>
          <p:cNvSpPr txBox="1"/>
          <p:nvPr/>
        </p:nvSpPr>
        <p:spPr>
          <a:xfrm>
            <a:off x="743059" y="485727"/>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pic>
        <p:nvPicPr>
          <p:cNvPr id="2" name="图片 1"/>
          <p:cNvPicPr>
            <a:picLocks noChangeAspect="1"/>
          </p:cNvPicPr>
          <p:nvPr/>
        </p:nvPicPr>
        <p:blipFill>
          <a:blip r:embed="rId3"/>
          <a:stretch>
            <a:fillRect/>
          </a:stretch>
        </p:blipFill>
        <p:spPr>
          <a:xfrm>
            <a:off x="2946345" y="1754497"/>
            <a:ext cx="1453026" cy="439101"/>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r="10588" b="1874"/>
          <a:stretch/>
        </p:blipFill>
        <p:spPr>
          <a:xfrm>
            <a:off x="8372476" y="3800510"/>
            <a:ext cx="3819524" cy="2357403"/>
          </a:xfrm>
          <a:prstGeom prst="rect">
            <a:avLst/>
          </a:prstGeom>
        </p:spPr>
      </p:pic>
    </p:spTree>
    <p:extLst>
      <p:ext uri="{BB962C8B-B14F-4D97-AF65-F5344CB8AC3E}">
        <p14:creationId xmlns:p14="http://schemas.microsoft.com/office/powerpoint/2010/main" val="322417334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43059" y="1049825"/>
            <a:ext cx="11210242" cy="5446114"/>
          </a:xfrm>
        </p:spPr>
        <p:txBody>
          <a:bodyPr>
            <a:normAutofit/>
          </a:bodyPr>
          <a:lstStyle/>
          <a:p>
            <a:pPr>
              <a:lnSpc>
                <a:spcPct val="158000"/>
              </a:lnSpc>
            </a:pPr>
            <a:r>
              <a:rPr lang="zh-CN" altLang="en-US" sz="2400" dirty="0" smtClean="0">
                <a:latin typeface="方正清刻本悦宋简体" panose="02000000000000000000" pitchFamily="2" charset="-122"/>
                <a:ea typeface="方正清刻本悦宋简体" panose="02000000000000000000" pitchFamily="2" charset="-122"/>
              </a:rPr>
              <a:t>（</a:t>
            </a:r>
            <a:r>
              <a:rPr lang="zh-CN" altLang="en-US" sz="2400" dirty="0">
                <a:latin typeface="方正清刻本悦宋简体" panose="02000000000000000000" pitchFamily="2" charset="-122"/>
                <a:ea typeface="方正清刻本悦宋简体" panose="02000000000000000000" pitchFamily="2" charset="-122"/>
              </a:rPr>
              <a:t>三）社会阶级</a:t>
            </a:r>
            <a:r>
              <a:rPr lang="zh-CN" altLang="en-US" sz="2400" dirty="0" smtClean="0">
                <a:latin typeface="方正清刻本悦宋简体" panose="02000000000000000000" pitchFamily="2" charset="-122"/>
                <a:ea typeface="方正清刻本悦宋简体" panose="02000000000000000000" pitchFamily="2" charset="-122"/>
              </a:rPr>
              <a:t>的变化</a:t>
            </a:r>
            <a:r>
              <a:rPr lang="zh-CN" altLang="en-US" sz="2400" dirty="0" smtClean="0">
                <a:solidFill>
                  <a:srgbClr val="C00000"/>
                </a:solidFill>
              </a:rPr>
              <a:t>★</a:t>
            </a:r>
            <a:endParaRPr lang="en-US" altLang="zh-CN" sz="2400" dirty="0">
              <a:latin typeface="方正清刻本悦宋简体" panose="02000000000000000000" pitchFamily="2" charset="-122"/>
              <a:ea typeface="方正清刻本悦宋简体" panose="02000000000000000000" pitchFamily="2" charset="-122"/>
            </a:endParaRPr>
          </a:p>
          <a:p>
            <a:pPr>
              <a:lnSpc>
                <a:spcPct val="158000"/>
              </a:lnSpc>
            </a:pPr>
            <a:r>
              <a:rPr lang="en-US" altLang="zh-CN" sz="2000" dirty="0" smtClean="0"/>
              <a:t>2</a:t>
            </a:r>
            <a:r>
              <a:rPr lang="zh-CN" altLang="en-US" sz="2000" dirty="0" smtClean="0"/>
              <a:t>、</a:t>
            </a:r>
            <a:r>
              <a:rPr lang="zh-CN" altLang="en-US" b="1" u="sng" dirty="0">
                <a:solidFill>
                  <a:srgbClr val="C23C0D"/>
                </a:solidFill>
              </a:rPr>
              <a:t>工人阶级</a:t>
            </a:r>
            <a:r>
              <a:rPr lang="zh-CN" altLang="en-US" sz="2000" dirty="0">
                <a:solidFill>
                  <a:srgbClr val="C00000"/>
                </a:solidFill>
              </a:rPr>
              <a:t>★★</a:t>
            </a:r>
            <a:endParaRPr lang="zh-CN" altLang="en-US" sz="2000" dirty="0">
              <a:solidFill>
                <a:srgbClr val="C00000"/>
              </a:solidFill>
              <a:sym typeface="微软雅黑" panose="020B0503020204020204" pitchFamily="34" charset="-122"/>
            </a:endParaRPr>
          </a:p>
          <a:p>
            <a:pPr marL="285750" indent="-285750">
              <a:lnSpc>
                <a:spcPct val="158000"/>
              </a:lnSpc>
              <a:buFont typeface="Arial" panose="020B0604020202020204" pitchFamily="34" charset="0"/>
              <a:buChar char="•"/>
            </a:pPr>
            <a:r>
              <a:rPr lang="zh-CN" altLang="en-US" b="1" dirty="0" smtClean="0">
                <a:sym typeface="微软雅黑" panose="020B0503020204020204" pitchFamily="34" charset="-122"/>
              </a:rPr>
              <a:t>来源上</a:t>
            </a:r>
            <a:r>
              <a:rPr lang="zh-CN" altLang="en-US" dirty="0" smtClean="0">
                <a:sym typeface="微软雅黑" panose="020B0503020204020204" pitchFamily="34" charset="-122"/>
              </a:rPr>
              <a:t>：</a:t>
            </a:r>
            <a:r>
              <a:rPr lang="zh-CN" altLang="en-US" dirty="0">
                <a:sym typeface="微软雅黑" panose="020B0503020204020204" pitchFamily="34" charset="-122"/>
              </a:rPr>
              <a:t>诞生在外国在华企业当中，比中国资产阶级年龄和资格更老，社会基础和社会力量更大。</a:t>
            </a:r>
            <a:endParaRPr lang="en-US" altLang="zh-CN" dirty="0">
              <a:sym typeface="微软雅黑" panose="020B0503020204020204" pitchFamily="34" charset="-122"/>
            </a:endParaRPr>
          </a:p>
          <a:p>
            <a:pPr marL="285750" indent="-285750">
              <a:buFont typeface="Arial" panose="020B0604020202020204" pitchFamily="34" charset="0"/>
              <a:buChar char="•"/>
            </a:pPr>
            <a:r>
              <a:rPr lang="zh-CN" altLang="en-US" b="1" dirty="0" smtClean="0">
                <a:sym typeface="微软雅黑" panose="020B0503020204020204" pitchFamily="34" charset="-122"/>
              </a:rPr>
              <a:t>特点</a:t>
            </a:r>
            <a:r>
              <a:rPr lang="zh-CN" altLang="en-US" dirty="0" smtClean="0">
                <a:sym typeface="微软雅黑" panose="020B0503020204020204" pitchFamily="34" charset="-122"/>
              </a:rPr>
              <a:t>：</a:t>
            </a:r>
            <a:endParaRPr lang="zh-CN" altLang="en-US" dirty="0">
              <a:sym typeface="微软雅黑" panose="020B0503020204020204" pitchFamily="34" charset="-122"/>
            </a:endParaRPr>
          </a:p>
          <a:p>
            <a:r>
              <a:rPr lang="en-US" altLang="zh-CN" dirty="0" smtClean="0">
                <a:sym typeface="微软雅黑" panose="020B0503020204020204" pitchFamily="34" charset="-122"/>
              </a:rPr>
              <a:t>a.</a:t>
            </a:r>
            <a:r>
              <a:rPr lang="zh-CN" altLang="en-US" dirty="0" smtClean="0">
                <a:sym typeface="微软雅黑" panose="020B0503020204020204" pitchFamily="34" charset="-122"/>
              </a:rPr>
              <a:t> </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受帝</a:t>
            </a:r>
            <a:r>
              <a:rPr lang="zh-CN" altLang="en-US" sz="2000" dirty="0">
                <a:latin typeface="等线" panose="02010600030101010101" pitchFamily="2" charset="-122"/>
                <a:ea typeface="等线" panose="02010600030101010101" pitchFamily="2" charset="-122"/>
                <a:sym typeface="微软雅黑" panose="020B0503020204020204" pitchFamily="34" charset="-122"/>
              </a:rPr>
              <a:t>、封、资三重压迫，革命性更</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强</a:t>
            </a:r>
          </a:p>
          <a:p>
            <a:r>
              <a:rPr lang="en-US" altLang="zh-CN" dirty="0" smtClean="0">
                <a:sym typeface="微软雅黑" panose="020B0503020204020204" pitchFamily="34" charset="-122"/>
              </a:rPr>
              <a:t>b.</a:t>
            </a:r>
            <a:r>
              <a:rPr lang="zh-CN" altLang="en-US" dirty="0" smtClean="0">
                <a:sym typeface="微软雅黑" panose="020B0503020204020204" pitchFamily="34" charset="-122"/>
              </a:rPr>
              <a:t> </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工人阶级</a:t>
            </a:r>
            <a:r>
              <a:rPr lang="zh-CN" altLang="en-US" sz="2000" dirty="0">
                <a:latin typeface="等线" panose="02010600030101010101" pitchFamily="2" charset="-122"/>
                <a:ea typeface="等线" panose="02010600030101010101" pitchFamily="2" charset="-122"/>
                <a:sym typeface="微软雅黑" panose="020B0503020204020204" pitchFamily="34" charset="-122"/>
              </a:rPr>
              <a:t>人数虽少却相对</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集中，</a:t>
            </a:r>
            <a:r>
              <a:rPr lang="zh-CN" altLang="en-US" sz="2000" dirty="0">
                <a:latin typeface="等线" panose="02010600030101010101" pitchFamily="2" charset="-122"/>
                <a:ea typeface="等线" panose="02010600030101010101" pitchFamily="2" charset="-122"/>
                <a:sym typeface="微软雅黑" panose="020B0503020204020204" pitchFamily="34" charset="-122"/>
              </a:rPr>
              <a:t>易于组织并形成革命的</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力量</a:t>
            </a:r>
            <a:endParaRPr lang="zh-CN" altLang="en-US" dirty="0">
              <a:sym typeface="微软雅黑" panose="020B0503020204020204" pitchFamily="34" charset="-122"/>
            </a:endParaRPr>
          </a:p>
          <a:p>
            <a:r>
              <a:rPr lang="en-US" altLang="zh-CN" sz="2000" dirty="0" smtClean="0">
                <a:latin typeface="等线" panose="02010600030101010101" pitchFamily="2" charset="-122"/>
                <a:ea typeface="等线" panose="02010600030101010101" pitchFamily="2" charset="-122"/>
                <a:sym typeface="微软雅黑" panose="020B0503020204020204" pitchFamily="34" charset="-122"/>
              </a:rPr>
              <a:t>c.</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 他们</a:t>
            </a:r>
            <a:r>
              <a:rPr lang="zh-CN" altLang="en-US" sz="2000" dirty="0">
                <a:latin typeface="等线" panose="02010600030101010101" pitchFamily="2" charset="-122"/>
                <a:ea typeface="等线" panose="02010600030101010101" pitchFamily="2" charset="-122"/>
                <a:sym typeface="微软雅黑" panose="020B0503020204020204" pitchFamily="34" charset="-122"/>
              </a:rPr>
              <a:t>大多来自</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破产农民，</a:t>
            </a:r>
            <a:r>
              <a:rPr lang="zh-CN" altLang="en-US" sz="2000" dirty="0">
                <a:latin typeface="等线" panose="02010600030101010101" pitchFamily="2" charset="-122"/>
                <a:ea typeface="等线" panose="02010600030101010101" pitchFamily="2" charset="-122"/>
                <a:sym typeface="微软雅黑" panose="020B0503020204020204" pitchFamily="34" charset="-122"/>
              </a:rPr>
              <a:t>与农民有天然联系，便于结成</a:t>
            </a:r>
            <a:r>
              <a:rPr lang="zh-CN" altLang="en-US" sz="2000" b="1" dirty="0">
                <a:latin typeface="等线" panose="02010600030101010101" pitchFamily="2" charset="-122"/>
                <a:ea typeface="等线" panose="02010600030101010101" pitchFamily="2" charset="-122"/>
                <a:sym typeface="微软雅黑" panose="020B0503020204020204" pitchFamily="34" charset="-122"/>
              </a:rPr>
              <a:t>工农联盟</a:t>
            </a:r>
          </a:p>
          <a:p>
            <a:endParaRPr lang="zh-CN" altLang="en-US" dirty="0" smtClean="0">
              <a:solidFill>
                <a:srgbClr val="C00000"/>
              </a:solidFill>
              <a:latin typeface="方正清刻本悦宋简体" panose="02000000000000000000" pitchFamily="2" charset="-122"/>
              <a:ea typeface="方正清刻本悦宋简体" panose="02000000000000000000" pitchFamily="2" charset="-122"/>
              <a:sym typeface="微软雅黑" panose="020B0503020204020204" pitchFamily="34" charset="-122"/>
            </a:endParaRPr>
          </a:p>
          <a:p>
            <a:endParaRPr lang="zh-CN" altLang="en-US" dirty="0"/>
          </a:p>
        </p:txBody>
      </p:sp>
      <p:sp>
        <p:nvSpPr>
          <p:cNvPr id="5" name="文本框 4"/>
          <p:cNvSpPr txBox="1"/>
          <p:nvPr/>
        </p:nvSpPr>
        <p:spPr>
          <a:xfrm>
            <a:off x="743059" y="485727"/>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pic>
        <p:nvPicPr>
          <p:cNvPr id="2" name="图片 1"/>
          <p:cNvPicPr>
            <a:picLocks noChangeAspect="1"/>
          </p:cNvPicPr>
          <p:nvPr/>
        </p:nvPicPr>
        <p:blipFill>
          <a:blip r:embed="rId3"/>
          <a:stretch>
            <a:fillRect/>
          </a:stretch>
        </p:blipFill>
        <p:spPr>
          <a:xfrm>
            <a:off x="2946345" y="1754497"/>
            <a:ext cx="1453026" cy="439101"/>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r="10588" b="1874"/>
          <a:stretch/>
        </p:blipFill>
        <p:spPr>
          <a:xfrm>
            <a:off x="8372476" y="3800510"/>
            <a:ext cx="3819524" cy="2357403"/>
          </a:xfrm>
          <a:prstGeom prst="rect">
            <a:avLst/>
          </a:prstGeom>
        </p:spPr>
      </p:pic>
    </p:spTree>
    <p:extLst>
      <p:ext uri="{BB962C8B-B14F-4D97-AF65-F5344CB8AC3E}">
        <p14:creationId xmlns:p14="http://schemas.microsoft.com/office/powerpoint/2010/main" val="316699397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43059" y="1049825"/>
            <a:ext cx="11210242" cy="5446114"/>
          </a:xfrm>
        </p:spPr>
        <p:txBody>
          <a:bodyPr>
            <a:normAutofit/>
          </a:bodyPr>
          <a:lstStyle/>
          <a:p>
            <a:pPr>
              <a:lnSpc>
                <a:spcPct val="158000"/>
              </a:lnSpc>
            </a:pPr>
            <a:r>
              <a:rPr lang="zh-CN" altLang="en-US" sz="2400" dirty="0" smtClean="0">
                <a:latin typeface="方正清刻本悦宋简体" panose="02000000000000000000" pitchFamily="2" charset="-122"/>
                <a:ea typeface="方正清刻本悦宋简体" panose="02000000000000000000" pitchFamily="2" charset="-122"/>
              </a:rPr>
              <a:t>（</a:t>
            </a:r>
            <a:r>
              <a:rPr lang="zh-CN" altLang="en-US" sz="2400" dirty="0">
                <a:latin typeface="方正清刻本悦宋简体" panose="02000000000000000000" pitchFamily="2" charset="-122"/>
                <a:ea typeface="方正清刻本悦宋简体" panose="02000000000000000000" pitchFamily="2" charset="-122"/>
              </a:rPr>
              <a:t>三）社会阶级</a:t>
            </a:r>
            <a:r>
              <a:rPr lang="zh-CN" altLang="en-US" sz="2400" dirty="0" smtClean="0">
                <a:latin typeface="方正清刻本悦宋简体" panose="02000000000000000000" pitchFamily="2" charset="-122"/>
                <a:ea typeface="方正清刻本悦宋简体" panose="02000000000000000000" pitchFamily="2" charset="-122"/>
              </a:rPr>
              <a:t>的变化</a:t>
            </a:r>
            <a:r>
              <a:rPr lang="zh-CN" altLang="en-US" sz="2400" dirty="0" smtClean="0">
                <a:solidFill>
                  <a:srgbClr val="C00000"/>
                </a:solidFill>
              </a:rPr>
              <a:t>★</a:t>
            </a:r>
            <a:endParaRPr lang="en-US" altLang="zh-CN" sz="2400" dirty="0">
              <a:latin typeface="方正清刻本悦宋简体" panose="02000000000000000000" pitchFamily="2" charset="-122"/>
              <a:ea typeface="方正清刻本悦宋简体" panose="02000000000000000000" pitchFamily="2" charset="-122"/>
            </a:endParaRPr>
          </a:p>
          <a:p>
            <a:pPr>
              <a:lnSpc>
                <a:spcPct val="158000"/>
              </a:lnSpc>
            </a:pPr>
            <a:r>
              <a:rPr lang="en-US" altLang="zh-CN" sz="2000" dirty="0" smtClean="0"/>
              <a:t>2</a:t>
            </a:r>
            <a:r>
              <a:rPr lang="zh-CN" altLang="en-US" sz="2000" dirty="0" smtClean="0"/>
              <a:t>、</a:t>
            </a:r>
            <a:r>
              <a:rPr lang="zh-CN" altLang="en-US" b="1" u="sng" dirty="0">
                <a:solidFill>
                  <a:srgbClr val="C23C0D"/>
                </a:solidFill>
              </a:rPr>
              <a:t>工人阶级</a:t>
            </a:r>
            <a:r>
              <a:rPr lang="zh-CN" altLang="en-US" sz="2000" dirty="0">
                <a:solidFill>
                  <a:srgbClr val="C00000"/>
                </a:solidFill>
              </a:rPr>
              <a:t>★★</a:t>
            </a:r>
            <a:endParaRPr lang="zh-CN" altLang="en-US" sz="2000" dirty="0">
              <a:solidFill>
                <a:srgbClr val="C00000"/>
              </a:solidFill>
              <a:sym typeface="微软雅黑" panose="020B0503020204020204" pitchFamily="34" charset="-122"/>
            </a:endParaRPr>
          </a:p>
          <a:p>
            <a:pPr marL="285750" indent="-285750">
              <a:lnSpc>
                <a:spcPct val="158000"/>
              </a:lnSpc>
              <a:buFont typeface="Arial" panose="020B0604020202020204" pitchFamily="34" charset="0"/>
              <a:buChar char="•"/>
            </a:pPr>
            <a:r>
              <a:rPr lang="zh-CN" altLang="en-US" b="1" dirty="0" smtClean="0">
                <a:sym typeface="微软雅黑" panose="020B0503020204020204" pitchFamily="34" charset="-122"/>
              </a:rPr>
              <a:t>来源上</a:t>
            </a:r>
            <a:r>
              <a:rPr lang="zh-CN" altLang="en-US" dirty="0" smtClean="0">
                <a:sym typeface="微软雅黑" panose="020B0503020204020204" pitchFamily="34" charset="-122"/>
              </a:rPr>
              <a:t>：</a:t>
            </a:r>
            <a:r>
              <a:rPr lang="zh-CN" altLang="en-US" dirty="0">
                <a:sym typeface="微软雅黑" panose="020B0503020204020204" pitchFamily="34" charset="-122"/>
              </a:rPr>
              <a:t>诞生在外国在华企业当中，比中国资产阶级年龄和资格更老，社会基础和社会力量更大。</a:t>
            </a:r>
            <a:endParaRPr lang="en-US" altLang="zh-CN" dirty="0">
              <a:sym typeface="微软雅黑" panose="020B0503020204020204" pitchFamily="34" charset="-122"/>
            </a:endParaRPr>
          </a:p>
          <a:p>
            <a:pPr marL="285750" indent="-285750">
              <a:buFont typeface="Arial" panose="020B0604020202020204" pitchFamily="34" charset="0"/>
              <a:buChar char="•"/>
            </a:pPr>
            <a:r>
              <a:rPr lang="zh-CN" altLang="en-US" b="1" dirty="0" smtClean="0">
                <a:sym typeface="微软雅黑" panose="020B0503020204020204" pitchFamily="34" charset="-122"/>
              </a:rPr>
              <a:t>特点</a:t>
            </a:r>
            <a:r>
              <a:rPr lang="zh-CN" altLang="en-US" dirty="0" smtClean="0">
                <a:sym typeface="微软雅黑" panose="020B0503020204020204" pitchFamily="34" charset="-122"/>
              </a:rPr>
              <a:t>：</a:t>
            </a:r>
            <a:endParaRPr lang="zh-CN" altLang="en-US" dirty="0">
              <a:sym typeface="微软雅黑" panose="020B0503020204020204" pitchFamily="34" charset="-122"/>
            </a:endParaRPr>
          </a:p>
          <a:p>
            <a:r>
              <a:rPr lang="en-US" altLang="zh-CN" sz="2000" dirty="0" smtClean="0">
                <a:latin typeface="等线" panose="02010600030101010101" pitchFamily="2" charset="-122"/>
                <a:ea typeface="等线" panose="02010600030101010101" pitchFamily="2" charset="-122"/>
                <a:sym typeface="微软雅黑" panose="020B0503020204020204" pitchFamily="34" charset="-122"/>
              </a:rPr>
              <a:t>a.</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 受帝</a:t>
            </a:r>
            <a:r>
              <a:rPr lang="zh-CN" altLang="en-US" sz="2000" dirty="0">
                <a:latin typeface="等线" panose="02010600030101010101" pitchFamily="2" charset="-122"/>
                <a:ea typeface="等线" panose="02010600030101010101" pitchFamily="2" charset="-122"/>
                <a:sym typeface="微软雅黑" panose="020B0503020204020204" pitchFamily="34" charset="-122"/>
              </a:rPr>
              <a:t>、封、资三重压迫，革命性更</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强</a:t>
            </a:r>
          </a:p>
          <a:p>
            <a:r>
              <a:rPr lang="en-US" altLang="zh-CN" dirty="0" smtClean="0">
                <a:sym typeface="微软雅黑" panose="020B0503020204020204" pitchFamily="34" charset="-122"/>
              </a:rPr>
              <a:t>b.</a:t>
            </a:r>
            <a:r>
              <a:rPr lang="zh-CN" altLang="en-US" dirty="0" smtClean="0">
                <a:sym typeface="微软雅黑" panose="020B0503020204020204" pitchFamily="34" charset="-122"/>
              </a:rPr>
              <a:t> </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工人阶级</a:t>
            </a:r>
            <a:r>
              <a:rPr lang="zh-CN" altLang="en-US" sz="2000" dirty="0">
                <a:latin typeface="等线" panose="02010600030101010101" pitchFamily="2" charset="-122"/>
                <a:ea typeface="等线" panose="02010600030101010101" pitchFamily="2" charset="-122"/>
                <a:sym typeface="微软雅黑" panose="020B0503020204020204" pitchFamily="34" charset="-122"/>
              </a:rPr>
              <a:t>人数虽少却相对</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集中，</a:t>
            </a:r>
            <a:r>
              <a:rPr lang="zh-CN" altLang="en-US" sz="2000" dirty="0">
                <a:latin typeface="等线" panose="02010600030101010101" pitchFamily="2" charset="-122"/>
                <a:ea typeface="等线" panose="02010600030101010101" pitchFamily="2" charset="-122"/>
                <a:sym typeface="微软雅黑" panose="020B0503020204020204" pitchFamily="34" charset="-122"/>
              </a:rPr>
              <a:t>易于组织并形成革命的</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力量</a:t>
            </a:r>
            <a:endParaRPr lang="zh-CN" altLang="en-US" dirty="0">
              <a:sym typeface="微软雅黑" panose="020B0503020204020204" pitchFamily="34" charset="-122"/>
            </a:endParaRPr>
          </a:p>
          <a:p>
            <a:r>
              <a:rPr lang="en-US" altLang="zh-CN" sz="2000" dirty="0" smtClean="0">
                <a:latin typeface="等线" panose="02010600030101010101" pitchFamily="2" charset="-122"/>
                <a:ea typeface="等线" panose="02010600030101010101" pitchFamily="2" charset="-122"/>
                <a:sym typeface="微软雅黑" panose="020B0503020204020204" pitchFamily="34" charset="-122"/>
              </a:rPr>
              <a:t>c.</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 他们</a:t>
            </a:r>
            <a:r>
              <a:rPr lang="zh-CN" altLang="en-US" sz="2000" dirty="0">
                <a:latin typeface="等线" panose="02010600030101010101" pitchFamily="2" charset="-122"/>
                <a:ea typeface="等线" panose="02010600030101010101" pitchFamily="2" charset="-122"/>
                <a:sym typeface="微软雅黑" panose="020B0503020204020204" pitchFamily="34" charset="-122"/>
              </a:rPr>
              <a:t>大多来自</a:t>
            </a:r>
            <a:r>
              <a:rPr lang="zh-CN" altLang="en-US" sz="2000" dirty="0" smtClean="0">
                <a:latin typeface="等线" panose="02010600030101010101" pitchFamily="2" charset="-122"/>
                <a:ea typeface="等线" panose="02010600030101010101" pitchFamily="2" charset="-122"/>
                <a:sym typeface="微软雅黑" panose="020B0503020204020204" pitchFamily="34" charset="-122"/>
              </a:rPr>
              <a:t>破产农民，</a:t>
            </a:r>
            <a:r>
              <a:rPr lang="zh-CN" altLang="en-US" sz="2000" dirty="0">
                <a:latin typeface="等线" panose="02010600030101010101" pitchFamily="2" charset="-122"/>
                <a:ea typeface="等线" panose="02010600030101010101" pitchFamily="2" charset="-122"/>
                <a:sym typeface="微软雅黑" panose="020B0503020204020204" pitchFamily="34" charset="-122"/>
              </a:rPr>
              <a:t>与农民有天然联系，便于结成</a:t>
            </a:r>
            <a:r>
              <a:rPr lang="zh-CN" altLang="en-US" sz="2000" b="1" dirty="0">
                <a:latin typeface="等线" panose="02010600030101010101" pitchFamily="2" charset="-122"/>
                <a:ea typeface="等线" panose="02010600030101010101" pitchFamily="2" charset="-122"/>
                <a:sym typeface="微软雅黑" panose="020B0503020204020204" pitchFamily="34" charset="-122"/>
              </a:rPr>
              <a:t>工农联盟</a:t>
            </a:r>
          </a:p>
          <a:p>
            <a:pPr algn="ctr">
              <a:lnSpc>
                <a:spcPct val="200000"/>
              </a:lnSpc>
            </a:pPr>
            <a:r>
              <a:rPr lang="zh-CN" altLang="en-US" u="sng" dirty="0" smtClean="0">
                <a:solidFill>
                  <a:srgbClr val="C00000"/>
                </a:solidFill>
                <a:latin typeface="方正清刻本悦宋简体" panose="02000000000000000000" pitchFamily="2" charset="-122"/>
                <a:ea typeface="方正清刻本悦宋简体" panose="02000000000000000000" pitchFamily="2" charset="-122"/>
                <a:sym typeface="微软雅黑" panose="020B0503020204020204" pitchFamily="34" charset="-122"/>
              </a:rPr>
              <a:t>最先进、最革命、最有力量的阶级</a:t>
            </a:r>
            <a:r>
              <a:rPr lang="zh-CN" altLang="en-US" dirty="0" smtClean="0">
                <a:solidFill>
                  <a:srgbClr val="C00000"/>
                </a:solidFill>
                <a:latin typeface="方正清刻本悦宋简体" panose="02000000000000000000" pitchFamily="2" charset="-122"/>
                <a:ea typeface="方正清刻本悦宋简体" panose="02000000000000000000" pitchFamily="2" charset="-122"/>
                <a:sym typeface="微软雅黑" panose="020B0503020204020204" pitchFamily="34" charset="-122"/>
              </a:rPr>
              <a:t>。</a:t>
            </a:r>
          </a:p>
          <a:p>
            <a:endParaRPr lang="zh-CN" altLang="en-US" dirty="0" smtClean="0">
              <a:solidFill>
                <a:srgbClr val="C00000"/>
              </a:solidFill>
              <a:latin typeface="方正清刻本悦宋简体" panose="02000000000000000000" pitchFamily="2" charset="-122"/>
              <a:ea typeface="方正清刻本悦宋简体" panose="02000000000000000000" pitchFamily="2" charset="-122"/>
              <a:sym typeface="微软雅黑" panose="020B0503020204020204" pitchFamily="34" charset="-122"/>
            </a:endParaRPr>
          </a:p>
          <a:p>
            <a:endParaRPr lang="zh-CN" altLang="en-US" dirty="0"/>
          </a:p>
        </p:txBody>
      </p:sp>
      <p:sp>
        <p:nvSpPr>
          <p:cNvPr id="5" name="文本框 4"/>
          <p:cNvSpPr txBox="1"/>
          <p:nvPr/>
        </p:nvSpPr>
        <p:spPr>
          <a:xfrm>
            <a:off x="743059" y="485727"/>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pic>
        <p:nvPicPr>
          <p:cNvPr id="2" name="图片 1"/>
          <p:cNvPicPr>
            <a:picLocks noChangeAspect="1"/>
          </p:cNvPicPr>
          <p:nvPr/>
        </p:nvPicPr>
        <p:blipFill>
          <a:blip r:embed="rId3"/>
          <a:stretch>
            <a:fillRect/>
          </a:stretch>
        </p:blipFill>
        <p:spPr>
          <a:xfrm>
            <a:off x="2946345" y="1754497"/>
            <a:ext cx="1453026" cy="439101"/>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r="10588" b="1874"/>
          <a:stretch/>
        </p:blipFill>
        <p:spPr>
          <a:xfrm>
            <a:off x="8372476" y="3800510"/>
            <a:ext cx="3819524" cy="2357403"/>
          </a:xfrm>
          <a:prstGeom prst="rect">
            <a:avLst/>
          </a:prstGeom>
        </p:spPr>
      </p:pic>
    </p:spTree>
    <p:extLst>
      <p:ext uri="{BB962C8B-B14F-4D97-AF65-F5344CB8AC3E}">
        <p14:creationId xmlns:p14="http://schemas.microsoft.com/office/powerpoint/2010/main" val="322417334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近代中国社会中最先进、最革命、最有力量的阶级是（ ）</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工人阶级</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农民阶级</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地主阶级</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资产阶级</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6711388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近代中国社会中最先进、最革命、最有力量的阶级是（ ）</a:t>
            </a:r>
          </a:p>
          <a:p>
            <a:pPr algn="just"/>
            <a:r>
              <a:rPr lang="en-US" altLang="zh-CN" sz="2400" kern="100" dirty="0">
                <a:solidFill>
                  <a:srgbClr val="C00000"/>
                </a:solidFill>
                <a:latin typeface="Microsoft YaHei" charset="0"/>
                <a:ea typeface="Microsoft YaHei" charset="0"/>
                <a:cs typeface="Microsoft YaHei" charset="0"/>
              </a:rPr>
              <a:t>A:</a:t>
            </a:r>
            <a:r>
              <a:rPr lang="zh-CN" altLang="en-US" sz="2400" kern="100" dirty="0">
                <a:solidFill>
                  <a:srgbClr val="C00000"/>
                </a:solidFill>
                <a:latin typeface="Microsoft YaHei" charset="0"/>
                <a:ea typeface="Microsoft YaHei" charset="0"/>
                <a:cs typeface="Microsoft YaHei" charset="0"/>
              </a:rPr>
              <a:t>工人阶级</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农民阶级</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地主阶级</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资产阶级</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2468628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近代中国工人阶级主要是由（ ）和家庭手工业者转化而来</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地主</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买办</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商人</a:t>
            </a:r>
          </a:p>
          <a:p>
            <a:pPr algn="just"/>
            <a:r>
              <a:rPr lang="en-US" altLang="zh-CN" sz="2400" kern="100" dirty="0">
                <a:latin typeface="Microsoft YaHei" charset="0"/>
                <a:ea typeface="Microsoft YaHei" charset="0"/>
                <a:cs typeface="Microsoft YaHei" charset="0"/>
              </a:rPr>
              <a:t>D:</a:t>
            </a:r>
            <a:r>
              <a:rPr lang="zh-CN" altLang="en-US" sz="2400" kern="100" dirty="0">
                <a:latin typeface="Microsoft YaHei" charset="0"/>
                <a:ea typeface="Microsoft YaHei" charset="0"/>
                <a:cs typeface="Microsoft YaHei" charset="0"/>
              </a:rPr>
              <a:t>破产农民</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9561223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38200" y="1189822"/>
            <a:ext cx="10515600" cy="3416320"/>
          </a:xfrm>
        </p:spPr>
        <p:txBody>
          <a:bodyPr vert="horz" wrap="square" lIns="91440" tIns="45720" rIns="91440" bIns="45720" rtlCol="0">
            <a:spAutoFit/>
          </a:bodyPr>
          <a:lstStyle/>
          <a:p>
            <a:pPr algn="just"/>
            <a:r>
              <a:rPr lang="zh-CN" altLang="en-US" sz="2400" kern="100" dirty="0">
                <a:latin typeface="Microsoft YaHei" charset="0"/>
                <a:ea typeface="Microsoft YaHei" charset="0"/>
                <a:cs typeface="Microsoft YaHei" charset="0"/>
              </a:rPr>
              <a:t>近代中国工人阶级主要是由（ ）和家庭手工业者转化而来</a:t>
            </a:r>
          </a:p>
          <a:p>
            <a:pPr algn="just"/>
            <a:r>
              <a:rPr lang="en-US" altLang="zh-CN" sz="2400" kern="100" dirty="0">
                <a:latin typeface="Microsoft YaHei" charset="0"/>
                <a:ea typeface="Microsoft YaHei" charset="0"/>
                <a:cs typeface="Microsoft YaHei" charset="0"/>
              </a:rPr>
              <a:t>A:</a:t>
            </a:r>
            <a:r>
              <a:rPr lang="zh-CN" altLang="en-US" sz="2400" kern="100" dirty="0">
                <a:latin typeface="Microsoft YaHei" charset="0"/>
                <a:ea typeface="Microsoft YaHei" charset="0"/>
                <a:cs typeface="Microsoft YaHei" charset="0"/>
              </a:rPr>
              <a:t>地主</a:t>
            </a:r>
          </a:p>
          <a:p>
            <a:pPr algn="just"/>
            <a:r>
              <a:rPr lang="en-US" altLang="zh-CN" sz="2400" kern="100" dirty="0">
                <a:latin typeface="Microsoft YaHei" charset="0"/>
                <a:ea typeface="Microsoft YaHei" charset="0"/>
                <a:cs typeface="Microsoft YaHei" charset="0"/>
              </a:rPr>
              <a:t>B:</a:t>
            </a:r>
            <a:r>
              <a:rPr lang="zh-CN" altLang="en-US" sz="2400" kern="100" dirty="0">
                <a:latin typeface="Microsoft YaHei" charset="0"/>
                <a:ea typeface="Microsoft YaHei" charset="0"/>
                <a:cs typeface="Microsoft YaHei" charset="0"/>
              </a:rPr>
              <a:t>买办</a:t>
            </a:r>
          </a:p>
          <a:p>
            <a:pPr algn="just"/>
            <a:r>
              <a:rPr lang="en-US" altLang="zh-CN" sz="2400" kern="100" dirty="0">
                <a:latin typeface="Microsoft YaHei" charset="0"/>
                <a:ea typeface="Microsoft YaHei" charset="0"/>
                <a:cs typeface="Microsoft YaHei" charset="0"/>
              </a:rPr>
              <a:t>C:</a:t>
            </a:r>
            <a:r>
              <a:rPr lang="zh-CN" altLang="en-US" sz="2400" kern="100" dirty="0">
                <a:latin typeface="Microsoft YaHei" charset="0"/>
                <a:ea typeface="Microsoft YaHei" charset="0"/>
                <a:cs typeface="Microsoft YaHei" charset="0"/>
              </a:rPr>
              <a:t>商人</a:t>
            </a:r>
          </a:p>
          <a:p>
            <a:pPr algn="just"/>
            <a:r>
              <a:rPr lang="en-US" altLang="zh-CN" sz="2400" kern="100" dirty="0">
                <a:solidFill>
                  <a:srgbClr val="C00000"/>
                </a:solidFill>
                <a:latin typeface="Microsoft YaHei" charset="0"/>
                <a:ea typeface="Microsoft YaHei" charset="0"/>
                <a:cs typeface="Microsoft YaHei" charset="0"/>
              </a:rPr>
              <a:t>D:</a:t>
            </a:r>
            <a:r>
              <a:rPr lang="zh-CN" altLang="en-US" sz="2400" kern="100" dirty="0">
                <a:solidFill>
                  <a:srgbClr val="C00000"/>
                </a:solidFill>
                <a:latin typeface="Microsoft YaHei" charset="0"/>
                <a:ea typeface="Microsoft YaHei" charset="0"/>
                <a:cs typeface="Microsoft YaHei" charset="0"/>
              </a:rPr>
              <a:t>破产农民</a:t>
            </a:r>
          </a:p>
          <a:p>
            <a:pPr algn="just"/>
            <a:endParaRPr lang="zh-CN" altLang="en-US" sz="2400" kern="1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8559435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199" y="1266533"/>
            <a:ext cx="11112427" cy="5178333"/>
          </a:xfrm>
        </p:spPr>
        <p:txBody>
          <a:bodyPr>
            <a:normAutofit/>
          </a:bodyPr>
          <a:lstStyle/>
          <a:p>
            <a:pPr>
              <a:lnSpc>
                <a:spcPct val="160000"/>
              </a:lnSpc>
            </a:pPr>
            <a:r>
              <a:rPr lang="zh-CN" altLang="en-US" sz="2400" dirty="0" smtClean="0">
                <a:latin typeface="方正清刻本悦宋简体" panose="02000000000000000000" pitchFamily="2" charset="-122"/>
                <a:ea typeface="方正清刻本悦宋简体" panose="02000000000000000000" pitchFamily="2" charset="-122"/>
              </a:rPr>
              <a:t>三、主要矛盾和历史任务</a:t>
            </a:r>
            <a:endParaRPr lang="en-US" altLang="zh-CN" sz="2800" dirty="0" smtClean="0">
              <a:solidFill>
                <a:srgbClr val="FF0000"/>
              </a:solidFill>
              <a:latin typeface="方正清刻本悦宋简体" panose="02000000000000000000" pitchFamily="2" charset="-122"/>
              <a:ea typeface="方正清刻本悦宋简体" panose="02000000000000000000" pitchFamily="2" charset="-122"/>
            </a:endParaRPr>
          </a:p>
          <a:p>
            <a:pPr>
              <a:lnSpc>
                <a:spcPct val="160000"/>
              </a:lnSpc>
            </a:pPr>
            <a:r>
              <a:rPr lang="zh-CN" altLang="en-US" sz="2400" dirty="0" smtClean="0">
                <a:latin typeface="方正清刻本悦宋简体" panose="02000000000000000000" pitchFamily="2" charset="-122"/>
                <a:ea typeface="方正清刻本悦宋简体" panose="02000000000000000000" pitchFamily="2" charset="-122"/>
              </a:rPr>
              <a:t>（一）两对主要矛盾</a:t>
            </a:r>
            <a:endParaRPr lang="en-US" altLang="zh-CN" dirty="0" smtClean="0">
              <a:sym typeface="微软雅黑" panose="020B0503020204020204" pitchFamily="34" charset="-122"/>
            </a:endParaRPr>
          </a:p>
          <a:p>
            <a:endParaRPr lang="zh-CN" altLang="en-US" dirty="0"/>
          </a:p>
        </p:txBody>
      </p:sp>
      <p:sp>
        <p:nvSpPr>
          <p:cNvPr id="5" name="文本框 4"/>
          <p:cNvSpPr txBox="1"/>
          <p:nvPr/>
        </p:nvSpPr>
        <p:spPr>
          <a:xfrm>
            <a:off x="838199" y="429932"/>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199" y="1266533"/>
            <a:ext cx="11112427" cy="5178333"/>
          </a:xfrm>
        </p:spPr>
        <p:txBody>
          <a:bodyPr>
            <a:normAutofit/>
          </a:bodyPr>
          <a:lstStyle/>
          <a:p>
            <a:pPr>
              <a:lnSpc>
                <a:spcPct val="160000"/>
              </a:lnSpc>
            </a:pPr>
            <a:r>
              <a:rPr lang="zh-CN" altLang="en-US" sz="2400" dirty="0" smtClean="0">
                <a:latin typeface="方正清刻本悦宋简体" panose="02000000000000000000" pitchFamily="2" charset="-122"/>
                <a:ea typeface="方正清刻本悦宋简体" panose="02000000000000000000" pitchFamily="2" charset="-122"/>
              </a:rPr>
              <a:t>三、主要矛盾和历史任务</a:t>
            </a:r>
            <a:endParaRPr lang="en-US" altLang="zh-CN" sz="2800" dirty="0" smtClean="0">
              <a:solidFill>
                <a:srgbClr val="FF0000"/>
              </a:solidFill>
              <a:latin typeface="方正清刻本悦宋简体" panose="02000000000000000000" pitchFamily="2" charset="-122"/>
              <a:ea typeface="方正清刻本悦宋简体" panose="02000000000000000000" pitchFamily="2" charset="-122"/>
            </a:endParaRPr>
          </a:p>
          <a:p>
            <a:pPr>
              <a:lnSpc>
                <a:spcPct val="160000"/>
              </a:lnSpc>
            </a:pPr>
            <a:r>
              <a:rPr lang="zh-CN" altLang="en-US" sz="2400" dirty="0" smtClean="0">
                <a:latin typeface="方正清刻本悦宋简体" panose="02000000000000000000" pitchFamily="2" charset="-122"/>
                <a:ea typeface="方正清刻本悦宋简体" panose="02000000000000000000" pitchFamily="2" charset="-122"/>
              </a:rPr>
              <a:t>（一）两对主要矛盾</a:t>
            </a:r>
            <a:r>
              <a:rPr lang="zh-CN" altLang="en-US" sz="2000" dirty="0" smtClean="0">
                <a:solidFill>
                  <a:srgbClr val="C00000"/>
                </a:solidFill>
              </a:rPr>
              <a:t>★★</a:t>
            </a:r>
            <a:endParaRPr lang="zh-CN" altLang="en-US" sz="2000" dirty="0" smtClean="0">
              <a:solidFill>
                <a:srgbClr val="C00000"/>
              </a:solidFill>
              <a:latin typeface="方正清刻本悦宋简体" panose="02000000000000000000" pitchFamily="2" charset="-122"/>
              <a:ea typeface="方正清刻本悦宋简体" panose="02000000000000000000" pitchFamily="2" charset="-122"/>
            </a:endParaRPr>
          </a:p>
          <a:p>
            <a:pPr>
              <a:lnSpc>
                <a:spcPct val="160000"/>
              </a:lnSpc>
            </a:pPr>
            <a:r>
              <a:rPr lang="en-US" altLang="zh-CN" dirty="0">
                <a:sym typeface="微软雅黑" panose="020B0503020204020204" pitchFamily="34" charset="-122"/>
              </a:rPr>
              <a:t>1</a:t>
            </a:r>
            <a:r>
              <a:rPr lang="zh-CN" altLang="en-US" dirty="0" smtClean="0">
                <a:sym typeface="微软雅黑" panose="020B0503020204020204" pitchFamily="34" charset="-122"/>
              </a:rPr>
              <a:t>、民族矛盾（国仇）：</a:t>
            </a:r>
            <a:r>
              <a:rPr lang="zh-CN" altLang="en-US" b="1" u="sng" dirty="0">
                <a:solidFill>
                  <a:srgbClr val="C23C0D"/>
                </a:solidFill>
                <a:sym typeface="微软雅黑" panose="020B0503020204020204" pitchFamily="34" charset="-122"/>
              </a:rPr>
              <a:t>帝国主义与中华民族【最主要】</a:t>
            </a:r>
            <a:r>
              <a:rPr lang="zh-CN" altLang="en-US" dirty="0" smtClean="0">
                <a:sym typeface="微软雅黑" panose="020B0503020204020204" pitchFamily="34" charset="-122"/>
              </a:rPr>
              <a:t>；</a:t>
            </a:r>
            <a:endParaRPr lang="en-US" altLang="zh-CN" dirty="0" smtClean="0">
              <a:sym typeface="微软雅黑" panose="020B0503020204020204" pitchFamily="34" charset="-122"/>
            </a:endParaRPr>
          </a:p>
          <a:p>
            <a:pPr>
              <a:lnSpc>
                <a:spcPct val="160000"/>
              </a:lnSpc>
            </a:pPr>
            <a:r>
              <a:rPr lang="en-US" altLang="zh-CN" dirty="0">
                <a:sym typeface="微软雅黑" panose="020B0503020204020204" pitchFamily="34" charset="-122"/>
              </a:rPr>
              <a:t> </a:t>
            </a:r>
            <a:r>
              <a:rPr lang="en-US" altLang="zh-CN" dirty="0" smtClean="0">
                <a:sym typeface="微软雅黑" panose="020B0503020204020204" pitchFamily="34" charset="-122"/>
              </a:rPr>
              <a:t>     </a:t>
            </a:r>
            <a:r>
              <a:rPr lang="zh-CN" altLang="en-US" dirty="0" smtClean="0">
                <a:sym typeface="微软雅黑" panose="020B0503020204020204" pitchFamily="34" charset="-122"/>
              </a:rPr>
              <a:t>阶级矛盾（家恨）：</a:t>
            </a:r>
            <a:r>
              <a:rPr lang="zh-CN" altLang="en-US" b="1" u="sng" dirty="0">
                <a:solidFill>
                  <a:srgbClr val="C23C0D"/>
                </a:solidFill>
                <a:sym typeface="微软雅黑" panose="020B0503020204020204" pitchFamily="34" charset="-122"/>
              </a:rPr>
              <a:t>封建主义与人民大众</a:t>
            </a:r>
          </a:p>
          <a:p>
            <a:endParaRPr lang="en-US" altLang="zh-CN" dirty="0" smtClean="0">
              <a:sym typeface="微软雅黑" panose="020B0503020204020204" pitchFamily="34" charset="-122"/>
            </a:endParaRPr>
          </a:p>
          <a:p>
            <a:endParaRPr lang="zh-CN" altLang="en-US" dirty="0"/>
          </a:p>
        </p:txBody>
      </p:sp>
      <p:sp>
        <p:nvSpPr>
          <p:cNvPr id="5" name="文本框 4"/>
          <p:cNvSpPr txBox="1"/>
          <p:nvPr/>
        </p:nvSpPr>
        <p:spPr>
          <a:xfrm>
            <a:off x="838199" y="429932"/>
            <a:ext cx="10295108" cy="487313"/>
          </a:xfrm>
          <a:prstGeom prst="rect">
            <a:avLst/>
          </a:prstGeom>
          <a:noFill/>
        </p:spPr>
        <p:txBody>
          <a:bodyPr wrap="square" rtlCol="0">
            <a:spAutoFit/>
          </a:bodyPr>
          <a:lstStyle/>
          <a:p>
            <a:pPr lvl="0">
              <a:lnSpc>
                <a:spcPct val="90000"/>
              </a:lnSpc>
              <a:spcBef>
                <a:spcPct val="0"/>
              </a:spcBef>
            </a:pPr>
            <a:r>
              <a:rPr lang="zh-CN" altLang="en-US" sz="2800" dirty="0" smtClean="0">
                <a:latin typeface="方正清刻本悦宋简体" panose="02000000000000000000" pitchFamily="2" charset="-122"/>
                <a:ea typeface="方正清刻本悦宋简体" panose="02000000000000000000" pitchFamily="2" charset="-122"/>
                <a:cs typeface="+mj-cs"/>
              </a:rPr>
              <a:t>第二节 资本</a:t>
            </a:r>
            <a:r>
              <a:rPr lang="en-US" altLang="zh-CN" sz="2800" dirty="0">
                <a:latin typeface="方正清刻本悦宋简体" panose="02000000000000000000" pitchFamily="2" charset="-122"/>
                <a:ea typeface="方正清刻本悦宋简体" panose="02000000000000000000" pitchFamily="2" charset="-122"/>
                <a:cs typeface="+mj-cs"/>
              </a:rPr>
              <a:t>-</a:t>
            </a:r>
            <a:r>
              <a:rPr lang="zh-CN" altLang="en-US" sz="2800" dirty="0">
                <a:latin typeface="方正清刻本悦宋简体" panose="02000000000000000000" pitchFamily="2" charset="-122"/>
                <a:ea typeface="方正清刻本悦宋简体" panose="02000000000000000000" pitchFamily="2" charset="-122"/>
                <a:cs typeface="+mj-cs"/>
              </a:rPr>
              <a:t>帝国主义对中国</a:t>
            </a:r>
            <a:r>
              <a:rPr lang="zh-CN" altLang="en-US" sz="2800" dirty="0" smtClean="0">
                <a:latin typeface="方正清刻本悦宋简体" panose="02000000000000000000" pitchFamily="2" charset="-122"/>
                <a:ea typeface="方正清刻本悦宋简体" panose="02000000000000000000" pitchFamily="2" charset="-122"/>
                <a:cs typeface="+mj-cs"/>
              </a:rPr>
              <a:t>侵略及</a:t>
            </a:r>
            <a:r>
              <a:rPr lang="zh-CN" altLang="en-US" sz="2800" dirty="0">
                <a:latin typeface="方正清刻本悦宋简体" panose="02000000000000000000" pitchFamily="2" charset="-122"/>
                <a:ea typeface="方正清刻本悦宋简体" panose="02000000000000000000" pitchFamily="2" charset="-122"/>
                <a:cs typeface="+mj-cs"/>
              </a:rPr>
              <a:t>近代中国社会的</a:t>
            </a:r>
            <a:r>
              <a:rPr lang="zh-CN" altLang="en-US" sz="2800" dirty="0" smtClean="0">
                <a:latin typeface="方正清刻本悦宋简体" panose="02000000000000000000" pitchFamily="2" charset="-122"/>
                <a:ea typeface="方正清刻本悦宋简体" panose="02000000000000000000" pitchFamily="2" charset="-122"/>
                <a:cs typeface="+mj-cs"/>
              </a:rPr>
              <a:t>演变   </a:t>
            </a:r>
            <a:endParaRPr lang="zh-CN" altLang="en-US" sz="2800" dirty="0">
              <a:latin typeface="方正清刻本悦宋简体" panose="02000000000000000000" pitchFamily="2" charset="-122"/>
              <a:ea typeface="方正清刻本悦宋简体" panose="02000000000000000000" pitchFamily="2" charset="-122"/>
              <a:cs typeface="+mj-cs"/>
            </a:endParaRPr>
          </a:p>
        </p:txBody>
      </p:sp>
      <p:pic>
        <p:nvPicPr>
          <p:cNvPr id="7" name="图片 6"/>
          <p:cNvPicPr>
            <a:picLocks noChangeAspect="1"/>
          </p:cNvPicPr>
          <p:nvPr/>
        </p:nvPicPr>
        <p:blipFill>
          <a:blip r:embed="rId3"/>
          <a:stretch>
            <a:fillRect/>
          </a:stretch>
        </p:blipFill>
        <p:spPr>
          <a:xfrm>
            <a:off x="4508024" y="1403514"/>
            <a:ext cx="1477729" cy="456534"/>
          </a:xfrm>
          <a:prstGeom prst="rect">
            <a:avLst/>
          </a:prstGeom>
        </p:spPr>
      </p:pic>
    </p:spTree>
    <p:extLst>
      <p:ext uri="{BB962C8B-B14F-4D97-AF65-F5344CB8AC3E}">
        <p14:creationId xmlns:p14="http://schemas.microsoft.com/office/powerpoint/2010/main" val="132395894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SubTitle"/>
  <p:tag name="MH_ORDER" val="1"/>
</p:tagLst>
</file>

<file path=ppt/tags/tag100.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Text"/>
  <p:tag name="MH_ORDER" val="3"/>
</p:tagLst>
</file>

<file path=ppt/tags/tag101.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3"/>
</p:tagLst>
</file>

<file path=ppt/tags/tag102.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4"/>
</p:tagLst>
</file>

<file path=ppt/tags/tag103.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SubTitle"/>
  <p:tag name="MH_ORDER" val="1"/>
</p:tagLst>
</file>

<file path=ppt/tags/tag104.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Text"/>
  <p:tag name="MH_ORDER" val="1"/>
</p:tagLst>
</file>

<file path=ppt/tags/tag105.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LiuChBZh#"/>
  <p:tag name="MH_LAYOUT" val="SubTitleTextDesc"/>
  <p:tag name="MH" val="20170512103057"/>
  <p:tag name="MH_LIBRARY" val="GRAPHIC"/>
</p:tagLst>
</file>

<file path=ppt/tags/tag106.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
</p:tagLst>
</file>

<file path=ppt/tags/tag107.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PageTitle"/>
  <p:tag name="MH_ORDER" val="PageTitle"/>
</p:tagLst>
</file>

<file path=ppt/tags/tag108.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2"/>
</p:tagLst>
</file>

<file path=ppt/tags/tag109.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SubTitle"/>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Text"/>
  <p:tag name="MH_ORDER" val="1"/>
</p:tagLst>
</file>

<file path=ppt/tags/tag110.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Text"/>
  <p:tag name="MH_ORDER" val="4"/>
</p:tagLst>
</file>

<file path=ppt/tags/tag111.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1"/>
</p:tagLst>
</file>

<file path=ppt/tags/tag112.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2"/>
</p:tagLst>
</file>

<file path=ppt/tags/tag113.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SubTitle"/>
  <p:tag name="MH_ORDER" val="2"/>
</p:tagLst>
</file>

<file path=ppt/tags/tag114.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Text"/>
  <p:tag name="MH_ORDER" val="2"/>
</p:tagLst>
</file>

<file path=ppt/tags/tag115.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9"/>
</p:tagLst>
</file>

<file path=ppt/tags/tag116.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0"/>
</p:tagLst>
</file>

<file path=ppt/tags/tag117.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5"/>
</p:tagLst>
</file>

<file path=ppt/tags/tag118.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6"/>
</p:tagLst>
</file>

<file path=ppt/tags/tag119.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SubTitle"/>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
</p:tagLst>
</file>

<file path=ppt/tags/tag120.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Text"/>
  <p:tag name="MH_ORDER" val="3"/>
</p:tagLst>
</file>

<file path=ppt/tags/tag121.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3"/>
</p:tagLst>
</file>

<file path=ppt/tags/tag122.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4"/>
</p:tagLst>
</file>

<file path=ppt/tags/tag123.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SubTitle"/>
  <p:tag name="MH_ORDER" val="1"/>
</p:tagLst>
</file>

<file path=ppt/tags/tag124.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Text"/>
  <p:tag name="MH_ORDER" val="1"/>
</p:tagLst>
</file>

<file path=ppt/tags/tag125.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LiuChBZh#"/>
  <p:tag name="MH_LAYOUT" val="SubTitleTextDesc"/>
  <p:tag name="MH" val="20170512103057"/>
  <p:tag name="MH_LIBRARY" val="GRAPHIC"/>
</p:tagLst>
</file>

<file path=ppt/tags/tag126.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
</p:tagLst>
</file>

<file path=ppt/tags/tag127.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PageTitle"/>
  <p:tag name="MH_ORDER" val="PageTitle"/>
</p:tagLst>
</file>

<file path=ppt/tags/tag128.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2"/>
</p:tagLst>
</file>

<file path=ppt/tags/tag129.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SubTitle"/>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2"/>
</p:tagLst>
</file>

<file path=ppt/tags/tag130.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Text"/>
  <p:tag name="MH_ORDER" val="4"/>
</p:tagLst>
</file>

<file path=ppt/tags/tag131.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1"/>
</p:tagLst>
</file>

<file path=ppt/tags/tag132.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2"/>
</p:tagLst>
</file>

<file path=ppt/tags/tag133.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SubTitle"/>
  <p:tag name="MH_ORDER" val="2"/>
</p:tagLst>
</file>

<file path=ppt/tags/tag134.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Text"/>
  <p:tag name="MH_ORDER" val="2"/>
</p:tagLst>
</file>

<file path=ppt/tags/tag135.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9"/>
</p:tagLst>
</file>

<file path=ppt/tags/tag136.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0"/>
</p:tagLst>
</file>

<file path=ppt/tags/tag137.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7"/>
</p:tagLst>
</file>

<file path=ppt/tags/tag138.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8"/>
</p:tagLst>
</file>

<file path=ppt/tags/tag139.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SubTitle"/>
  <p:tag name="MH_ORDER" val="5"/>
</p:tagLst>
</file>

<file path=ppt/tags/tag14.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SubTitle"/>
  <p:tag name="MH_ORDER" val="4"/>
</p:tagLst>
</file>

<file path=ppt/tags/tag140.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Text"/>
  <p:tag name="MH_ORDER" val="5"/>
</p:tagLst>
</file>

<file path=ppt/tags/tag141.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5"/>
</p:tagLst>
</file>

<file path=ppt/tags/tag142.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6"/>
</p:tagLst>
</file>

<file path=ppt/tags/tag143.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SubTitle"/>
  <p:tag name="MH_ORDER" val="3"/>
</p:tagLst>
</file>

<file path=ppt/tags/tag144.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Text"/>
  <p:tag name="MH_ORDER" val="3"/>
</p:tagLst>
</file>

<file path=ppt/tags/tag145.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3"/>
</p:tagLst>
</file>

<file path=ppt/tags/tag146.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4"/>
</p:tagLst>
</file>

<file path=ppt/tags/tag147.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SubTitle"/>
  <p:tag name="MH_ORDER" val="1"/>
</p:tagLst>
</file>

<file path=ppt/tags/tag148.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Text"/>
  <p:tag name="MH_ORDER" val="1"/>
</p:tagLst>
</file>

<file path=ppt/tags/tag149.xml><?xml version="1.0" encoding="utf-8"?>
<p:tagLst xmlns:a="http://schemas.openxmlformats.org/drawingml/2006/main" xmlns:r="http://schemas.openxmlformats.org/officeDocument/2006/relationships" xmlns:p="http://schemas.openxmlformats.org/presentationml/2006/main">
  <p:tag name="MH" val="20151021162624"/>
  <p:tag name="MH_LIBRARY" val="GRAPHIC"/>
  <p:tag name="MH_TYPE" val="SubTitle"/>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Text"/>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1"/>
</p:tagLst>
</file>

<file path=ppt/tags/tag17.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2"/>
</p:tagLst>
</file>

<file path=ppt/tags/tag18.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3"/>
</p:tagLst>
</file>

<file path=ppt/tags/tag19.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SubTitle"/>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Text"/>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SubTitle"/>
  <p:tag name="MH_ORDER" val="4"/>
</p:tagLst>
</file>

<file path=ppt/tags/tag25.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Text"/>
  <p:tag name="MH_ORDER" val="4"/>
</p:tagLst>
</file>

<file path=ppt/tags/tag26.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1"/>
</p:tagLst>
</file>

<file path=ppt/tags/tag27.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2"/>
</p:tagLst>
</file>

<file path=ppt/tags/tag28.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SubTitle"/>
  <p:tag name="MH_ORDER" val="2"/>
</p:tagLst>
</file>

<file path=ppt/tags/tag29.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Text"/>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9"/>
</p:tagLst>
</file>

<file path=ppt/tags/tag31.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0"/>
</p:tagLst>
</file>

<file path=ppt/tags/tag32.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3"/>
</p:tagLst>
</file>

<file path=ppt/tags/tag33.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4"/>
</p:tagLst>
</file>

<file path=ppt/tags/tag34.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SubTitle"/>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Text"/>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2"/>
</p:tagLst>
</file>

<file path=ppt/tags/tag38.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SubTitle"/>
  <p:tag name="MH_ORDER" val="4"/>
</p:tagLst>
</file>

<file path=ppt/tags/tag39.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Text"/>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SubTitle"/>
  <p:tag name="MH_ORDER" val="4"/>
</p:tagLst>
</file>

<file path=ppt/tags/tag40.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1"/>
</p:tagLst>
</file>

<file path=ppt/tags/tag41.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2"/>
</p:tagLst>
</file>

<file path=ppt/tags/tag42.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SubTitle"/>
  <p:tag name="MH_ORDER" val="2"/>
</p:tagLst>
</file>

<file path=ppt/tags/tag43.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Text"/>
  <p:tag name="MH_ORDER" val="2"/>
</p:tagLst>
</file>

<file path=ppt/tags/tag44.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9"/>
</p:tagLst>
</file>

<file path=ppt/tags/tag45.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0"/>
</p:tagLst>
</file>

<file path=ppt/tags/tag46.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3"/>
</p:tagLst>
</file>

<file path=ppt/tags/tag47.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4"/>
</p:tagLst>
</file>

<file path=ppt/tags/tag48.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SubTitle"/>
  <p:tag name="MH_ORDER" val="1"/>
</p:tagLst>
</file>

<file path=ppt/tags/tag49.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Text"/>
  <p:tag name="MH_ORDER" val="4"/>
</p:tagLst>
</file>

<file path=ppt/tags/tag5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5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5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5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5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55.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51021120309"/>
  <p:tag name="MH_LIBRARY" val="GRAPHIC"/>
</p:tagLst>
</file>

<file path=ppt/tags/tag56.xml><?xml version="1.0" encoding="utf-8"?>
<p:tagLst xmlns:a="http://schemas.openxmlformats.org/drawingml/2006/main" xmlns:r="http://schemas.openxmlformats.org/officeDocument/2006/relationships" xmlns:p="http://schemas.openxmlformats.org/presentationml/2006/main">
  <p:tag name="MH" val="20151021120309"/>
  <p:tag name="MH_LIBRARY" val="GRAPHIC"/>
  <p:tag name="MH_TYPE" val="SubTitle"/>
  <p:tag name="MH_ORDER" val="1"/>
</p:tagLst>
</file>

<file path=ppt/tags/tag57.xml><?xml version="1.0" encoding="utf-8"?>
<p:tagLst xmlns:a="http://schemas.openxmlformats.org/drawingml/2006/main" xmlns:r="http://schemas.openxmlformats.org/officeDocument/2006/relationships" xmlns:p="http://schemas.openxmlformats.org/presentationml/2006/main">
  <p:tag name="MH" val="20151021120309"/>
  <p:tag name="MH_LIBRARY" val="GRAPHIC"/>
  <p:tag name="MH_TYPE" val="SubTitle"/>
  <p:tag name="MH_ORDER" val="2"/>
</p:tagLst>
</file>

<file path=ppt/tags/tag58.xml><?xml version="1.0" encoding="utf-8"?>
<p:tagLst xmlns:a="http://schemas.openxmlformats.org/drawingml/2006/main" xmlns:r="http://schemas.openxmlformats.org/officeDocument/2006/relationships" xmlns:p="http://schemas.openxmlformats.org/presentationml/2006/main">
  <p:tag name="MH" val="20151021120309"/>
  <p:tag name="MH_LIBRARY" val="GRAPHIC"/>
  <p:tag name="MH_TYPE" val="Desc"/>
  <p:tag name="MH_ORDER" val="1"/>
</p:tagLst>
</file>

<file path=ppt/tags/tag59.xml><?xml version="1.0" encoding="utf-8"?>
<p:tagLst xmlns:a="http://schemas.openxmlformats.org/drawingml/2006/main" xmlns:r="http://schemas.openxmlformats.org/officeDocument/2006/relationships" xmlns:p="http://schemas.openxmlformats.org/presentationml/2006/main">
  <p:tag name="MH" val="20151021120309"/>
  <p:tag name="MH_LIBRARY" val="GRAPHIC"/>
  <p:tag name="MH_TYPE" val="SubTitle"/>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1"/>
</p:tagLst>
</file>

<file path=ppt/tags/tag60.xml><?xml version="1.0" encoding="utf-8"?>
<p:tagLst xmlns:a="http://schemas.openxmlformats.org/drawingml/2006/main" xmlns:r="http://schemas.openxmlformats.org/officeDocument/2006/relationships" xmlns:p="http://schemas.openxmlformats.org/presentationml/2006/main">
  <p:tag name="MH" val="20151021120309"/>
  <p:tag name="MH_LIBRARY" val="GRAPHIC"/>
  <p:tag name="MH_TYPE" val="SubTitle"/>
  <p:tag name="MH_ORDER" val="2"/>
</p:tagLst>
</file>

<file path=ppt/tags/tag61.xml><?xml version="1.0" encoding="utf-8"?>
<p:tagLst xmlns:a="http://schemas.openxmlformats.org/drawingml/2006/main" xmlns:r="http://schemas.openxmlformats.org/officeDocument/2006/relationships" xmlns:p="http://schemas.openxmlformats.org/presentationml/2006/main">
  <p:tag name="MH_TYPE" val="#NeiR#"/>
  <p:tag name="MH_NUMBER" val="6"/>
  <p:tag name="MH_CATEGORY" val="#BingLLB#"/>
  <p:tag name="MH_LAYOUT" val="SubTitle"/>
  <p:tag name="MH" val="20151021162624"/>
  <p:tag name="MH_LIBRARY" val="GRAPHIC"/>
</p:tagLst>
</file>

<file path=ppt/tags/tag62.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LiuChBZh#"/>
  <p:tag name="MH_LAYOUT" val="SubTitleTextDesc"/>
  <p:tag name="MH" val="20170512103057"/>
  <p:tag name="MH_LIBRARY" val="GRAPHIC"/>
</p:tagLst>
</file>

<file path=ppt/tags/tag63.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PageTitle"/>
  <p:tag name="MH_ORDER" val="PageTitle"/>
</p:tagLst>
</file>

<file path=ppt/tags/tag65.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2"/>
</p:tagLst>
</file>

<file path=ppt/tags/tag66.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3"/>
</p:tagLst>
</file>

<file path=ppt/tags/tag67.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4"/>
</p:tagLst>
</file>

<file path=ppt/tags/tag68.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SubTitle"/>
  <p:tag name="MH_ORDER" val="1"/>
</p:tagLst>
</file>

<file path=ppt/tags/tag69.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LiuChBZh#"/>
  <p:tag name="MH_LAYOUT" val="SubTitleTextDesc"/>
  <p:tag name="MH" val="20170512103057"/>
  <p:tag name="MH_LIBRARY" val="GRAPHIC"/>
</p:tagLst>
</file>

<file path=ppt/tags/tag7.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2"/>
</p:tagLst>
</file>

<file path=ppt/tags/tag70.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
</p:tagLst>
</file>

<file path=ppt/tags/tag71.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PageTitle"/>
  <p:tag name="MH_ORDER" val="PageTitle"/>
</p:tagLst>
</file>

<file path=ppt/tags/tag72.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2"/>
</p:tagLst>
</file>

<file path=ppt/tags/tag73.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3"/>
</p:tagLst>
</file>

<file path=ppt/tags/tag74.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4"/>
</p:tagLst>
</file>

<file path=ppt/tags/tag75.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SubTitle"/>
  <p:tag name="MH_ORDER" val="1"/>
</p:tagLst>
</file>

<file path=ppt/tags/tag76.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Text"/>
  <p:tag name="MH_ORDER" val="1"/>
</p:tagLst>
</file>

<file path=ppt/tags/tag77.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LiuChBZh#"/>
  <p:tag name="MH_LAYOUT" val="SubTitleTextDesc"/>
  <p:tag name="MH" val="20170512103057"/>
  <p:tag name="MH_LIBRARY" val="GRAPHIC"/>
</p:tagLst>
</file>

<file path=ppt/tags/tag78.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
</p:tagLst>
</file>

<file path=ppt/tags/tag79.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PageTitle"/>
  <p:tag name="MH_ORDER" val="PageTitle"/>
</p:tagLst>
</file>

<file path=ppt/tags/tag8.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3"/>
</p:tagLst>
</file>

<file path=ppt/tags/tag80.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2"/>
</p:tagLst>
</file>

<file path=ppt/tags/tag81.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SubTitle"/>
  <p:tag name="MH_ORDER" val="2"/>
</p:tagLst>
</file>

<file path=ppt/tags/tag82.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Text"/>
  <p:tag name="MH_ORDER" val="2"/>
</p:tagLst>
</file>

<file path=ppt/tags/tag83.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9"/>
</p:tagLst>
</file>

<file path=ppt/tags/tag84.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0"/>
</p:tagLst>
</file>

<file path=ppt/tags/tag85.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3"/>
</p:tagLst>
</file>

<file path=ppt/tags/tag86.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4"/>
</p:tagLst>
</file>

<file path=ppt/tags/tag87.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SubTitle"/>
  <p:tag name="MH_ORDER" val="1"/>
</p:tagLst>
</file>

<file path=ppt/tags/tag88.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Text"/>
  <p:tag name="MH_ORDER" val="1"/>
</p:tagLst>
</file>

<file path=ppt/tags/tag89.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LiuChBZh#"/>
  <p:tag name="MH_LAYOUT" val="SubTitleTextDesc"/>
  <p:tag name="MH" val="20170512103057"/>
  <p:tag name="MH_LIBRARY" val="GRAPHIC"/>
</p:tagLst>
</file>

<file path=ppt/tags/tag9.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4"/>
</p:tagLst>
</file>

<file path=ppt/tags/tag90.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
</p:tagLst>
</file>

<file path=ppt/tags/tag91.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PageTitle"/>
  <p:tag name="MH_ORDER" val="PageTitle"/>
</p:tagLst>
</file>

<file path=ppt/tags/tag92.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2"/>
</p:tagLst>
</file>

<file path=ppt/tags/tag93.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SubTitle"/>
  <p:tag name="MH_ORDER" val="2"/>
</p:tagLst>
</file>

<file path=ppt/tags/tag94.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Text"/>
  <p:tag name="MH_ORDER" val="2"/>
</p:tagLst>
</file>

<file path=ppt/tags/tag95.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9"/>
</p:tagLst>
</file>

<file path=ppt/tags/tag96.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10"/>
</p:tagLst>
</file>

<file path=ppt/tags/tag97.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5"/>
</p:tagLst>
</file>

<file path=ppt/tags/tag98.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Other"/>
  <p:tag name="MH_ORDER" val="6"/>
</p:tagLst>
</file>

<file path=ppt/tags/tag99.xml><?xml version="1.0" encoding="utf-8"?>
<p:tagLst xmlns:a="http://schemas.openxmlformats.org/drawingml/2006/main" xmlns:r="http://schemas.openxmlformats.org/officeDocument/2006/relationships" xmlns:p="http://schemas.openxmlformats.org/presentationml/2006/main">
  <p:tag name="MH" val="20170512103057"/>
  <p:tag name="MH_LIBRARY" val="GRAPHIC"/>
  <p:tag name="MH_TYPE" val="SubTitle"/>
  <p:tag name="MH_ORDER" val="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初子的模板">
      <a:majorFont>
        <a:latin typeface="Calibri Light"/>
        <a:ea typeface="方正清刻本悦宋简体"/>
        <a:cs typeface=""/>
      </a:majorFont>
      <a:minorFont>
        <a:latin typeface="Calibri"/>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35637</TotalTime>
  <Words>8977</Words>
  <Application>Microsoft Macintosh PowerPoint</Application>
  <PresentationFormat>宽屏</PresentationFormat>
  <Paragraphs>1070</Paragraphs>
  <Slides>141</Slides>
  <Notes>57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141</vt:i4>
      </vt:variant>
    </vt:vector>
  </HeadingPairs>
  <TitlesOfParts>
    <vt:vector size="156" baseType="lpstr">
      <vt:lpstr>Arial Unicode MS</vt:lpstr>
      <vt:lpstr>Calibri</vt:lpstr>
      <vt:lpstr>DengXian</vt:lpstr>
      <vt:lpstr>Microsoft YaHei</vt:lpstr>
      <vt:lpstr>SimSun</vt:lpstr>
      <vt:lpstr>等线</vt:lpstr>
      <vt:lpstr>方正汉简简体</vt:lpstr>
      <vt:lpstr>方正清刻本悦宋简体</vt:lpstr>
      <vt:lpstr>方正宋刻本秀楷简体</vt:lpstr>
      <vt:lpstr>华文行楷</vt:lpstr>
      <vt:lpstr>李旭科书法</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教材信息</vt:lpstr>
      <vt:lpstr>开篇第一话</vt:lpstr>
      <vt:lpstr>开篇第一话</vt:lpstr>
      <vt:lpstr>中国近现代史纲要教材框架</vt:lpstr>
      <vt:lpstr>中国近现代史纲要教材框架</vt:lpstr>
      <vt:lpstr>中国近现代史纲要教材框架</vt:lpstr>
      <vt:lpstr>中国近现代史纲要教材框架</vt:lpstr>
      <vt:lpstr>中国近现代史纲要教材框架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第一节  鸦片战争前的中国和世界 </vt:lpstr>
      <vt:lpstr>第一节  鸦片战争前的中国和世界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中国近现代史时间轴——帝国主义侵略及中国的抗争部分 </vt:lpstr>
      <vt:lpstr>中国近现代史时间轴——帝国主义侵略及中国的抗争部分 </vt:lpstr>
      <vt:lpstr>中国近现代史时间轴——帝国主义侵略及中国的抗争部分 </vt:lpstr>
      <vt:lpstr>中国近现代史时间轴——帝国主义侵略及中国的抗争部分 </vt:lpstr>
      <vt:lpstr>中国近现代史时间轴——帝国主义侵略及中国的抗争部分 </vt:lpstr>
      <vt:lpstr>中国近现代史时间轴——帝国主义侵略及中国的抗争部分 </vt:lpstr>
      <vt:lpstr>连连看</vt:lpstr>
      <vt:lpstr>条约</vt:lpstr>
      <vt:lpstr>条约</vt:lpstr>
      <vt:lpstr>连连看</vt:lpstr>
      <vt:lpstr>大肆屠杀中国同胞掠夺中国资源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vt:lpstr>
      <vt:lpstr>第三节  抵御外来侵略、争取民族独立的斗争  </vt:lpstr>
      <vt:lpstr>第三节  抵御外来侵略、争取民族独立的斗争  </vt:lpstr>
      <vt:lpstr>第三节  抵御外来侵略、争取民族独立的斗争  </vt:lpstr>
      <vt:lpstr>PowerPoint 演示文稿</vt:lpstr>
      <vt:lpstr>PowerPoint 演示文稿</vt:lpstr>
      <vt:lpstr>第三节  抵御外来侵略、争取民族独立的斗争  </vt:lpstr>
      <vt:lpstr>PowerPoint 演示文稿</vt:lpstr>
      <vt:lpstr>PowerPoint 演示文稿</vt:lpstr>
      <vt:lpstr>第三节  抵御外来侵略、争取民族独立的斗争  </vt:lpstr>
      <vt:lpstr>PowerPoint 演示文稿</vt:lpstr>
      <vt:lpstr>PowerPoint 演示文稿</vt:lpstr>
      <vt:lpstr>PowerPoint 演示文稿</vt:lpstr>
      <vt:lpstr>PowerPoint 演示文稿</vt:lpstr>
      <vt:lpstr>第三节  抵御外来侵略、争取民族独立的斗争  </vt:lpstr>
      <vt:lpstr>PowerPoint 演示文稿</vt:lpstr>
      <vt:lpstr>PowerPoint 演示文稿</vt:lpstr>
      <vt:lpstr>第三节  抵御外来侵略、争取民族独立的斗争  </vt:lpstr>
      <vt:lpstr>第三节  抵御外来侵略、争取民族独立的斗争  </vt:lpstr>
      <vt:lpstr>第三节  抵御外来侵略、争取民族独立的斗争  </vt:lpstr>
      <vt:lpstr>第三节  抵御外来侵略、争取民族独立的斗争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WINDOWS7</dc:creator>
  <cp:lastModifiedBy>FTK0688</cp:lastModifiedBy>
  <cp:revision>628</cp:revision>
  <cp:lastPrinted>2017-09-25T10:28:00Z</cp:lastPrinted>
  <dcterms:created xsi:type="dcterms:W3CDTF">2015-01-10T04:56:00Z</dcterms:created>
  <dcterms:modified xsi:type="dcterms:W3CDTF">2018-02-01T07:43:11Z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2052-10.1.0.6028</vt:lpwstr>
  </property>
</Properties>
</file>